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sldIdLst>
    <p:sldId id="256" r:id="rId2"/>
    <p:sldId id="320" r:id="rId3"/>
    <p:sldId id="265" r:id="rId4"/>
    <p:sldId id="318" r:id="rId5"/>
    <p:sldId id="266" r:id="rId6"/>
    <p:sldId id="283" r:id="rId7"/>
    <p:sldId id="295" r:id="rId8"/>
    <p:sldId id="278" r:id="rId9"/>
    <p:sldId id="321" r:id="rId10"/>
    <p:sldId id="322" r:id="rId11"/>
    <p:sldId id="324" r:id="rId12"/>
    <p:sldId id="290" r:id="rId13"/>
    <p:sldId id="291" r:id="rId14"/>
    <p:sldId id="317" r:id="rId15"/>
    <p:sldId id="308" r:id="rId16"/>
    <p:sldId id="276" r:id="rId17"/>
    <p:sldId id="312" r:id="rId18"/>
    <p:sldId id="306" r:id="rId19"/>
    <p:sldId id="326" r:id="rId20"/>
    <p:sldId id="319" r:id="rId21"/>
    <p:sldId id="268" r:id="rId22"/>
    <p:sldId id="270" r:id="rId23"/>
    <p:sldId id="279" r:id="rId24"/>
    <p:sldId id="292" r:id="rId25"/>
    <p:sldId id="269" r:id="rId26"/>
    <p:sldId id="297" r:id="rId27"/>
    <p:sldId id="286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4" autoAdjust="0"/>
    <p:restoredTop sz="94660"/>
  </p:normalViewPr>
  <p:slideViewPr>
    <p:cSldViewPr>
      <p:cViewPr>
        <p:scale>
          <a:sx n="75" d="100"/>
          <a:sy n="75" d="100"/>
        </p:scale>
        <p:origin x="-102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0E38-9555-40CF-A25B-911508CA3E32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254C-C231-43CC-9236-DAB533F3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54C-C231-43CC-9236-DAB533F3BA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4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pub.sharedbook.com/academicpub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taracorp.com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www.imsglobal.org/learningimpact2012/lia2012winners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ple.com/ibooks-autho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69071" y="1857612"/>
            <a:ext cx="5648623" cy="1204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smtClean="0"/>
              <a:t>21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c. Academic Presses </a:t>
            </a:r>
            <a:br>
              <a:rPr lang="en-US" sz="4000" dirty="0" smtClean="0"/>
            </a:br>
            <a:r>
              <a:rPr lang="en-US" sz="4000" dirty="0" smtClean="0"/>
              <a:t>and </a:t>
            </a:r>
            <a:r>
              <a:rPr lang="en-US" sz="4000" dirty="0" smtClean="0"/>
              <a:t>Online Universities:</a:t>
            </a:r>
            <a:br>
              <a:rPr lang="en-US" sz="4000" dirty="0" smtClean="0"/>
            </a:br>
            <a:r>
              <a:rPr lang="en-US" sz="4000" dirty="0" smtClean="0"/>
              <a:t>Envisioning Futures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050" dirty="0" smtClean="0"/>
              <a:t>Ray Uzwyshyn, Ph.D. MBA MLIS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058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Technology </a:t>
            </a:r>
            <a:r>
              <a:rPr lang="en-US" dirty="0" err="1" smtClean="0"/>
              <a:t>InFRASTRUCTUREs</a:t>
            </a:r>
            <a:r>
              <a:rPr lang="en-US" dirty="0" smtClean="0"/>
              <a:t> FOR  Presses are Available</a:t>
            </a:r>
            <a:endParaRPr lang="en-US" dirty="0"/>
          </a:p>
        </p:txBody>
      </p:sp>
      <p:pic>
        <p:nvPicPr>
          <p:cNvPr id="4" name="Picture 3" descr="http://www.sharedbook.com/homeimages/apub_lrg_bann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238"/>
            <a:ext cx="4784090" cy="1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0" y="3581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Academic Pub:  </a:t>
            </a:r>
            <a:r>
              <a:rPr lang="en-US" sz="1400" u="sng" dirty="0">
                <a:hlinkClick r:id="rId3"/>
              </a:rPr>
              <a:t>http://academicpub.sharedbook.com/academicpub/</a:t>
            </a:r>
            <a:endParaRPr lang="en-US" sz="1400" dirty="0"/>
          </a:p>
          <a:p>
            <a:r>
              <a:rPr lang="en-US" sz="1400" b="1" dirty="0"/>
              <a:t>Course Packs Online </a:t>
            </a:r>
            <a:r>
              <a:rPr lang="en-US" sz="1400" b="1" dirty="0" err="1"/>
              <a:t>AcademicPub</a:t>
            </a:r>
            <a:endParaRPr lang="en-US" sz="1400" dirty="0"/>
          </a:p>
        </p:txBody>
      </p:sp>
      <p:pic>
        <p:nvPicPr>
          <p:cNvPr id="6" name="Picture 5" descr="http://www.slaterfund.com/wp-content/uploads/2011/08/port_IT_tizr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4" y="1302665"/>
            <a:ext cx="2381885" cy="10528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531474" y="1544254"/>
            <a:ext cx="2307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CoursePack</a:t>
            </a:r>
            <a:r>
              <a:rPr lang="en-US" b="1" dirty="0"/>
              <a:t> 2.0: </a:t>
            </a:r>
            <a:r>
              <a:rPr lang="en-US" b="1" dirty="0" err="1" smtClean="0"/>
              <a:t>Tizra</a:t>
            </a:r>
            <a:endParaRPr lang="en-US" b="1" dirty="0" smtClean="0"/>
          </a:p>
          <a:p>
            <a:r>
              <a:rPr lang="en-US" b="1" dirty="0" smtClean="0"/>
              <a:t>http://tizra.com</a:t>
            </a:r>
            <a:endParaRPr lang="en-US" dirty="0"/>
          </a:p>
        </p:txBody>
      </p:sp>
      <p:pic>
        <p:nvPicPr>
          <p:cNvPr id="4098" name="Picture 2" descr="bep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286756" cy="78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2607170"/>
            <a:ext cx="454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Bepress</a:t>
            </a:r>
            <a:r>
              <a:rPr lang="en-US" dirty="0" smtClean="0"/>
              <a:t>: </a:t>
            </a:r>
            <a:r>
              <a:rPr lang="en-US" dirty="0" err="1" smtClean="0"/>
              <a:t>eJournals</a:t>
            </a:r>
            <a:r>
              <a:rPr lang="en-US" dirty="0" smtClean="0"/>
              <a:t>/Institutional Repositories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1" y="5410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Uzwyshyn</a:t>
            </a:r>
            <a:r>
              <a:rPr lang="en-US" sz="1400" dirty="0" smtClean="0"/>
              <a:t>, R. “Evolving </a:t>
            </a:r>
            <a:r>
              <a:rPr lang="en-US" sz="1400" dirty="0" err="1" smtClean="0"/>
              <a:t>eTextbook</a:t>
            </a:r>
            <a:r>
              <a:rPr lang="en-US" sz="1400" dirty="0"/>
              <a:t> </a:t>
            </a:r>
            <a:r>
              <a:rPr lang="en-US" sz="1400" dirty="0" smtClean="0"/>
              <a:t>Landscapes: </a:t>
            </a:r>
            <a:r>
              <a:rPr lang="en-US" sz="1400" dirty="0" smtClean="0"/>
              <a:t>Strategies, Platform, Innovation”  </a:t>
            </a:r>
            <a:r>
              <a:rPr lang="en-US" sz="1400" i="1" dirty="0" smtClean="0"/>
              <a:t>Journal </a:t>
            </a:r>
            <a:r>
              <a:rPr lang="en-US" sz="1400" i="1" dirty="0"/>
              <a:t>of </a:t>
            </a:r>
            <a:r>
              <a:rPr lang="en-US" sz="1400" i="1" dirty="0" smtClean="0"/>
              <a:t> Digital Media </a:t>
            </a:r>
            <a:r>
              <a:rPr lang="en-US" sz="1400" i="1" dirty="0" smtClean="0"/>
              <a:t>Management, </a:t>
            </a:r>
            <a:r>
              <a:rPr lang="en-US" sz="1400" dirty="0" smtClean="0"/>
              <a:t>Spring 2012.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20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New Interactive Text/Press Production Services &amp; Models Emerging</a:t>
            </a:r>
            <a:endParaRPr lang="en-US" dirty="0"/>
          </a:p>
        </p:txBody>
      </p:sp>
      <p:pic>
        <p:nvPicPr>
          <p:cNvPr id="4" name="Content Placeholder 3" descr="http://images.cxotoday.com/storyimages/106182_matt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10" y="1024700"/>
            <a:ext cx="1905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792831" y="2394146"/>
            <a:ext cx="3740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Aptara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http://www.aptaracorp.com</a:t>
            </a:r>
            <a:r>
              <a:rPr lang="en-US" u="sng" dirty="0" smtClean="0">
                <a:hlinkClick r:id="rId3"/>
              </a:rPr>
              <a:t>/</a:t>
            </a:r>
            <a:endParaRPr lang="en-US" u="sng" dirty="0" smtClean="0"/>
          </a:p>
          <a:p>
            <a:r>
              <a:rPr lang="en-US" dirty="0" smtClean="0"/>
              <a:t>Leap</a:t>
            </a:r>
            <a:endParaRPr lang="en-US" dirty="0"/>
          </a:p>
        </p:txBody>
      </p:sp>
      <p:pic>
        <p:nvPicPr>
          <p:cNvPr id="6" name="Picture 5" descr="http://www.bostonindicators.org/uploadedImages/Indicators/Indicators2008/Sectors/Education/MIT_O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1" y="2764646"/>
            <a:ext cx="2522220" cy="215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blogs.lvc.edu/library/image.axd?picture=2011%2F3%2FnbcLearn_logo_HE_stacked_po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21185"/>
            <a:ext cx="2658110" cy="19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352800" y="5257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MIT </a:t>
            </a:r>
            <a:r>
              <a:rPr lang="en-US" sz="1400" dirty="0" err="1"/>
              <a:t>OpenCourseware</a:t>
            </a:r>
            <a:r>
              <a:rPr lang="en-US" sz="1400" dirty="0"/>
              <a:t>: http://ocw.mit.edu 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NBCLearn</a:t>
            </a:r>
            <a:r>
              <a:rPr lang="en-US" sz="1400" dirty="0"/>
              <a:t>: http://www.nbclearn.com </a:t>
            </a:r>
          </a:p>
        </p:txBody>
      </p:sp>
      <p:pic>
        <p:nvPicPr>
          <p:cNvPr id="9" name="Picture 8" descr="C:\Users\ruzwyshyn\Desktop\ePressPaper\ePressPaper\textbooks_interactive_imag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7" y="1143000"/>
            <a:ext cx="2537778" cy="146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9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46514" cy="1292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 New Genres of Online Library/Press Services </a:t>
            </a:r>
            <a:r>
              <a:rPr lang="en-US" sz="3600" b="1" dirty="0" smtClean="0"/>
              <a:t>(Well-Established)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18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892" y="1097968"/>
            <a:ext cx="2514600" cy="3429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</a:t>
            </a:r>
          </a:p>
        </p:txBody>
      </p:sp>
      <p:pic>
        <p:nvPicPr>
          <p:cNvPr id="32773" name="Picture 5" descr="anthu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93" y="1300500"/>
            <a:ext cx="4641314" cy="375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anthiurmcover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" y="5056675"/>
            <a:ext cx="2592806" cy="107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3193648" y="5071143"/>
            <a:ext cx="45961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</a:rPr>
              <a:t>Scholarly Refereed E-Journals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Communications </a:t>
            </a:r>
            <a:r>
              <a:rPr lang="en-US" b="1" dirty="0" err="1" smtClean="0">
                <a:solidFill>
                  <a:prstClr val="black"/>
                </a:solidFill>
              </a:rPr>
              <a:t>ePress</a:t>
            </a:r>
            <a:r>
              <a:rPr lang="en-US" b="1" dirty="0" smtClean="0">
                <a:solidFill>
                  <a:prstClr val="black"/>
                </a:solidFill>
              </a:rPr>
              <a:t>/Library/Faculty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Scholarly Publishing Opportunities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6718" y="264503"/>
            <a:ext cx="8274873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smtClean="0"/>
              <a:t>e-Press/Bookstore/Library/</a:t>
            </a:r>
            <a:r>
              <a:rPr lang="en-US" sz="2400" b="1" dirty="0" err="1" smtClean="0"/>
              <a:t>FacultY</a:t>
            </a:r>
            <a:r>
              <a:rPr lang="en-US" sz="2400" b="1" dirty="0" smtClean="0"/>
              <a:t>  Synthesis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25" y="1407503"/>
            <a:ext cx="2813061" cy="363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295400"/>
            <a:ext cx="2508576" cy="374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4601491"/>
            <a:ext cx="4114800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2400" b="1" dirty="0">
                <a:ea typeface="Adobe Fan Heiti Std B" pitchFamily="34" charset="-128"/>
                <a:cs typeface="Arial" pitchFamily="34" charset="0"/>
              </a:rPr>
              <a:t/>
            </a:r>
            <a:br>
              <a:rPr lang="en-US" sz="2400" b="1" dirty="0">
                <a:ea typeface="Adobe Fan Heiti Std B" pitchFamily="34" charset="-128"/>
                <a:cs typeface="Arial" pitchFamily="34" charset="0"/>
              </a:rPr>
            </a:br>
            <a:r>
              <a:rPr lang="en-US" dirty="0" smtClean="0">
                <a:ea typeface="Adobe Fan Heiti Std B" pitchFamily="34" charset="-128"/>
                <a:cs typeface="Arial" pitchFamily="34" charset="0"/>
              </a:rPr>
              <a:t>Publish on Demand (POD) Foundations Text/Student/Faculty ROI</a:t>
            </a:r>
            <a:br>
              <a:rPr lang="en-US" dirty="0" smtClean="0">
                <a:ea typeface="Adobe Fan Heiti Std B" pitchFamily="34" charset="-128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/>
            </a:r>
            <a:b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/>
            </a:r>
            <a:b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endParaRPr lang="en-US" sz="2400" b="1" dirty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399" y="5334000"/>
            <a:ext cx="283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Copyright and Republishing</a:t>
            </a:r>
          </a:p>
          <a:p>
            <a:r>
              <a:rPr lang="en-US" dirty="0" smtClean="0"/>
              <a:t>Possibilities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0936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err="1" smtClean="0"/>
              <a:t>ePress</a:t>
            </a:r>
            <a:r>
              <a:rPr lang="en-US" altLang="en-US" sz="3200" b="1" dirty="0" smtClean="0"/>
              <a:t>/Course Materials/Library</a:t>
            </a: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dirty="0" smtClean="0"/>
              <a:t> Synergies /ROI – ADDING VALUE </a:t>
            </a:r>
          </a:p>
        </p:txBody>
      </p:sp>
      <p:pic>
        <p:nvPicPr>
          <p:cNvPr id="5" name="Picture 2" descr="C:\Users\ruzwyshyn\Desktop\MayLibraryPresentation\eP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1" y="1349828"/>
            <a:ext cx="7177088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581400" y="5315632"/>
            <a:ext cx="42029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 err="1"/>
              <a:t>ePress</a:t>
            </a:r>
            <a:r>
              <a:rPr lang="en-US" altLang="en-US" b="1" dirty="0"/>
              <a:t>: Style Guides, Monographs</a:t>
            </a:r>
            <a:r>
              <a:rPr lang="en-US" altLang="en-US" b="1" dirty="0" smtClean="0"/>
              <a:t>/ </a:t>
            </a:r>
            <a:r>
              <a:rPr lang="en-US" altLang="en-US" b="1" dirty="0"/>
              <a:t>Course Collection </a:t>
            </a:r>
            <a:r>
              <a:rPr lang="en-US" altLang="en-US" b="1" dirty="0" smtClean="0"/>
              <a:t>Development</a:t>
            </a:r>
            <a:br>
              <a:rPr lang="en-US" altLang="en-US" b="1" dirty="0" smtClean="0"/>
            </a:b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047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31550" y="152400"/>
            <a:ext cx="8229600" cy="1143000"/>
          </a:xfrm>
        </p:spPr>
        <p:txBody>
          <a:bodyPr/>
          <a:lstStyle/>
          <a:p>
            <a:pPr algn="ctr"/>
            <a:r>
              <a:rPr lang="en-US" altLang="en-US" sz="2400" b="1" dirty="0" smtClean="0"/>
              <a:t>Reconfiguring Curricula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APUS Online Course Guides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1600" b="1" dirty="0" smtClean="0"/>
              <a:t>National Award Winning Academic Technology Project</a:t>
            </a:r>
            <a:br>
              <a:rPr lang="en-US" altLang="en-US" sz="1600" b="1" dirty="0" smtClean="0"/>
            </a:br>
            <a:endParaRPr lang="en-US" altLang="en-US" sz="1600" b="1" dirty="0" smtClean="0"/>
          </a:p>
        </p:txBody>
      </p:sp>
      <p:pic>
        <p:nvPicPr>
          <p:cNvPr id="22531" name="Picture 2" descr="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2" y="5569199"/>
            <a:ext cx="7762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37924"/>
            <a:ext cx="1641475" cy="64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5098256" y="6389506"/>
            <a:ext cx="3269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000" dirty="0">
                <a:hlinkClick r:id="rId4" tooltip="ISM Global Learning Impact Award"/>
              </a:rPr>
              <a:t>Gold Medal</a:t>
            </a:r>
            <a:r>
              <a:rPr lang="en-US" altLang="en-US" sz="1000" dirty="0"/>
              <a:t> for IMS Global </a:t>
            </a:r>
            <a:r>
              <a:rPr lang="en-US" altLang="en-US" sz="1000" dirty="0" smtClean="0"/>
              <a:t>2012 </a:t>
            </a:r>
          </a:p>
          <a:p>
            <a:pPr algn="r" eaLnBrk="1" hangingPunct="1"/>
            <a:r>
              <a:rPr lang="en-US" altLang="en-US" sz="1000" dirty="0" smtClean="0"/>
              <a:t>Learning </a:t>
            </a:r>
            <a:r>
              <a:rPr lang="en-US" altLang="en-US" sz="1000" dirty="0"/>
              <a:t>Consortium’s Learning Impact competition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5188214" y="5037815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/>
              <a:t>National University Technology Network </a:t>
            </a:r>
            <a:r>
              <a:rPr lang="en-US" altLang="en-US" sz="1000" dirty="0" smtClean="0"/>
              <a:t>Award f</a:t>
            </a:r>
            <a:br>
              <a:rPr lang="en-US" altLang="en-US" sz="1000" dirty="0" smtClean="0"/>
            </a:br>
            <a:r>
              <a:rPr lang="en-US" altLang="en-US" sz="1000" dirty="0" smtClean="0"/>
              <a:t>or Distance </a:t>
            </a:r>
            <a:r>
              <a:rPr lang="en-US" altLang="en-US" sz="1000" dirty="0"/>
              <a:t>Education Innovation </a:t>
            </a:r>
            <a:r>
              <a:rPr lang="en-US" altLang="en-US" sz="1000" dirty="0" smtClean="0"/>
              <a:t>(2012</a:t>
            </a:r>
            <a:r>
              <a:rPr lang="en-US" altLang="en-US" sz="1000" dirty="0"/>
              <a:t>).</a:t>
            </a:r>
          </a:p>
        </p:txBody>
      </p:sp>
      <p:pic>
        <p:nvPicPr>
          <p:cNvPr id="8" name="Picture 2" descr="Association of Continuing Higher Education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69199"/>
            <a:ext cx="792859" cy="7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70" y="6461528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Association for Continuing Higher Education, </a:t>
            </a:r>
            <a:br>
              <a:rPr lang="en-US" sz="1000" dirty="0" smtClean="0"/>
            </a:br>
            <a:r>
              <a:rPr lang="en-US" sz="1000" dirty="0" smtClean="0"/>
              <a:t>Most Creative Use Of Technology Award (2013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0" name="Picture 6" descr="C:\Users\ruzwyshyn\Desktop\MayLibraryPresentation\CourseGuidesHo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74519"/>
            <a:ext cx="5387500" cy="377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69963" y="2017318"/>
            <a:ext cx="138249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1800 Courses</a:t>
            </a:r>
          </a:p>
          <a:p>
            <a:r>
              <a:rPr lang="en-US" sz="1400" b="1" dirty="0" smtClean="0"/>
              <a:t>7 Schools</a:t>
            </a:r>
          </a:p>
          <a:p>
            <a:r>
              <a:rPr lang="en-US" sz="1400" b="1" dirty="0" smtClean="0"/>
              <a:t>3-5 Year Project</a:t>
            </a:r>
          </a:p>
          <a:p>
            <a:r>
              <a:rPr lang="en-US" sz="1400" b="1" dirty="0" smtClean="0"/>
              <a:t>Massive </a:t>
            </a:r>
            <a:r>
              <a:rPr lang="en-US" sz="1400" b="1" dirty="0" smtClean="0"/>
              <a:t>ROI</a:t>
            </a:r>
            <a:br>
              <a:rPr lang="en-US" sz="1400" b="1" dirty="0" smtClean="0"/>
            </a:br>
            <a:r>
              <a:rPr lang="en-US" sz="1400" b="1" dirty="0" smtClean="0"/>
              <a:t>Curricular</a:t>
            </a:r>
            <a:br>
              <a:rPr lang="en-US" sz="1400" b="1" dirty="0" smtClean="0"/>
            </a:br>
            <a:r>
              <a:rPr lang="en-US" sz="1400" b="1" dirty="0" smtClean="0"/>
              <a:t>Innovation</a:t>
            </a:r>
            <a:br>
              <a:rPr lang="en-US" sz="1400" b="1" dirty="0" smtClean="0"/>
            </a:br>
            <a:r>
              <a:rPr lang="en-US" sz="1400" b="1" dirty="0" smtClean="0"/>
              <a:t>Open Source</a:t>
            </a:r>
            <a:br>
              <a:rPr lang="en-US" sz="1400" b="1" dirty="0" smtClean="0"/>
            </a:br>
            <a:r>
              <a:rPr lang="en-US" sz="1400" b="1" dirty="0" smtClean="0"/>
              <a:t>Model</a:t>
            </a:r>
            <a:endParaRPr lang="en-US" sz="1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0" y="1511111"/>
            <a:ext cx="27596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Direct</a:t>
            </a:r>
            <a:b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Curricular 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Replacement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Calibri" pitchFamily="34" charset="0"/>
              </a:rPr>
            </a:br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Secondary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Multimedia</a:t>
            </a:r>
            <a:br>
              <a:rPr lang="en-US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Bibliographic Resource</a:t>
            </a:r>
          </a:p>
          <a:p>
            <a:pPr eaLnBrk="1" hangingPunct="1"/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Global</a:t>
            </a:r>
          </a:p>
          <a:p>
            <a:pPr eaLnBrk="1" hangingPunct="1"/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Marketing/Branding</a:t>
            </a:r>
          </a:p>
          <a:p>
            <a:pPr eaLnBrk="1" hangingPunct="1"/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ROI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2680" y="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dobe Fan Heiti Std B"/>
              </a:rPr>
              <a:t>New Media</a:t>
            </a:r>
            <a:br>
              <a:rPr lang="en-US" sz="2800" b="1" dirty="0" smtClean="0">
                <a:solidFill>
                  <a:prstClr val="black"/>
                </a:solidFill>
                <a:latin typeface="Adobe Fan Heiti Std B"/>
              </a:rPr>
            </a:br>
            <a:r>
              <a:rPr lang="en-US" sz="2800" b="1" dirty="0" smtClean="0">
                <a:solidFill>
                  <a:prstClr val="black"/>
                </a:solidFill>
                <a:latin typeface="Adobe Fan Heiti Std B"/>
              </a:rPr>
              <a:t>Online Publishing </a:t>
            </a:r>
            <a:r>
              <a:rPr lang="en-US" sz="2800" b="1" dirty="0" smtClean="0">
                <a:solidFill>
                  <a:prstClr val="black"/>
                </a:solidFill>
                <a:latin typeface="Adobe Fan Heiti Std B"/>
              </a:rPr>
              <a:t>Model</a:t>
            </a:r>
            <a:endParaRPr lang="en-US" sz="2800" b="1" dirty="0">
              <a:solidFill>
                <a:prstClr val="black"/>
              </a:solidFill>
              <a:latin typeface="Adobe Fan Heiti Std B"/>
            </a:endParaRPr>
          </a:p>
        </p:txBody>
      </p:sp>
      <p:pic>
        <p:nvPicPr>
          <p:cNvPr id="5" name="Picture 8" descr="C:\Users\ruzwyshyn\Desktop\MayLibraryPresentation\Parklan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5395237" cy="39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5638800"/>
            <a:ext cx="370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Source Publishing Possibilities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8711" y="5268686"/>
            <a:ext cx="8120062" cy="9906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System Wide Application of Media/Curriculum Possibilities </a:t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995135" y="304800"/>
            <a:ext cx="7134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Online </a:t>
            </a:r>
            <a:r>
              <a:rPr lang="en-US" altLang="en-US" sz="2400" b="1" dirty="0" err="1" smtClean="0"/>
              <a:t>ePress</a:t>
            </a:r>
            <a:r>
              <a:rPr lang="en-US" altLang="en-US" sz="2400" b="1" dirty="0" smtClean="0"/>
              <a:t>/Library Customization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400" b="1" dirty="0"/>
              <a:t>School, Program, Department or Course</a:t>
            </a:r>
          </a:p>
        </p:txBody>
      </p:sp>
      <p:pic>
        <p:nvPicPr>
          <p:cNvPr id="30724" name="Picture 9" descr="C:\Users\ruzwyshyn\Desktop\School of Management\Maryelizabet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5084"/>
            <a:ext cx="3886200" cy="289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6536" y="1301523"/>
            <a:ext cx="3673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cs typeface="Arial" charset="0"/>
              </a:rPr>
              <a:t>New Partnerships For Course Possibility</a:t>
            </a:r>
            <a:br>
              <a:rPr lang="en-US" altLang="en-US" sz="1400" b="1" dirty="0">
                <a:cs typeface="Arial" charset="0"/>
              </a:rPr>
            </a:br>
            <a:endParaRPr lang="en-US" altLang="en-US" sz="1400" b="1" dirty="0">
              <a:cs typeface="Arial" charset="0"/>
            </a:endParaRPr>
          </a:p>
        </p:txBody>
      </p:sp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5473473" y="1301523"/>
            <a:ext cx="35250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Focused Material, Trustworthy Sources</a:t>
            </a:r>
          </a:p>
        </p:txBody>
      </p:sp>
      <p:pic>
        <p:nvPicPr>
          <p:cNvPr id="8" name="Picture 7" descr="C:\Users\ruzwyshyn\Desktop\MayLibraryPresentation\CounterTerrorismStud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0312" y="1823811"/>
            <a:ext cx="4158389" cy="2940276"/>
          </a:xfrm>
          <a:prstGeom prst="rect">
            <a:avLst/>
          </a:prstGeom>
          <a:noFill/>
          <a:ln>
            <a:solidFill>
              <a:schemeClr val="accent6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7851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021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2400" b="1" dirty="0" smtClean="0"/>
              <a:t>Integration of  Open Source &amp; </a:t>
            </a:r>
            <a:r>
              <a:rPr lang="en-US" altLang="en-US" sz="2400" b="1" dirty="0" err="1" smtClean="0"/>
              <a:t>Propietary</a:t>
            </a:r>
            <a:r>
              <a:rPr lang="en-US" altLang="en-US" sz="2400" b="1" dirty="0" smtClean="0"/>
              <a:t> Scholarly Resources,  Curriculum &amp; </a:t>
            </a:r>
            <a:r>
              <a:rPr lang="en-US" altLang="en-US" sz="2400" b="1" dirty="0" smtClean="0"/>
              <a:t>University Classroom</a:t>
            </a:r>
            <a:endParaRPr lang="en-US" altLang="en-US" sz="2400" b="1" dirty="0" smtClean="0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6660356" y="1752600"/>
            <a:ext cx="20494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itchFamily="34" charset="0"/>
              </a:rPr>
              <a:t>Secondary</a:t>
            </a: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Multimedia</a:t>
            </a:r>
            <a:br>
              <a:rPr lang="en-US" altLang="en-US" b="1" dirty="0">
                <a:latin typeface="Calibri" pitchFamily="34" charset="0"/>
              </a:rPr>
            </a:br>
            <a:r>
              <a:rPr lang="en-US" altLang="en-US" b="1" dirty="0">
                <a:latin typeface="Calibri" pitchFamily="34" charset="0"/>
              </a:rPr>
              <a:t>Bibliographic Resource</a:t>
            </a:r>
          </a:p>
          <a:p>
            <a:pPr eaLnBrk="1" hangingPunct="1"/>
            <a:endParaRPr lang="en-US" altLang="en-US" b="1" dirty="0">
              <a:latin typeface="Calibri" pitchFamily="34" charset="0"/>
            </a:endParaRP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Direct Curricular </a:t>
            </a: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Replacement</a:t>
            </a:r>
          </a:p>
          <a:p>
            <a:pPr eaLnBrk="1" hangingPunct="1"/>
            <a:endParaRPr lang="en-US" altLang="en-US" b="1" dirty="0">
              <a:latin typeface="Calibri" pitchFamily="34" charset="0"/>
            </a:endParaRP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Publically Available</a:t>
            </a:r>
          </a:p>
          <a:p>
            <a:pPr eaLnBrk="1" hangingPunct="1"/>
            <a:endParaRPr lang="en-US" altLang="en-US" sz="1400" b="1" dirty="0">
              <a:latin typeface="Calibri" pitchFamily="34" charset="0"/>
            </a:endParaRP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3114040" y="5638800"/>
            <a:ext cx="337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http://apus.campusguides.com/</a:t>
            </a:r>
          </a:p>
        </p:txBody>
      </p:sp>
      <p:pic>
        <p:nvPicPr>
          <p:cNvPr id="8" name="Picture 2" descr="C:\Documents and Settings\ruzwyshyn\Desktop\New Folder\CampusGui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38" y="1164219"/>
            <a:ext cx="5050662" cy="386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1605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Online Semantic Knowledge Base/High Quality Editing </a:t>
            </a:r>
            <a:r>
              <a:rPr lang="en-US" altLang="en-US" sz="1800" dirty="0" smtClean="0"/>
              <a:t>Necessity</a:t>
            </a:r>
          </a:p>
          <a:p>
            <a:pPr algn="ctr"/>
            <a:r>
              <a:rPr lang="en-US" altLang="en-US" sz="1800" dirty="0"/>
              <a:t>Online Digital and Human Help Systems</a:t>
            </a:r>
            <a:endParaRPr lang="en-US" altLang="en-US" sz="1800" dirty="0" smtClean="0"/>
          </a:p>
        </p:txBody>
      </p:sp>
      <p:pic>
        <p:nvPicPr>
          <p:cNvPr id="5" name="Picture 2" descr="C:\Documents and Settings\ruzwyshyn\Desktop\APUSOnlinePresentation\SemanticSearchEn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48606"/>
            <a:ext cx="8229600" cy="3259138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081088" y="2992438"/>
            <a:ext cx="5008562" cy="37147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594" y="182880"/>
            <a:ext cx="47516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Adding Value to the University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+mj-lt"/>
              </a:rPr>
              <a:t>Quality Assurance</a:t>
            </a:r>
            <a:br>
              <a:rPr lang="en-US" dirty="0" smtClean="0">
                <a:solidFill>
                  <a:schemeClr val="tx2"/>
                </a:solidFill>
                <a:latin typeface="+mj-lt"/>
              </a:rPr>
            </a:br>
            <a:r>
              <a:rPr lang="en-US" dirty="0" smtClean="0">
                <a:solidFill>
                  <a:schemeClr val="tx2"/>
                </a:solidFill>
                <a:latin typeface="+mj-lt"/>
              </a:rPr>
              <a:t>Technology Systems/Press/Library</a:t>
            </a:r>
          </a:p>
        </p:txBody>
      </p:sp>
    </p:spTree>
    <p:extLst>
      <p:ext uri="{BB962C8B-B14F-4D97-AF65-F5344CB8AC3E}">
        <p14:creationId xmlns:p14="http://schemas.microsoft.com/office/powerpoint/2010/main" val="313393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78" y="304800"/>
            <a:ext cx="8321040" cy="1005840"/>
          </a:xfrm>
        </p:spPr>
        <p:txBody>
          <a:bodyPr/>
          <a:lstStyle/>
          <a:p>
            <a:pPr algn="ctr"/>
            <a:r>
              <a:rPr lang="en-US" dirty="0" smtClean="0"/>
              <a:t>The University Press &amp; Academic Publishing  </a:t>
            </a:r>
            <a:br>
              <a:rPr lang="en-US" dirty="0" smtClean="0"/>
            </a:br>
            <a:r>
              <a:rPr lang="en-US" dirty="0" smtClean="0"/>
              <a:t>Possibilities Are Quickly Changing</a:t>
            </a:r>
            <a:endParaRPr lang="en-US" dirty="0"/>
          </a:p>
        </p:txBody>
      </p:sp>
      <p:pic>
        <p:nvPicPr>
          <p:cNvPr id="4" name="Picture 3" descr="http://www.reslife.com/Portals/0/images/RAMAg/raMag6-eTextbookHead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648710" cy="2694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05400" y="1866946"/>
            <a:ext cx="330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Books, Players,</a:t>
            </a:r>
            <a:br>
              <a:rPr lang="en-US" sz="2400" b="1" dirty="0" smtClean="0"/>
            </a:br>
            <a:r>
              <a:rPr lang="en-US" sz="2400" b="1" dirty="0" smtClean="0"/>
              <a:t>Markets and Models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re in a State of</a:t>
            </a:r>
          </a:p>
          <a:p>
            <a:r>
              <a:rPr lang="en-US" sz="2400" b="1" dirty="0" smtClean="0"/>
              <a:t>Evolution &amp; Redefinition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1" y="5410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Uzwyshyn</a:t>
            </a:r>
            <a:r>
              <a:rPr lang="en-US" sz="1400" dirty="0" smtClean="0"/>
              <a:t>, R. “Evolving </a:t>
            </a:r>
            <a:r>
              <a:rPr lang="en-US" sz="1400" dirty="0" err="1" smtClean="0"/>
              <a:t>eTextbook</a:t>
            </a:r>
            <a:r>
              <a:rPr lang="en-US" sz="1400" dirty="0"/>
              <a:t> </a:t>
            </a:r>
            <a:r>
              <a:rPr lang="en-US" sz="1400" dirty="0" smtClean="0"/>
              <a:t>Landscapes: </a:t>
            </a:r>
            <a:r>
              <a:rPr lang="en-US" sz="1400" dirty="0" smtClean="0"/>
              <a:t>Strategies, Platform, Innovation”  </a:t>
            </a:r>
            <a:r>
              <a:rPr lang="en-US" sz="1400" i="1" dirty="0" smtClean="0"/>
              <a:t>Journal </a:t>
            </a:r>
            <a:r>
              <a:rPr lang="en-US" sz="1400" i="1" dirty="0"/>
              <a:t>of </a:t>
            </a:r>
            <a:r>
              <a:rPr lang="en-US" sz="1400" i="1" dirty="0" smtClean="0"/>
              <a:t> Digital Media </a:t>
            </a:r>
            <a:r>
              <a:rPr lang="en-US" sz="1400" i="1" dirty="0" smtClean="0"/>
              <a:t>Management, </a:t>
            </a:r>
            <a:r>
              <a:rPr lang="en-US" sz="1400" dirty="0" smtClean="0"/>
              <a:t>Spring 2012.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4038600"/>
            <a:ext cx="29241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The Medium is the Message</a:t>
            </a:r>
            <a:br>
              <a:rPr lang="en-US" i="1" dirty="0" smtClean="0"/>
            </a:br>
            <a:r>
              <a:rPr lang="en-US" sz="1600" i="1" dirty="0" smtClean="0"/>
              <a:t>Marshall McLuhan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989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/>
              <a:t>Publication  </a:t>
            </a:r>
            <a:r>
              <a:rPr lang="en-US" altLang="en-US" sz="2400" b="1" dirty="0" smtClean="0"/>
              <a:t>Pathway Synergies</a:t>
            </a:r>
            <a:endParaRPr lang="en-US" sz="2400" b="1" dirty="0"/>
          </a:p>
        </p:txBody>
      </p:sp>
      <p:pic>
        <p:nvPicPr>
          <p:cNvPr id="4" name="Picture 2" descr="C:\Documents and Settings\ruzwyshyn\Desktop\New Folder\Thesis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19200"/>
            <a:ext cx="651000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195668"/>
            <a:ext cx="5572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>Online Masters Thesis Archive/Capstone/Online </a:t>
            </a:r>
            <a:r>
              <a:rPr lang="en-US" altLang="en-US" b="1" dirty="0" smtClean="0"/>
              <a:t>Library</a:t>
            </a:r>
          </a:p>
          <a:p>
            <a:pPr algn="ctr"/>
            <a:r>
              <a:rPr lang="en-US" altLang="en-US" b="1" dirty="0"/>
              <a:t>(Dark Archives &amp; Repositories)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30" y="685800"/>
            <a:ext cx="7520940" cy="5486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Digital Archives &amp; Special Collections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>
                <a:solidFill>
                  <a:prstClr val="black"/>
                </a:solidFill>
              </a:rPr>
              <a:t>Providing Context</a:t>
            </a:r>
            <a:r>
              <a:rPr lang="en-US" sz="1800" dirty="0">
                <a:solidFill>
                  <a:prstClr val="black"/>
                </a:solidFill>
              </a:rPr>
              <a:t>: Metadata, Abstracts, Contextualization</a:t>
            </a:r>
            <a:br>
              <a:rPr lang="en-US" sz="1800" dirty="0">
                <a:solidFill>
                  <a:prstClr val="black"/>
                </a:solidFill>
              </a:rPr>
            </a:br>
            <a:endParaRPr lang="en-US" sz="1800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295400" y="5105400"/>
            <a:ext cx="670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</a:rPr>
              <a:t>Library/</a:t>
            </a:r>
            <a:r>
              <a:rPr lang="en-US" dirty="0" err="1" smtClean="0">
                <a:solidFill>
                  <a:prstClr val="black"/>
                </a:solidFill>
              </a:rPr>
              <a:t>ePress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>
                <a:solidFill>
                  <a:prstClr val="black"/>
                </a:solidFill>
              </a:rPr>
              <a:t>Academic </a:t>
            </a:r>
            <a:r>
              <a:rPr lang="en-US" dirty="0" smtClean="0">
                <a:solidFill>
                  <a:prstClr val="black"/>
                </a:solidFill>
              </a:rPr>
              <a:t>University Community Connections</a:t>
            </a:r>
          </a:p>
        </p:txBody>
      </p:sp>
      <p:pic>
        <p:nvPicPr>
          <p:cNvPr id="35844" name="Picture 2" descr="C:\Users\Ray\Desktop\New Folder\westfloridaheaderlar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386269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ruzwyshyn\Desktop\PowerpointUHA\Coolir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305518" cy="29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mep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8819"/>
            <a:ext cx="7162800" cy="400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14400" y="228600"/>
            <a:ext cx="7543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Re-sourcing </a:t>
            </a:r>
            <a:r>
              <a:rPr lang="en-US" sz="24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Content: Digital Libraries and Books</a:t>
            </a:r>
            <a:r>
              <a:rPr lang="en-US" sz="24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8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609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University/Press/Library/ Special Collections/Community Bridges</a:t>
            </a:r>
            <a:endParaRPr lang="en-US" sz="28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71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Digital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Library/University/Press Connections </a:t>
            </a:r>
            <a:b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600" dirty="0" smtClean="0"/>
              <a:t>Narrative/Editorial Function/ </a:t>
            </a:r>
            <a:r>
              <a:rPr lang="en-US" sz="1600" dirty="0" err="1" smtClean="0"/>
              <a:t>Interdisciplinarity</a:t>
            </a:r>
            <a:endParaRPr lang="en-US" sz="1600" dirty="0"/>
          </a:p>
        </p:txBody>
      </p:sp>
      <p:pic>
        <p:nvPicPr>
          <p:cNvPr id="7170" name="Picture 2" descr="C:\Users\ruzwyshyn\Desktop\UMi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60" y="1899920"/>
            <a:ext cx="3373435" cy="26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51816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Library</a:t>
            </a:r>
            <a:r>
              <a:rPr lang="en-US" sz="1600" dirty="0"/>
              <a:t> </a:t>
            </a:r>
            <a:r>
              <a:rPr lang="en-US" sz="1600" dirty="0" smtClean="0"/>
              <a:t>Technology/Information Literacy Services</a:t>
            </a:r>
            <a:br>
              <a:rPr lang="en-US" sz="1600" dirty="0" smtClean="0"/>
            </a:br>
            <a:r>
              <a:rPr lang="en-US" sz="1600" dirty="0" smtClean="0"/>
              <a:t>School of Education</a:t>
            </a:r>
            <a:br>
              <a:rPr lang="en-US" sz="1600" dirty="0" smtClean="0"/>
            </a:br>
            <a:r>
              <a:rPr lang="en-US" sz="1600" dirty="0" smtClean="0"/>
              <a:t>University Art Department/Museum </a:t>
            </a:r>
          </a:p>
          <a:p>
            <a:r>
              <a:rPr lang="en-US" sz="1600" dirty="0" smtClean="0"/>
              <a:t>State </a:t>
            </a:r>
            <a:r>
              <a:rPr lang="en-US" sz="1600" dirty="0" err="1" smtClean="0"/>
              <a:t>Dept</a:t>
            </a:r>
            <a:r>
              <a:rPr lang="en-US" sz="1600" dirty="0" smtClean="0"/>
              <a:t>, Of Education Grant Opportunities</a:t>
            </a:r>
            <a:endParaRPr lang="en-US" sz="1600" dirty="0"/>
          </a:p>
        </p:txBody>
      </p:sp>
      <p:pic>
        <p:nvPicPr>
          <p:cNvPr id="5" name="Picture 3" descr="cubanraf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91189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4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80322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/>
              <a:t>New Genres of Digital Archives</a:t>
            </a:r>
            <a:br>
              <a:rPr lang="en-US" sz="3200" dirty="0" smtClean="0"/>
            </a:br>
            <a:r>
              <a:rPr lang="en-US" sz="1800" dirty="0" smtClean="0"/>
              <a:t>Quality Assurance/Displaying Value</a:t>
            </a:r>
            <a:endParaRPr lang="en-US" sz="1800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828800" y="5600114"/>
            <a:ext cx="670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prstClr val="black"/>
                </a:solidFill>
              </a:rPr>
              <a:t>Library </a:t>
            </a:r>
            <a:r>
              <a:rPr lang="en-US" b="1" dirty="0">
                <a:solidFill>
                  <a:prstClr val="black"/>
                </a:solidFill>
              </a:rPr>
              <a:t>Academic </a:t>
            </a:r>
            <a:r>
              <a:rPr lang="en-US" b="1" dirty="0" smtClean="0">
                <a:solidFill>
                  <a:prstClr val="black"/>
                </a:solidFill>
              </a:rPr>
              <a:t>Community Connections</a:t>
            </a:r>
            <a:br>
              <a:rPr lang="en-US" b="1" dirty="0" smtClean="0">
                <a:solidFill>
                  <a:prstClr val="black"/>
                </a:solidFill>
              </a:rPr>
            </a:b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876800" cy="385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9393209"/>
              </p:ext>
            </p:extLst>
          </p:nvPr>
        </p:nvGraphicFramePr>
        <p:xfrm>
          <a:off x="5257800" y="1447800"/>
          <a:ext cx="3275012" cy="35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" name="Image" r:id="rId3" imgW="3314286" imgH="3571429" progId="Photoshop.Image.8">
                  <p:embed/>
                </p:oleObj>
              </mc:Choice>
              <mc:Fallback>
                <p:oleObj name="Image" r:id="rId3" imgW="3314286" imgH="3571429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47800"/>
                        <a:ext cx="3275012" cy="35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31775" y="2057400"/>
          <a:ext cx="4365625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" name="Image" r:id="rId5" imgW="3333333" imgH="1990476" progId="Photoshop.Image.8">
                  <p:embed/>
                </p:oleObj>
              </mc:Choice>
              <mc:Fallback>
                <p:oleObj name="Image" r:id="rId5" imgW="3333333" imgH="1990476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057400"/>
                        <a:ext cx="4365625" cy="260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 smtClean="0"/>
              <a:t>Branding and Marketing the University</a:t>
            </a:r>
            <a:r>
              <a:rPr lang="en-US" b="1" dirty="0"/>
              <a:t> </a:t>
            </a:r>
            <a:r>
              <a:rPr lang="en-US" b="1" dirty="0" smtClean="0"/>
              <a:t>Intellectual Riches Globally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62200" y="5334000"/>
            <a:ext cx="6175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 dirty="0">
                <a:solidFill>
                  <a:prstClr val="black"/>
                </a:solidFill>
                <a:latin typeface="Verdana" pitchFamily="34" charset="0"/>
              </a:rPr>
              <a:t>Hybrid </a:t>
            </a:r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Digital/Paper/Audio/Video </a:t>
            </a:r>
            <a:r>
              <a:rPr lang="en-US" b="1" dirty="0">
                <a:solidFill>
                  <a:prstClr val="black"/>
                </a:solidFill>
                <a:latin typeface="Verdana" pitchFamily="34" charset="0"/>
              </a:rPr>
              <a:t>Collections</a:t>
            </a:r>
          </a:p>
        </p:txBody>
      </p:sp>
    </p:spTree>
    <p:extLst>
      <p:ext uri="{BB962C8B-B14F-4D97-AF65-F5344CB8AC3E}">
        <p14:creationId xmlns:p14="http://schemas.microsoft.com/office/powerpoint/2010/main" val="27522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410200"/>
            <a:ext cx="6096000" cy="548640"/>
          </a:xfrm>
        </p:spPr>
        <p:txBody>
          <a:bodyPr/>
          <a:lstStyle/>
          <a:p>
            <a:pPr algn="ctr"/>
            <a:r>
              <a:rPr lang="en-US" sz="1800" dirty="0" smtClean="0"/>
              <a:t>Press</a:t>
            </a:r>
            <a:r>
              <a:rPr lang="en-US" sz="1800" dirty="0" smtClean="0"/>
              <a:t>, </a:t>
            </a:r>
            <a:r>
              <a:rPr lang="en-US" sz="1800" dirty="0" smtClean="0"/>
              <a:t>Media</a:t>
            </a:r>
            <a:br>
              <a:rPr lang="en-US" sz="1800" dirty="0" smtClean="0"/>
            </a:br>
            <a:r>
              <a:rPr lang="en-US" sz="1800" dirty="0" smtClean="0"/>
              <a:t>Broadcasting , Embedding/Linking Possibilities</a:t>
            </a:r>
            <a:endParaRPr lang="en-US" sz="1800" dirty="0"/>
          </a:p>
        </p:txBody>
      </p:sp>
      <p:pic>
        <p:nvPicPr>
          <p:cNvPr id="5123" name="Picture 3" descr="C:\Users\ruzwyshyn\Desktop\MayLibraryPresentation\YoutubeChan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9" y="809018"/>
            <a:ext cx="8295313" cy="412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4530" y="152400"/>
            <a:ext cx="4797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Video &amp; Social Media Broadcasting</a:t>
            </a:r>
            <a:br>
              <a:rPr lang="en-US" sz="2400" b="1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12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6145" y="2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 </a:t>
            </a:r>
            <a:r>
              <a:rPr lang="en-US" dirty="0" smtClean="0"/>
              <a:t>Opening</a:t>
            </a:r>
            <a:r>
              <a:rPr lang="en-US" dirty="0" smtClean="0"/>
              <a:t> </a:t>
            </a:r>
            <a:r>
              <a:rPr lang="en-US" dirty="0" smtClean="0"/>
              <a:t>University Synergies</a:t>
            </a:r>
            <a:endParaRPr lang="en-US" dirty="0"/>
          </a:p>
          <a:p>
            <a:pPr algn="ctr"/>
            <a:r>
              <a:rPr lang="en-US" sz="1800" dirty="0" err="1" smtClean="0"/>
              <a:t>ePress</a:t>
            </a:r>
            <a:r>
              <a:rPr lang="en-US" sz="1800" dirty="0" smtClean="0"/>
              <a:t>/faculty/Technology/ Library/ Students/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84" y="912985"/>
            <a:ext cx="952664" cy="125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profile.ak.fbcdn.net/hprofile-ak-snc4/275851_1280354316_467856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84" y="2289152"/>
            <a:ext cx="1446599" cy="96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therainmakergroupinc.web10.hubspot.com/Portals/115950/images/Synerg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51" y="1018625"/>
            <a:ext cx="4122922" cy="399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://profile.ak.fbcdn.net/hprofile-ak-ash2/211529_1380698046_471145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67" y="3781204"/>
            <a:ext cx="885568" cy="123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511451" y="5181600"/>
            <a:ext cx="5836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Faculty || </a:t>
            </a:r>
            <a:r>
              <a:rPr lang="en-US" dirty="0" smtClean="0"/>
              <a:t> Academic Technologists || </a:t>
            </a:r>
            <a:r>
              <a:rPr lang="en-US" dirty="0" err="1" smtClean="0"/>
              <a:t>ePress</a:t>
            </a:r>
            <a:r>
              <a:rPr lang="en-US" dirty="0" smtClean="0"/>
              <a:t> || Subject Specialists Librarians || Students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30854" y="1301849"/>
            <a:ext cx="5401733" cy="370376"/>
          </a:xfrm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14" y="3795355"/>
            <a:ext cx="832119" cy="120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Profil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2" y="2491501"/>
            <a:ext cx="1180811" cy="11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2" y="1107197"/>
            <a:ext cx="968440" cy="11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29200"/>
            <a:ext cx="7601973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 smtClean="0"/>
              <a:t>Ray </a:t>
            </a:r>
            <a:r>
              <a:rPr lang="en-US" sz="1400" dirty="0" err="1" smtClean="0"/>
              <a:t>Uzwyshyn</a:t>
            </a:r>
            <a:r>
              <a:rPr lang="en-US" sz="1400" dirty="0" smtClean="0"/>
              <a:t> </a:t>
            </a:r>
            <a:r>
              <a:rPr lang="en-US" sz="1400" dirty="0" err="1" smtClean="0"/>
              <a:t>Ph.d</a:t>
            </a:r>
            <a:r>
              <a:rPr lang="en-US" sz="1400" dirty="0" smtClean="0"/>
              <a:t> MBA MLIS</a:t>
            </a:r>
            <a:br>
              <a:rPr lang="en-US" sz="1400" dirty="0" smtClean="0"/>
            </a:br>
            <a:r>
              <a:rPr lang="en-US" sz="1100" dirty="0" smtClean="0"/>
              <a:t>httP://RAYUZWYSHYN.NET</a:t>
            </a:r>
            <a:br>
              <a:rPr lang="en-US" sz="1100" dirty="0" smtClean="0"/>
            </a:br>
            <a:r>
              <a:rPr lang="en-US" sz="1100" dirty="0" smtClean="0"/>
              <a:t>Ruzwyshyn@GMAIL.com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761999"/>
            <a:ext cx="1981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Thanks!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238635" y="400633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 descr="http://therainmakergroupinc.web10.hubspot.com/Portals/115950/images/Syner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0" y="1905000"/>
            <a:ext cx="1752600" cy="169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9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Foundational Models For Publishers and </a:t>
            </a:r>
            <a:r>
              <a:rPr lang="en-US" dirty="0" err="1" smtClean="0"/>
              <a:t>UNIversities</a:t>
            </a:r>
            <a:r>
              <a:rPr lang="en-US" dirty="0" smtClean="0"/>
              <a:t> in FLUX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55" y="1295400"/>
            <a:ext cx="3932237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4.bp.blogspot.com/-KhcUly8-a48/Tx1iN0oI32I/AAAAAAAADn4/NHwSx3T2SQg/s1600/iBook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156"/>
            <a:ext cx="3400425" cy="25701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242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Apple </a:t>
            </a:r>
            <a:r>
              <a:rPr lang="en-US" dirty="0" err="1"/>
              <a:t>ibooks</a:t>
            </a:r>
            <a:r>
              <a:rPr lang="en-US" dirty="0"/>
              <a:t> Author: </a:t>
            </a:r>
            <a:r>
              <a:rPr lang="en-US" u="sng" dirty="0">
                <a:hlinkClick r:id="rId4"/>
              </a:rPr>
              <a:t>http://www.apple.com/ibooks-author/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283075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Bookstore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4445654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4945" y="4431068"/>
            <a:ext cx="201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9131" y="57233"/>
            <a:ext cx="7772400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100" dirty="0" smtClean="0"/>
              <a:t>Paradigm Shift</a:t>
            </a:r>
            <a:br>
              <a:rPr lang="en-US" sz="3100" dirty="0" smtClean="0"/>
            </a:br>
            <a:r>
              <a:rPr lang="en-US" sz="2200" dirty="0" smtClean="0"/>
              <a:t>New </a:t>
            </a:r>
            <a:r>
              <a:rPr lang="en-US" sz="2200" dirty="0" smtClean="0"/>
              <a:t> ERA of Academic/Technological</a:t>
            </a:r>
            <a:r>
              <a:rPr lang="en-US" sz="2200" dirty="0" smtClean="0"/>
              <a:t>/ Press  Opportunities</a:t>
            </a:r>
            <a:r>
              <a:rPr lang="en-US" sz="3100" dirty="0"/>
              <a:t/>
            </a:r>
            <a:br>
              <a:rPr lang="en-US" sz="3100" dirty="0"/>
            </a:br>
            <a:endParaRPr lang="en-US" sz="2000" dirty="0"/>
          </a:p>
        </p:txBody>
      </p:sp>
      <p:pic>
        <p:nvPicPr>
          <p:cNvPr id="5" name="Picture 2" descr="C:\Users\ruzwyshyn\Desktop\Skylab\SkylabPresentation\SkylabCartoon&amp;GeneralImages\escher_grid_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79" y="1419308"/>
            <a:ext cx="3646222" cy="360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http://cdn1.elitedaily.com/elite/wp-content/uploads/2012/12/college-textbooks-elite-da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85" y="2133600"/>
            <a:ext cx="2920493" cy="194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94714" y="1824335"/>
            <a:ext cx="22118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REIMAGINING</a:t>
            </a:r>
          </a:p>
          <a:p>
            <a:r>
              <a:rPr lang="en-US" dirty="0" smtClean="0"/>
              <a:t>Press </a:t>
            </a:r>
          </a:p>
          <a:p>
            <a:r>
              <a:rPr lang="en-US" dirty="0" smtClean="0"/>
              <a:t>University</a:t>
            </a:r>
          </a:p>
          <a:p>
            <a:r>
              <a:rPr lang="en-US" dirty="0" smtClean="0"/>
              <a:t>Classroom</a:t>
            </a:r>
          </a:p>
          <a:p>
            <a:r>
              <a:rPr lang="en-US" dirty="0" smtClean="0"/>
              <a:t>Library</a:t>
            </a:r>
          </a:p>
          <a:p>
            <a:r>
              <a:rPr lang="en-US" dirty="0" smtClean="0"/>
              <a:t>Relationships </a:t>
            </a:r>
            <a:r>
              <a:rPr lang="en-US" dirty="0"/>
              <a:t>For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5340588"/>
            <a:ext cx="13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Gutenberg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ruzwyshyn\Desktop\Skylab\SkylabPresentation\SkylabCartoon&amp;GeneralImages\escher_grid_ps.jpg"/>
          <p:cNvPicPr>
            <a:picLocks noChangeAspect="1" noChangeArrowheads="1"/>
          </p:cNvPicPr>
          <p:nvPr/>
        </p:nvPicPr>
        <p:blipFill>
          <a:blip r:embed="rId2" cstate="print">
            <a:lum bright="1000"/>
          </a:blip>
          <a:srcRect/>
          <a:stretch>
            <a:fillRect/>
          </a:stretch>
        </p:blipFill>
        <p:spPr bwMode="auto">
          <a:xfrm>
            <a:off x="1225185" y="968359"/>
            <a:ext cx="6028231" cy="57122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09" y="0"/>
            <a:ext cx="7719946" cy="8947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 </a:t>
            </a:r>
            <a:r>
              <a:rPr lang="en-US" sz="2700" b="1" dirty="0" smtClean="0"/>
              <a:t>online University, Academic Press</a:t>
            </a:r>
            <a:br>
              <a:rPr lang="en-US" sz="2700" b="1" dirty="0" smtClean="0"/>
            </a:br>
            <a:r>
              <a:rPr lang="en-US" sz="2700" b="1" dirty="0" smtClean="0"/>
              <a:t>Online Libraries, Technology </a:t>
            </a:r>
            <a:endParaRPr lang="en-US" sz="2700" b="1" dirty="0"/>
          </a:p>
        </p:txBody>
      </p:sp>
      <p:sp>
        <p:nvSpPr>
          <p:cNvPr id="4" name="Oval 3"/>
          <p:cNvSpPr/>
          <p:nvPr/>
        </p:nvSpPr>
        <p:spPr>
          <a:xfrm>
            <a:off x="1143000" y="1371600"/>
            <a:ext cx="5943600" cy="4648200"/>
          </a:xfrm>
          <a:prstGeom prst="ellipse">
            <a:avLst/>
          </a:prstGeom>
          <a:solidFill>
            <a:schemeClr val="accent3">
              <a:lumMod val="60000"/>
              <a:lumOff val="40000"/>
              <a:alpha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76500" y="3429000"/>
            <a:ext cx="3276600" cy="2590800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 smtClean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Online Library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e-books, e- journals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Resources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25185" y="2285999"/>
            <a:ext cx="3265273" cy="2590800"/>
          </a:xfrm>
          <a:prstGeom prst="ellipse">
            <a:avLst/>
          </a:prstGeom>
          <a:solidFill>
            <a:schemeClr val="accent3">
              <a:lumMod val="50000"/>
              <a:alpha val="32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ePress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2972" y="1371600"/>
            <a:ext cx="144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Rich Space 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for Learning.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Cross-fertilization of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Projects,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People and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Skillsets.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38600" y="2307770"/>
            <a:ext cx="2971800" cy="2590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74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Learning Management System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(University)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2972" y="3882907"/>
            <a:ext cx="1357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Faculty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Students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Librarians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Technologists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Community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915" y="1828800"/>
            <a:ext cx="246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Learning Ecosystems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25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701" y="88082"/>
            <a:ext cx="8229600" cy="1143000"/>
          </a:xfrm>
        </p:spPr>
        <p:txBody>
          <a:bodyPr/>
          <a:lstStyle/>
          <a:p>
            <a:pPr algn="ctr"/>
            <a:r>
              <a:rPr lang="en-US" sz="2400" b="1" dirty="0" err="1" smtClean="0"/>
              <a:t>ePress</a:t>
            </a:r>
            <a:r>
              <a:rPr lang="en-US" sz="2400" b="1" dirty="0" smtClean="0"/>
              <a:t>/Library  Integration with Online Classroom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Learning Management System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4298"/>
            <a:ext cx="22574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" y="3249300"/>
            <a:ext cx="2055406" cy="18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80" y="1202179"/>
            <a:ext cx="6153430" cy="283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ruzwyshyn\Desktop\MayLibraryPresentation\CampusGuidesHomep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6227"/>
            <a:ext cx="5715000" cy="29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5152739"/>
            <a:ext cx="4517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Looking forward through the Rearview Mirror</a:t>
            </a:r>
          </a:p>
          <a:p>
            <a:r>
              <a:rPr lang="en-US" b="1" i="1" dirty="0" smtClean="0"/>
              <a:t>Of History </a:t>
            </a:r>
            <a:r>
              <a:rPr lang="en-US" b="1" dirty="0" smtClean="0"/>
              <a:t>(Marshall McLuhan)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02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1636761"/>
            <a:ext cx="3371848" cy="252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16" y="1760406"/>
            <a:ext cx="2990335" cy="228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14400" y="5050971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Online Curricular &amp; Classroom Needs</a:t>
            </a:r>
            <a:br>
              <a:rPr lang="en-US" sz="2800" b="1" dirty="0" smtClean="0"/>
            </a:br>
            <a:r>
              <a:rPr lang="en-US" sz="2000" b="1" dirty="0" smtClean="0"/>
              <a:t>(OER, E-Books, E-Articles, Media)</a:t>
            </a:r>
            <a:endParaRPr 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89" y="2058337"/>
            <a:ext cx="1744531" cy="19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649" y="228600"/>
            <a:ext cx="89427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Library/Press/Online Classroom Integration</a:t>
            </a:r>
          </a:p>
          <a:p>
            <a:pPr algn="ctr"/>
            <a:r>
              <a:rPr lang="en-US" sz="2400" b="1" dirty="0" smtClean="0"/>
              <a:t>From </a:t>
            </a:r>
            <a:r>
              <a:rPr lang="en-US" sz="2400" b="1" dirty="0" err="1" smtClean="0"/>
              <a:t>eJournals</a:t>
            </a:r>
            <a:r>
              <a:rPr lang="en-US" sz="2400" b="1" dirty="0" smtClean="0"/>
              <a:t> and Monographs to Video and Database Production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8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81600"/>
            <a:ext cx="7520940" cy="548640"/>
          </a:xfrm>
        </p:spPr>
        <p:txBody>
          <a:bodyPr/>
          <a:lstStyle/>
          <a:p>
            <a:r>
              <a:rPr lang="en-US" sz="2400" dirty="0" err="1" smtClean="0"/>
              <a:t>ePress</a:t>
            </a:r>
            <a:r>
              <a:rPr lang="en-US" sz="2400" dirty="0" smtClean="0"/>
              <a:t>, </a:t>
            </a:r>
            <a:r>
              <a:rPr lang="en-US" sz="2400" dirty="0" err="1" smtClean="0"/>
              <a:t>ScholarLy</a:t>
            </a:r>
            <a:r>
              <a:rPr lang="en-US" sz="2400" dirty="0" smtClean="0"/>
              <a:t> Resources &amp; Media</a:t>
            </a:r>
            <a:endParaRPr lang="en-US" sz="2400" dirty="0"/>
          </a:p>
        </p:txBody>
      </p:sp>
      <p:pic>
        <p:nvPicPr>
          <p:cNvPr id="5122" name="Picture 2" descr="http://www.newyorker.com/online/blogs/photobooth/Books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0695"/>
            <a:ext cx="3511896" cy="26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2.business2community.com/wp-content/uploads/2011/08/digital-m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59" y="3211568"/>
            <a:ext cx="2461100" cy="187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gsu.edu/images/lib/img8448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92" y="1572620"/>
            <a:ext cx="3286991" cy="11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343400"/>
            <a:ext cx="5188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E-books, e-journals, article </a:t>
            </a:r>
            <a:r>
              <a:rPr lang="en-US" dirty="0" err="1" smtClean="0"/>
              <a:t>aggregrator</a:t>
            </a:r>
            <a:r>
              <a:rPr lang="en-US" dirty="0" smtClean="0"/>
              <a:t> </a:t>
            </a:r>
            <a:r>
              <a:rPr lang="en-US" dirty="0" smtClean="0"/>
              <a:t>repositories,</a:t>
            </a:r>
            <a:br>
              <a:rPr lang="en-US" dirty="0" smtClean="0"/>
            </a:br>
            <a:r>
              <a:rPr lang="en-US" dirty="0" smtClean="0"/>
              <a:t>dynamically driven interactive databases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2019" y="304800"/>
            <a:ext cx="634494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Changing Publishing/Production Models </a:t>
            </a:r>
            <a:br>
              <a:rPr lang="en-US" sz="2800" b="1" dirty="0" smtClean="0"/>
            </a:br>
            <a:r>
              <a:rPr lang="en-US" sz="2000" b="1" dirty="0" smtClean="0"/>
              <a:t>From Ownership  to Access to Multimedia Aggregation, </a:t>
            </a:r>
          </a:p>
          <a:p>
            <a:pPr algn="ctr"/>
            <a:r>
              <a:rPr lang="en-US" sz="2000" b="1" dirty="0" smtClean="0"/>
              <a:t>Knowledge </a:t>
            </a:r>
            <a:r>
              <a:rPr lang="en-US" sz="2000" b="1" dirty="0" err="1" smtClean="0"/>
              <a:t>Curation</a:t>
            </a:r>
            <a:r>
              <a:rPr lang="en-US" sz="2000" b="1" dirty="0" smtClean="0"/>
              <a:t> </a:t>
            </a:r>
            <a:r>
              <a:rPr lang="en-US" sz="2000" b="1" dirty="0" smtClean="0"/>
              <a:t>&amp; </a:t>
            </a:r>
            <a:r>
              <a:rPr lang="en-US" sz="2000" b="1" dirty="0" err="1" smtClean="0"/>
              <a:t>ReSourcing</a:t>
            </a:r>
            <a:r>
              <a:rPr lang="en-US" sz="2000" b="1" dirty="0" smtClean="0"/>
              <a:t> Content</a:t>
            </a:r>
            <a:endParaRPr lang="en-US" sz="2000" b="1" dirty="0" smtClean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8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781800" cy="1066799"/>
          </a:xfrm>
        </p:spPr>
        <p:txBody>
          <a:bodyPr/>
          <a:lstStyle/>
          <a:p>
            <a:r>
              <a:rPr lang="en-US" dirty="0" smtClean="0"/>
              <a:t>Digital </a:t>
            </a:r>
            <a:r>
              <a:rPr lang="en-US" dirty="0" smtClean="0"/>
              <a:t>Texts </a:t>
            </a:r>
            <a:r>
              <a:rPr lang="en-US" dirty="0" smtClean="0"/>
              <a:t>&amp; Academic book Sales</a:t>
            </a:r>
            <a:br>
              <a:rPr lang="en-US" dirty="0" smtClean="0"/>
            </a:br>
            <a:r>
              <a:rPr lang="en-US" dirty="0" smtClean="0"/>
              <a:t>IN Online Education Markets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9" y="1600200"/>
            <a:ext cx="5044758" cy="30968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5163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Source Meeker: </a:t>
            </a:r>
            <a:r>
              <a:rPr lang="en-US" i="1" dirty="0"/>
              <a:t>The State of Digital Education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5919" y="1676397"/>
            <a:ext cx="3755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Seven Million </a:t>
            </a:r>
            <a:r>
              <a:rPr lang="en-US" sz="1400" dirty="0" smtClean="0"/>
              <a:t>Students Enrolled Online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Total Academic/Textbook Industry</a:t>
            </a:r>
          </a:p>
          <a:p>
            <a:r>
              <a:rPr lang="en-US" sz="1400" dirty="0" smtClean="0"/>
              <a:t>Approx.  </a:t>
            </a:r>
            <a:r>
              <a:rPr lang="en-US" sz="1400" b="1" dirty="0" smtClean="0"/>
              <a:t>8.2</a:t>
            </a:r>
            <a:r>
              <a:rPr lang="en-US" sz="1400" dirty="0" smtClean="0"/>
              <a:t> </a:t>
            </a:r>
            <a:r>
              <a:rPr lang="en-US" sz="1400" dirty="0" smtClean="0"/>
              <a:t> Billion </a:t>
            </a:r>
            <a:r>
              <a:rPr lang="en-US" sz="1400" dirty="0" smtClean="0"/>
              <a:t>Dollar  Global Business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1.1</a:t>
            </a:r>
            <a:r>
              <a:rPr lang="en-US" sz="1400" dirty="0" smtClean="0"/>
              <a:t> Billion Digital Projected by 2014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Amazon Largest eBook Distributor, Academic &amp; Otherwise (</a:t>
            </a:r>
            <a:r>
              <a:rPr lang="en-US" sz="1400" b="1" dirty="0" smtClean="0"/>
              <a:t>38%</a:t>
            </a:r>
            <a:r>
              <a:rPr lang="en-US" sz="1400" dirty="0" smtClean="0"/>
              <a:t> of all sales)</a:t>
            </a:r>
          </a:p>
          <a:p>
            <a:endParaRPr lang="en-US" sz="1400" dirty="0"/>
          </a:p>
          <a:p>
            <a:r>
              <a:rPr lang="en-US" sz="1400" dirty="0" smtClean="0"/>
              <a:t>Of Academic Presses, Oxford, Cambridge &amp; Yale Profitable, </a:t>
            </a:r>
            <a:r>
              <a:rPr lang="en-US" sz="1400" dirty="0" smtClean="0"/>
              <a:t>Others </a:t>
            </a:r>
            <a:r>
              <a:rPr lang="en-US" sz="1400" b="1" dirty="0" smtClean="0"/>
              <a:t>???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580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439</Words>
  <Application>Microsoft Office PowerPoint</Application>
  <PresentationFormat>On-screen Show (4:3)</PresentationFormat>
  <Paragraphs>140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1_Angles</vt:lpstr>
      <vt:lpstr>Image</vt:lpstr>
      <vt:lpstr>  21stc. Academic Presses  and Online Universities: Envisioning Futures</vt:lpstr>
      <vt:lpstr>The University Press &amp; Academic Publishing   Possibilities Are Quickly Changing</vt:lpstr>
      <vt:lpstr>Foundational Models For Publishers and UNIversities in FLUX</vt:lpstr>
      <vt:lpstr>Paradigm Shift New  ERA of Academic/Technological/ Press  Opportunities </vt:lpstr>
      <vt:lpstr>  online University, Academic Press Online Libraries, Technology </vt:lpstr>
      <vt:lpstr>ePress/Library  Integration with Online Classroom Learning Management System</vt:lpstr>
      <vt:lpstr>PowerPoint Presentation</vt:lpstr>
      <vt:lpstr>ePress, ScholarLy Resources &amp; Media</vt:lpstr>
      <vt:lpstr>Digital Texts &amp; Academic book Sales IN Online Education Markets</vt:lpstr>
      <vt:lpstr>NEW Technology InFRASTRUCTUREs FOR  Presses are Available</vt:lpstr>
      <vt:lpstr>New Interactive Text/Press Production Services &amp; Models Emerging</vt:lpstr>
      <vt:lpstr> New Genres of Online Library/Press Services (Well-Established)  </vt:lpstr>
      <vt:lpstr>e-Press/Bookstore/Library/FacultY  Synthesis  </vt:lpstr>
      <vt:lpstr>PowerPoint Presentation</vt:lpstr>
      <vt:lpstr>Reconfiguring Curricula APUS Online Course Guides National Award Winning Academic Technology Project </vt:lpstr>
      <vt:lpstr>PowerPoint Presentation</vt:lpstr>
      <vt:lpstr>System Wide Application of Media/Curriculum Possibilities  </vt:lpstr>
      <vt:lpstr>Integration of  Open Source &amp; Propietary Scholarly Resources,  Curriculum &amp; University Classroom</vt:lpstr>
      <vt:lpstr>PowerPoint Presentation</vt:lpstr>
      <vt:lpstr>Publication  Pathway Synergies</vt:lpstr>
      <vt:lpstr>Digital Archives &amp; Special Collections Providing Context: Metadata, Abstracts, Contextualization </vt:lpstr>
      <vt:lpstr>PowerPoint Presentation</vt:lpstr>
      <vt:lpstr>Digital Library/University/Press Connections  Narrative/Editorial Function/ Interdisciplinarity</vt:lpstr>
      <vt:lpstr>New Genres of Digital Archives Quality Assurance/Displaying Value</vt:lpstr>
      <vt:lpstr>Branding and Marketing the University Intellectual Riches Globally</vt:lpstr>
      <vt:lpstr>Press, Media Broadcasting , Embedding/Linking Possibilities</vt:lpstr>
      <vt:lpstr> </vt:lpstr>
      <vt:lpstr>  Ray Uzwyshyn Ph.d MBA MLIS httP://RAYUZWYSHYN.NET Ruzwyshyn@GMAIL.com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Uzwyshyn, Raymond</dc:creator>
  <cp:lastModifiedBy>Ray</cp:lastModifiedBy>
  <cp:revision>186</cp:revision>
  <dcterms:created xsi:type="dcterms:W3CDTF">2013-01-23T15:18:01Z</dcterms:created>
  <dcterms:modified xsi:type="dcterms:W3CDTF">2014-01-19T19:32:29Z</dcterms:modified>
</cp:coreProperties>
</file>