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258" r:id="rId4"/>
    <p:sldId id="259" r:id="rId5"/>
    <p:sldId id="311" r:id="rId6"/>
    <p:sldId id="295" r:id="rId7"/>
    <p:sldId id="312" r:id="rId8"/>
    <p:sldId id="260" r:id="rId9"/>
    <p:sldId id="310" r:id="rId10"/>
    <p:sldId id="261" r:id="rId11"/>
    <p:sldId id="273" r:id="rId12"/>
    <p:sldId id="274" r:id="rId13"/>
    <p:sldId id="296" r:id="rId14"/>
    <p:sldId id="288" r:id="rId15"/>
    <p:sldId id="294" r:id="rId16"/>
    <p:sldId id="293" r:id="rId17"/>
    <p:sldId id="309" r:id="rId18"/>
    <p:sldId id="292" r:id="rId19"/>
    <p:sldId id="299" r:id="rId20"/>
    <p:sldId id="285" r:id="rId21"/>
    <p:sldId id="286" r:id="rId22"/>
    <p:sldId id="284" r:id="rId23"/>
    <p:sldId id="301" r:id="rId24"/>
    <p:sldId id="289" r:id="rId25"/>
    <p:sldId id="267" r:id="rId26"/>
    <p:sldId id="297" r:id="rId27"/>
    <p:sldId id="305" r:id="rId28"/>
    <p:sldId id="306" r:id="rId29"/>
    <p:sldId id="265" r:id="rId30"/>
    <p:sldId id="282" r:id="rId31"/>
    <p:sldId id="283" r:id="rId32"/>
    <p:sldId id="280" r:id="rId33"/>
    <p:sldId id="278" r:id="rId34"/>
    <p:sldId id="277" r:id="rId35"/>
    <p:sldId id="303" r:id="rId36"/>
    <p:sldId id="268" r:id="rId37"/>
    <p:sldId id="269" r:id="rId38"/>
    <p:sldId id="270" r:id="rId39"/>
    <p:sldId id="271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37" autoAdjust="0"/>
    <p:restoredTop sz="94660"/>
  </p:normalViewPr>
  <p:slideViewPr>
    <p:cSldViewPr>
      <p:cViewPr varScale="1">
        <p:scale>
          <a:sx n="98" d="100"/>
          <a:sy n="98" d="100"/>
        </p:scale>
        <p:origin x="116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8DF0B7-5629-4E44-9B7E-59A0BB179111}" type="datetimeFigureOut">
              <a:rPr lang="en-US" smtClean="0"/>
              <a:t>9/26/2016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F4B9EF-060B-42DE-99F1-78DE9DB726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78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Shape 469"/>
          <p:cNvSpPr txBox="1">
            <a:spLocks noGrp="1"/>
          </p:cNvSpPr>
          <p:nvPr>
            <p:ph type="body" idx="1"/>
          </p:nvPr>
        </p:nvSpPr>
        <p:spPr>
          <a:xfrm>
            <a:off x="698500" y="4461669"/>
            <a:ext cx="5588000" cy="365045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70" name="Shape 470"/>
          <p:cNvSpPr>
            <a:spLocks noGrp="1" noRot="1" noChangeAspect="1"/>
          </p:cNvSpPr>
          <p:nvPr>
            <p:ph type="sldImg" idx="2"/>
          </p:nvPr>
        </p:nvSpPr>
        <p:spPr>
          <a:xfrm>
            <a:off x="1406525" y="1158875"/>
            <a:ext cx="4171950" cy="31289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17687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Shape 485"/>
          <p:cNvSpPr txBox="1">
            <a:spLocks noGrp="1"/>
          </p:cNvSpPr>
          <p:nvPr>
            <p:ph type="body" idx="1"/>
          </p:nvPr>
        </p:nvSpPr>
        <p:spPr>
          <a:xfrm>
            <a:off x="698500" y="4461669"/>
            <a:ext cx="5588000" cy="365045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86" name="Shape 486"/>
          <p:cNvSpPr>
            <a:spLocks noGrp="1" noRot="1" noChangeAspect="1"/>
          </p:cNvSpPr>
          <p:nvPr>
            <p:ph type="sldImg" idx="2"/>
          </p:nvPr>
        </p:nvSpPr>
        <p:spPr>
          <a:xfrm>
            <a:off x="1406525" y="1158875"/>
            <a:ext cx="4171950" cy="31289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084278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Shape 515"/>
          <p:cNvSpPr txBox="1">
            <a:spLocks noGrp="1"/>
          </p:cNvSpPr>
          <p:nvPr>
            <p:ph type="body" idx="1"/>
          </p:nvPr>
        </p:nvSpPr>
        <p:spPr>
          <a:xfrm>
            <a:off x="698500" y="4461669"/>
            <a:ext cx="5588000" cy="365045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16" name="Shape 516"/>
          <p:cNvSpPr>
            <a:spLocks noGrp="1" noRot="1" noChangeAspect="1"/>
          </p:cNvSpPr>
          <p:nvPr>
            <p:ph type="sldImg" idx="2"/>
          </p:nvPr>
        </p:nvSpPr>
        <p:spPr>
          <a:xfrm>
            <a:off x="711200" y="1158875"/>
            <a:ext cx="5562600" cy="31289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35227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Shape 507"/>
          <p:cNvSpPr>
            <a:spLocks noGrp="1" noRot="1" noChangeAspect="1"/>
          </p:cNvSpPr>
          <p:nvPr>
            <p:ph type="sldImg" idx="2"/>
          </p:nvPr>
        </p:nvSpPr>
        <p:spPr>
          <a:xfrm>
            <a:off x="1406525" y="1158875"/>
            <a:ext cx="4171950" cy="31289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8" name="Shape 508"/>
          <p:cNvSpPr txBox="1">
            <a:spLocks noGrp="1"/>
          </p:cNvSpPr>
          <p:nvPr>
            <p:ph type="body" idx="1"/>
          </p:nvPr>
        </p:nvSpPr>
        <p:spPr>
          <a:xfrm>
            <a:off x="698500" y="4461669"/>
            <a:ext cx="5588000" cy="365045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model assumes that each lead author forms a core team through a Poisson process.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Extended teams arise from core teams by adding new members in proportion to the productivity of the team.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process of cumulative advantage leads to the appearance of the power-law component of large teams at later times.</a:t>
            </a:r>
          </a:p>
        </p:txBody>
      </p:sp>
      <p:sp>
        <p:nvSpPr>
          <p:cNvPr id="509" name="Shape 509"/>
          <p:cNvSpPr txBox="1">
            <a:spLocks noGrp="1"/>
          </p:cNvSpPr>
          <p:nvPr>
            <p:ph type="sldNum" idx="12"/>
          </p:nvPr>
        </p:nvSpPr>
        <p:spPr>
          <a:xfrm>
            <a:off x="3956551" y="8805842"/>
            <a:ext cx="3026833" cy="465159"/>
          </a:xfrm>
          <a:prstGeom prst="rect">
            <a:avLst/>
          </a:prstGeom>
          <a:noFill/>
          <a:ln>
            <a:noFill/>
          </a:ln>
        </p:spPr>
        <p:txBody>
          <a:bodyPr lIns="92875" tIns="46425" rIns="92875" bIns="46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35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3815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D242-260A-4643-B1CF-B4C18DB3D0B8}" type="datetimeFigureOut">
              <a:rPr lang="en-US" smtClean="0"/>
              <a:t>9/26/2016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DC4B-C942-4298-924E-BB1859205F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236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D242-260A-4643-B1CF-B4C18DB3D0B8}" type="datetimeFigureOut">
              <a:rPr lang="en-US" smtClean="0"/>
              <a:t>9/26/2016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DC4B-C942-4298-924E-BB1859205F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931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D242-260A-4643-B1CF-B4C18DB3D0B8}" type="datetimeFigureOut">
              <a:rPr lang="en-US" smtClean="0"/>
              <a:t>9/26/2016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DC4B-C942-4298-924E-BB1859205F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0456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D242-260A-4643-B1CF-B4C18DB3D0B8}" type="datetimeFigureOut">
              <a:rPr lang="en-US" smtClean="0"/>
              <a:t>9/26/2016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DC4B-C942-4298-924E-BB1859205F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139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D242-260A-4643-B1CF-B4C18DB3D0B8}" type="datetimeFigureOut">
              <a:rPr lang="en-US" smtClean="0"/>
              <a:t>9/26/2016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DC4B-C942-4298-924E-BB1859205F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595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D242-260A-4643-B1CF-B4C18DB3D0B8}" type="datetimeFigureOut">
              <a:rPr lang="en-US" smtClean="0"/>
              <a:t>9/26/2016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DC4B-C942-4298-924E-BB1859205F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381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D242-260A-4643-B1CF-B4C18DB3D0B8}" type="datetimeFigureOut">
              <a:rPr lang="en-US" smtClean="0"/>
              <a:t>9/26/2016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DC4B-C942-4298-924E-BB1859205F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032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D242-260A-4643-B1CF-B4C18DB3D0B8}" type="datetimeFigureOut">
              <a:rPr lang="en-US" smtClean="0"/>
              <a:t>9/26/2016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DC4B-C942-4298-924E-BB1859205F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369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D242-260A-4643-B1CF-B4C18DB3D0B8}" type="datetimeFigureOut">
              <a:rPr lang="en-US" smtClean="0"/>
              <a:t>9/26/2016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DC4B-C942-4298-924E-BB1859205F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429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D242-260A-4643-B1CF-B4C18DB3D0B8}" type="datetimeFigureOut">
              <a:rPr lang="en-US" smtClean="0"/>
              <a:t>9/26/2016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DC4B-C942-4298-924E-BB1859205F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098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D242-260A-4643-B1CF-B4C18DB3D0B8}" type="datetimeFigureOut">
              <a:rPr lang="en-US" smtClean="0"/>
              <a:t>9/26/2016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DC4B-C942-4298-924E-BB1859205F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252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4D242-260A-4643-B1CF-B4C18DB3D0B8}" type="datetimeFigureOut">
              <a:rPr lang="en-US" smtClean="0"/>
              <a:t>9/26/2016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FCDC4B-C942-4298-924E-BB1859205F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62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ruzwyshyn@txstate.edu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vimeo.com/28725240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youtube.com/watch?v=eS2U6g6v6uc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data.tdl.org/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://thedata.org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www.google.com/url?sa=i&amp;rct=j&amp;q=&amp;esrc=s&amp;source=images&amp;cd=&amp;cad=rja&amp;uact=8&amp;docid=a3ILhCAwZU8kiM&amp;tbnid=21dLkKGgcTRBUM:&amp;ved=0CAUQjRw&amp;url=http://www.crn.com/slide-shows/applications-os/300073358/the-10-coolest-big-data-products-of-2014-so-far.htm&amp;ei=6VYPVIKFKY__8AH7x4GgDQ&amp;bvm=bv.74649129,d.b2U&amp;psig=AFQjCNFpAk_6JO11VTGItGYb70VcUsCf4g&amp;ust=1410377778439961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://www.google.com/url?sa=i&amp;rct=j&amp;q=&amp;esrc=s&amp;source=images&amp;cd=&amp;cad=rja&amp;uact=8&amp;docid=a3ILhCAwZU8kiM&amp;tbnid=21dLkKGgcTRBUM:&amp;ved=0CAUQjRw&amp;url=http://www.crn.com/slide-shows/applications-os/300073358/the-10-coolest-big-data-products-of-2014-so-far.htm&amp;ei=6VYPVIKFKY__8AH7x4GgDQ&amp;bvm=bv.74649129,d.b2U&amp;psig=AFQjCNFpAk_6JO11VTGItGYb70VcUsCf4g&amp;ust=1410377778439961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vimeo.com/82408192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mptool.org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dpn.org/" TargetMode="External"/><Relationship Id="rId13" Type="http://schemas.openxmlformats.org/officeDocument/2006/relationships/hyperlink" Target="http://www.clir.org/pubs/reports/pub160" TargetMode="External"/><Relationship Id="rId18" Type="http://schemas.openxmlformats.org/officeDocument/2006/relationships/hyperlink" Target="http://www.disc-uk.org/docs/guide.pdf" TargetMode="External"/><Relationship Id="rId3" Type="http://schemas.openxmlformats.org/officeDocument/2006/relationships/hyperlink" Target="http://www.arl.org/focus-areas/public-access-policies#.VoaV0I-cFzo" TargetMode="External"/><Relationship Id="rId7" Type="http://schemas.openxmlformats.org/officeDocument/2006/relationships/hyperlink" Target="http://datascience.iq.harvard.edu/dataverse" TargetMode="External"/><Relationship Id="rId12" Type="http://schemas.openxmlformats.org/officeDocument/2006/relationships/hyperlink" Target="http://figshare.com/" TargetMode="External"/><Relationship Id="rId17" Type="http://schemas.openxmlformats.org/officeDocument/2006/relationships/hyperlink" Target="http://www.whitehouse.gov/sites/default/files/microsites/ostp/ostp_public_access_memo_2013.pdf" TargetMode="External"/><Relationship Id="rId2" Type="http://schemas.openxmlformats.org/officeDocument/2006/relationships/hyperlink" Target="http://www.arl.org/focus-areas/e-research/data-access-management-and-sharing" TargetMode="External"/><Relationship Id="rId16" Type="http://schemas.openxmlformats.org/officeDocument/2006/relationships/hyperlink" Target="http://cdn.nmc.org/media/2014-nmc-horizon-report-library-EN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thedata.org/" TargetMode="External"/><Relationship Id="rId11" Type="http://schemas.openxmlformats.org/officeDocument/2006/relationships/hyperlink" Target="https://hubzero.org/" TargetMode="External"/><Relationship Id="rId5" Type="http://schemas.openxmlformats.org/officeDocument/2006/relationships/hyperlink" Target="http://www.digitalpreservation.gov/partners/chronopolis.html" TargetMode="External"/><Relationship Id="rId15" Type="http://schemas.openxmlformats.org/officeDocument/2006/relationships/hyperlink" Target="http://www.alastore.ala.org/detail.aspx?ID=10737" TargetMode="External"/><Relationship Id="rId10" Type="http://schemas.openxmlformats.org/officeDocument/2006/relationships/hyperlink" Target="https://purr.purdue.edu/" TargetMode="External"/><Relationship Id="rId19" Type="http://schemas.openxmlformats.org/officeDocument/2006/relationships/hyperlink" Target="http://www.dcc.ac.uk/events/research-data-management-forum-rdmf/rdmf10-research-data-management-arts-and-humanities" TargetMode="External"/><Relationship Id="rId4" Type="http://schemas.openxmlformats.org/officeDocument/2006/relationships/hyperlink" Target="https://dmptool.org/" TargetMode="External"/><Relationship Id="rId9" Type="http://schemas.openxmlformats.org/officeDocument/2006/relationships/hyperlink" Target="http://www.duracloud.org/" TargetMode="External"/><Relationship Id="rId14" Type="http://schemas.openxmlformats.org/officeDocument/2006/relationships/hyperlink" Target="https://www.youtube.com/watch?v=rvbrW7S2fes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s://www.youtube.com/watch?v=rvbrW7S2fes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vbrW7S2fes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dl.org/wp-content/uploads/downloads/2015/08/TDLDataManagementWorkingGroupReport_Aug2015.pdf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thedata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hyperlink" Target="http://iq.harvard.edu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28600"/>
            <a:ext cx="7772400" cy="1470025"/>
          </a:xfrm>
        </p:spPr>
        <p:txBody>
          <a:bodyPr>
            <a:noAutofit/>
          </a:bodyPr>
          <a:lstStyle/>
          <a:p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b="1" dirty="0" smtClean="0"/>
              <a:t>The Texas Data Repository Initiative</a:t>
            </a:r>
            <a:br>
              <a:rPr lang="en-US" b="1" dirty="0" smtClean="0"/>
            </a:br>
            <a:r>
              <a:rPr lang="en-US" sz="3200" b="1" dirty="0" smtClean="0"/>
              <a:t>@ Texas State University</a:t>
            </a:r>
            <a:endParaRPr lang="en-US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48400" y="5943600"/>
            <a:ext cx="2667000" cy="838200"/>
          </a:xfrm>
        </p:spPr>
        <p:txBody>
          <a:bodyPr>
            <a:normAutofit/>
          </a:bodyPr>
          <a:lstStyle/>
          <a:p>
            <a:r>
              <a:rPr lang="en-US" sz="1100" b="1" dirty="0" smtClean="0">
                <a:solidFill>
                  <a:schemeClr val="tx1"/>
                </a:solidFill>
              </a:rPr>
              <a:t>Ray Uzwyshyn, </a:t>
            </a:r>
            <a:br>
              <a:rPr lang="en-US" sz="1100" b="1" dirty="0" smtClean="0">
                <a:solidFill>
                  <a:schemeClr val="tx1"/>
                </a:solidFill>
              </a:rPr>
            </a:br>
            <a:r>
              <a:rPr lang="en-US" sz="1100" dirty="0" smtClean="0">
                <a:solidFill>
                  <a:schemeClr val="tx1"/>
                </a:solidFill>
              </a:rPr>
              <a:t>Director, Collections and Digital Services, </a:t>
            </a:r>
          </a:p>
          <a:p>
            <a:r>
              <a:rPr lang="en-US" sz="1100" dirty="0" smtClean="0">
                <a:solidFill>
                  <a:schemeClr val="tx1"/>
                </a:solidFill>
              </a:rPr>
              <a:t>Texas State University </a:t>
            </a:r>
            <a:r>
              <a:rPr lang="en-US" sz="1100" dirty="0" smtClean="0">
                <a:solidFill>
                  <a:schemeClr val="tx1"/>
                </a:solidFill>
              </a:rPr>
              <a:t>Libraries</a:t>
            </a:r>
            <a:r>
              <a:rPr lang="en-US" sz="1100" smtClean="0">
                <a:solidFill>
                  <a:schemeClr val="tx1"/>
                </a:solidFill>
              </a:rPr>
              <a:t/>
            </a:r>
            <a:br>
              <a:rPr lang="en-US" sz="1100" smtClean="0">
                <a:solidFill>
                  <a:schemeClr val="tx1"/>
                </a:solidFill>
              </a:rPr>
            </a:br>
            <a:r>
              <a:rPr lang="en-US" sz="1100" smtClean="0">
                <a:solidFill>
                  <a:schemeClr val="tx1"/>
                </a:solidFill>
                <a:hlinkClick r:id="rId2"/>
              </a:rPr>
              <a:t>ruzwyshyn@txstate.edu</a:t>
            </a:r>
            <a:r>
              <a:rPr lang="en-US" sz="1100" smtClean="0">
                <a:solidFill>
                  <a:schemeClr val="tx1"/>
                </a:solidFill>
              </a:rPr>
              <a:t>  , 512)</a:t>
            </a:r>
            <a:endParaRPr lang="en-US" sz="1100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667000"/>
            <a:ext cx="4114800" cy="2108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849" y="2514600"/>
            <a:ext cx="4295951" cy="262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37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Dataverse Network Architecture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3104"/>
            <a:ext cx="4760913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67399" y="1981200"/>
            <a:ext cx="3124201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/>
              </a:rPr>
              <a:t>Why the Dataverse Network? </a:t>
            </a:r>
          </a:p>
          <a:p>
            <a:r>
              <a:rPr lang="en-US" dirty="0" smtClean="0">
                <a:hlinkClick r:id="rId3"/>
              </a:rPr>
              <a:t>(silent video overview)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>
                <a:hlinkClick r:id="rId4"/>
              </a:rPr>
              <a:t>Open Journal Systems</a:t>
            </a:r>
            <a:br>
              <a:rPr lang="en-US" dirty="0" smtClean="0">
                <a:hlinkClick r:id="rId4"/>
              </a:rPr>
            </a:br>
            <a:r>
              <a:rPr lang="en-US" dirty="0" smtClean="0">
                <a:hlinkClick r:id="rId4"/>
              </a:rPr>
              <a:t>Dataverse Integration </a:t>
            </a:r>
            <a:r>
              <a:rPr lang="en-US" dirty="0" smtClean="0"/>
              <a:t>(2014)</a:t>
            </a:r>
          </a:p>
          <a:p>
            <a:endParaRPr lang="en-US" dirty="0"/>
          </a:p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Research Study Data</a:t>
            </a:r>
            <a:br>
              <a:rPr lang="en-US" b="1" dirty="0" smtClean="0"/>
            </a:br>
            <a:r>
              <a:rPr lang="en-US" sz="1400" dirty="0" smtClean="0"/>
              <a:t>Data Set Files</a:t>
            </a:r>
            <a:endParaRPr lang="en-US" sz="1400" b="1" dirty="0" smtClean="0"/>
          </a:p>
          <a:p>
            <a:r>
              <a:rPr lang="en-US" sz="1400" dirty="0" smtClean="0"/>
              <a:t>Metadata ( Data Describing the data)</a:t>
            </a:r>
            <a:br>
              <a:rPr lang="en-US" sz="1400" dirty="0" smtClean="0"/>
            </a:br>
            <a:r>
              <a:rPr lang="en-US" sz="1400" dirty="0" smtClean="0"/>
              <a:t>Paratextual Research Material</a:t>
            </a:r>
            <a:br>
              <a:rPr lang="en-US" sz="1400" dirty="0" smtClean="0"/>
            </a:br>
            <a:r>
              <a:rPr lang="en-US" sz="1400" dirty="0" smtClean="0"/>
              <a:t>(Methodology, Field Notes etc.)</a:t>
            </a:r>
            <a:br>
              <a:rPr lang="en-US" sz="1400" dirty="0" smtClean="0"/>
            </a:br>
            <a:r>
              <a:rPr lang="en-US" sz="1400" dirty="0" smtClean="0"/>
              <a:t>Graph Data Files</a:t>
            </a:r>
            <a:br>
              <a:rPr lang="en-US" sz="1400" dirty="0" smtClean="0"/>
            </a:b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2588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Dataverse Metadata Example</a:t>
            </a:r>
            <a:endParaRPr lang="en-US" dirty="0"/>
          </a:p>
        </p:txBody>
      </p:sp>
      <p:pic>
        <p:nvPicPr>
          <p:cNvPr id="1026" name="Picture 2" descr="C:\Users\R_U15\Desktop\MetadataDataver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77112"/>
            <a:ext cx="7162800" cy="528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762000" y="2743200"/>
            <a:ext cx="1447800" cy="533400"/>
          </a:xfrm>
          <a:prstGeom prst="ellipse">
            <a:avLst/>
          </a:prstGeom>
          <a:solidFill>
            <a:schemeClr val="accent1">
              <a:alpha val="1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10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Dataverse Metadata Example</a:t>
            </a:r>
            <a:endParaRPr lang="en-US" dirty="0"/>
          </a:p>
        </p:txBody>
      </p:sp>
      <p:pic>
        <p:nvPicPr>
          <p:cNvPr id="2050" name="Picture 2" descr="C:\Users\R_U15\Desktop\Metada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36" y="1524000"/>
            <a:ext cx="8669369" cy="471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129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21"/>
          <p:cNvSpPr txBox="1">
            <a:spLocks/>
          </p:cNvSpPr>
          <p:nvPr/>
        </p:nvSpPr>
        <p:spPr>
          <a:xfrm>
            <a:off x="0" y="151788"/>
            <a:ext cx="9067800" cy="22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91440" marR="0" lvl="0" indent="162560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4048" marR="0" lvl="1" indent="35052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66928" marR="0" lvl="2" indent="-8127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49808" marR="0" lvl="3" indent="-1320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32688" marR="0" lvl="4" indent="-558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00000" marR="0" lvl="5" indent="-586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300000" marR="0" lvl="6" indent="-554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500000" marR="0" lvl="7" indent="-522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699999" marR="0" lvl="8" indent="-6169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-698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833"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swald"/>
                <a:ea typeface="Oswald"/>
                <a:cs typeface="Oswald"/>
                <a:sym typeface="Oswald"/>
              </a:rPr>
              <a:t>TDL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swald"/>
                <a:ea typeface="Oswald"/>
                <a:cs typeface="Oswald"/>
                <a:sym typeface="Oswald"/>
              </a:rPr>
              <a:t>Dataverse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swald"/>
                <a:ea typeface="Oswald"/>
                <a:cs typeface="Oswald"/>
                <a:sym typeface="Oswald"/>
              </a:rPr>
              <a:t> Implementation Working Group 2015</a:t>
            </a:r>
          </a:p>
          <a:p>
            <a:pPr marL="0" marR="0" lvl="0" indent="-698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61111"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-698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64705"/>
              <a:buFont typeface="Arial"/>
              <a:buNone/>
              <a:tabLst/>
              <a:defRPr/>
            </a:pPr>
            <a:endParaRPr kumimoji="0" lang="en-US" sz="17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9144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7F09"/>
              </a:buClr>
              <a:buSzPct val="25000"/>
              <a:buFont typeface="Calibri"/>
              <a:buNone/>
              <a:tabLst/>
              <a:defRPr/>
            </a:pPr>
            <a:endParaRPr kumimoji="0" lang="en-US" sz="17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91440" marR="0" lvl="0" indent="-127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7F09"/>
              </a:buClr>
              <a:buSzPct val="111111"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422"/>
          <p:cNvSpPr txBox="1"/>
          <p:nvPr/>
        </p:nvSpPr>
        <p:spPr>
          <a:xfrm>
            <a:off x="423363" y="5795658"/>
            <a:ext cx="4032129" cy="112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lnSpc>
                <a:spcPct val="90000"/>
              </a:lnSpc>
              <a:spcBef>
                <a:spcPts val="200"/>
              </a:spcBef>
            </a:pPr>
            <a:r>
              <a:rPr lang="en-US" sz="1000" i="1" kern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Members; Denyse Rodgers</a:t>
            </a:r>
            <a:r>
              <a:rPr lang="en-US" sz="1000" kern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 (</a:t>
            </a:r>
            <a:r>
              <a:rPr lang="en-US" sz="1000" b="1" kern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Baylor); </a:t>
            </a:r>
            <a:r>
              <a:rPr lang="en-US" sz="1000" i="1" kern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Bruce Herbert, Sean Buckner, Wendi </a:t>
            </a:r>
            <a:r>
              <a:rPr lang="en-US" sz="1000" i="1" kern="0" dirty="0" err="1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Kaspar</a:t>
            </a:r>
            <a:r>
              <a:rPr lang="en-US" sz="1000" i="1" kern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, Cecilia Smith </a:t>
            </a:r>
            <a:r>
              <a:rPr lang="en-US" sz="1000" b="1" kern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(TAMU); </a:t>
            </a:r>
            <a:r>
              <a:rPr lang="en-US" sz="1000" i="1" kern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Ray Uzwyshyn,</a:t>
            </a:r>
            <a:r>
              <a:rPr lang="en-US" sz="1000" kern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000" i="1" kern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Todd Peters</a:t>
            </a:r>
            <a:r>
              <a:rPr lang="en-US" sz="1000" kern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000" b="1" kern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(Texas State); </a:t>
            </a:r>
            <a:r>
              <a:rPr lang="en-US" sz="1000" i="1" kern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Christopher </a:t>
            </a:r>
            <a:r>
              <a:rPr lang="en-US" sz="1000" i="1" kern="0" dirty="0" err="1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Starcher</a:t>
            </a:r>
            <a:r>
              <a:rPr lang="en-US" sz="1000" i="1" kern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000" kern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(</a:t>
            </a:r>
            <a:r>
              <a:rPr lang="en-US" sz="1000" b="1" kern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Texas Tech</a:t>
            </a:r>
            <a:r>
              <a:rPr lang="en-US" sz="1000" kern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); </a:t>
            </a:r>
            <a:r>
              <a:rPr lang="en-US" sz="1000" i="1" kern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Jeremy Donald </a:t>
            </a:r>
            <a:r>
              <a:rPr lang="en-US" sz="1000" b="1" kern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(Trinity)</a:t>
            </a:r>
            <a:r>
              <a:rPr lang="en-US" sz="1000" kern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; </a:t>
            </a:r>
            <a:r>
              <a:rPr lang="en-US" sz="1000" i="1" kern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Kristi Park, Ryan Steans, Nick Lauland, Laura Waugh </a:t>
            </a:r>
            <a:r>
              <a:rPr lang="en-US" sz="1000" kern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(</a:t>
            </a:r>
            <a:r>
              <a:rPr lang="en-US" sz="1000" b="1" kern="0" dirty="0" smtClean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TDL, UT Austin</a:t>
            </a:r>
            <a:r>
              <a:rPr lang="en-US" sz="1000" kern="0" dirty="0" smtClean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), Santi Thompson </a:t>
            </a:r>
            <a:r>
              <a:rPr lang="en-US" sz="1000" b="1" kern="0" dirty="0" smtClean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(Houston</a:t>
            </a:r>
            <a:r>
              <a:rPr lang="en-US" sz="1000" kern="0" dirty="0" smtClean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)</a:t>
            </a:r>
            <a:endParaRPr lang="en-US" sz="1000" kern="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6" name="Shape 423"/>
          <p:cNvSpPr txBox="1"/>
          <p:nvPr/>
        </p:nvSpPr>
        <p:spPr>
          <a:xfrm>
            <a:off x="504184" y="1216365"/>
            <a:ext cx="3803529" cy="1234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lnSpc>
                <a:spcPct val="115000"/>
              </a:lnSpc>
            </a:pPr>
            <a:endParaRPr sz="2400" kern="0" dirty="0">
              <a:solidFill>
                <a:srgbClr val="980000"/>
              </a:solidFill>
              <a:latin typeface="Oswald"/>
              <a:ea typeface="Oswald"/>
              <a:cs typeface="Oswald"/>
              <a:sym typeface="Oswald"/>
            </a:endParaRPr>
          </a:p>
          <a:p>
            <a:pPr>
              <a:lnSpc>
                <a:spcPct val="115000"/>
              </a:lnSpc>
            </a:pPr>
            <a:r>
              <a:rPr lang="en-US" b="1" kern="0" dirty="0">
                <a:solidFill>
                  <a:srgbClr val="980000"/>
                </a:solidFill>
                <a:latin typeface="Oswald"/>
                <a:ea typeface="Oswald"/>
                <a:cs typeface="Oswald"/>
                <a:sym typeface="Oswald"/>
              </a:rPr>
              <a:t>Charge</a:t>
            </a:r>
            <a:r>
              <a:rPr lang="en-US" sz="2400" kern="0" dirty="0">
                <a:solidFill>
                  <a:srgbClr val="980000"/>
                </a:solidFill>
                <a:latin typeface="Oswald"/>
                <a:ea typeface="Oswald"/>
                <a:cs typeface="Oswald"/>
                <a:sym typeface="Oswald"/>
              </a:rPr>
              <a:t>: </a:t>
            </a:r>
            <a:r>
              <a:rPr lang="en-US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Pilot test, assess, and launch a </a:t>
            </a:r>
            <a:r>
              <a:rPr lang="en-US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consortial</a:t>
            </a:r>
            <a:r>
              <a:rPr lang="en-US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repository for research data archiving and management.</a:t>
            </a:r>
          </a:p>
        </p:txBody>
      </p:sp>
      <p:grpSp>
        <p:nvGrpSpPr>
          <p:cNvPr id="7" name="Shape 424"/>
          <p:cNvGrpSpPr/>
          <p:nvPr/>
        </p:nvGrpSpPr>
        <p:grpSpPr>
          <a:xfrm>
            <a:off x="4726500" y="1136573"/>
            <a:ext cx="4309200" cy="5752800"/>
            <a:chOff x="7880338" y="140075"/>
            <a:chExt cx="4309200" cy="5752800"/>
          </a:xfrm>
        </p:grpSpPr>
        <p:sp>
          <p:nvSpPr>
            <p:cNvPr id="8" name="Shape 425"/>
            <p:cNvSpPr/>
            <p:nvPr/>
          </p:nvSpPr>
          <p:spPr>
            <a:xfrm>
              <a:off x="7880338" y="140075"/>
              <a:ext cx="4309200" cy="5279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Shape 426"/>
            <p:cNvSpPr txBox="1"/>
            <p:nvPr/>
          </p:nvSpPr>
          <p:spPr>
            <a:xfrm>
              <a:off x="8057912" y="4934375"/>
              <a:ext cx="1909800" cy="9585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Committees</a:t>
              </a:r>
              <a:endParaRPr kumimoji="0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Shape 427"/>
            <p:cNvSpPr txBox="1"/>
            <p:nvPr/>
          </p:nvSpPr>
          <p:spPr>
            <a:xfrm>
              <a:off x="8144012" y="1338125"/>
              <a:ext cx="1737600" cy="7158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Working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Group members</a:t>
              </a:r>
            </a:p>
          </p:txBody>
        </p:sp>
        <p:sp>
          <p:nvSpPr>
            <p:cNvPr id="11" name="Shape 428"/>
            <p:cNvSpPr txBox="1"/>
            <p:nvPr/>
          </p:nvSpPr>
          <p:spPr>
            <a:xfrm>
              <a:off x="8144012" y="3216050"/>
              <a:ext cx="1737600" cy="861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Texas Universities</a:t>
              </a:r>
            </a:p>
          </p:txBody>
        </p:sp>
        <p:cxnSp>
          <p:nvCxnSpPr>
            <p:cNvPr id="12" name="Shape 429"/>
            <p:cNvCxnSpPr/>
            <p:nvPr/>
          </p:nvCxnSpPr>
          <p:spPr>
            <a:xfrm flipH="1">
              <a:off x="10052559" y="538284"/>
              <a:ext cx="19800" cy="4668600"/>
            </a:xfrm>
            <a:prstGeom prst="straightConnector1">
              <a:avLst/>
            </a:prstGeom>
            <a:noFill/>
            <a:ln w="19050" cap="flat" cmpd="sng">
              <a:solidFill>
                <a:srgbClr val="323232"/>
              </a:solidFill>
              <a:prstDash val="dot"/>
              <a:round/>
              <a:headEnd type="none" w="lg" len="lg"/>
              <a:tailEnd type="none" w="lg" len="lg"/>
            </a:ln>
          </p:spPr>
        </p:cxnSp>
        <p:sp>
          <p:nvSpPr>
            <p:cNvPr id="13" name="Shape 430"/>
            <p:cNvSpPr/>
            <p:nvPr/>
          </p:nvSpPr>
          <p:spPr>
            <a:xfrm>
              <a:off x="8547662" y="538274"/>
              <a:ext cx="974541" cy="773449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0" i="0" u="none" strike="noStrike" kern="0" cap="none" spc="0" normalizeH="0" baseline="0" noProof="0" smtClean="0">
                  <a:ln w="9525" cap="flat" cmpd="sng">
                    <a:solidFill>
                      <a:srgbClr val="32323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9F2936"/>
                  </a:solidFill>
                  <a:effectLst/>
                  <a:uLnTx/>
                  <a:uFillTx/>
                  <a:latin typeface="Oswald"/>
                  <a:cs typeface="Arial"/>
                  <a:sym typeface="Arial"/>
                </a:rPr>
                <a:t>14</a:t>
              </a:r>
            </a:p>
          </p:txBody>
        </p:sp>
        <p:sp>
          <p:nvSpPr>
            <p:cNvPr id="14" name="Shape 431"/>
            <p:cNvSpPr/>
            <p:nvPr/>
          </p:nvSpPr>
          <p:spPr>
            <a:xfrm>
              <a:off x="8743676" y="4025711"/>
              <a:ext cx="269135" cy="773449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kern="0" noProof="0" dirty="0">
                  <a:ln w="9525" cap="flat" cmpd="sng">
                    <a:solidFill>
                      <a:srgbClr val="32323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9C2C21"/>
                  </a:solidFill>
                  <a:latin typeface="Oswald"/>
                  <a:cs typeface="Arial"/>
                  <a:sym typeface="Arial"/>
                </a:rPr>
                <a:t>5</a:t>
              </a:r>
              <a:endParaRPr kumimoji="0" sz="1400" b="0" i="0" u="none" strike="noStrike" kern="0" cap="none" spc="0" normalizeH="0" baseline="0" noProof="0" dirty="0" smtClean="0">
                <a:ln w="9525" cap="flat" cmpd="sng">
                  <a:solidFill>
                    <a:srgbClr val="323232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9C2C21"/>
                </a:solidFill>
                <a:effectLst/>
                <a:uLnTx/>
                <a:uFillTx/>
                <a:latin typeface="Oswald"/>
                <a:cs typeface="Arial"/>
                <a:sym typeface="Arial"/>
              </a:endParaRPr>
            </a:p>
          </p:txBody>
        </p:sp>
        <p:sp>
          <p:nvSpPr>
            <p:cNvPr id="15" name="Shape 432"/>
            <p:cNvSpPr/>
            <p:nvPr/>
          </p:nvSpPr>
          <p:spPr>
            <a:xfrm>
              <a:off x="8797749" y="2476862"/>
              <a:ext cx="430125" cy="773449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0" i="0" u="none" strike="noStrike" kern="0" cap="none" spc="0" normalizeH="0" baseline="0" noProof="0" dirty="0" smtClean="0">
                  <a:ln w="9525" cap="flat" cmpd="sng">
                    <a:solidFill>
                      <a:srgbClr val="32323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9C2C21"/>
                  </a:solidFill>
                  <a:effectLst/>
                  <a:uLnTx/>
                  <a:uFillTx/>
                  <a:latin typeface="Oswald"/>
                  <a:cs typeface="Arial"/>
                  <a:sym typeface="Arial"/>
                </a:rPr>
                <a:t>7</a:t>
              </a:r>
            </a:p>
          </p:txBody>
        </p:sp>
        <p:pic>
          <p:nvPicPr>
            <p:cNvPr id="16" name="Shape 43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0602000" y="1142103"/>
              <a:ext cx="448113" cy="6239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Shape 43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0602000" y="352400"/>
              <a:ext cx="448113" cy="6239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Shape 43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614375" y="4229823"/>
              <a:ext cx="448113" cy="6239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Shape 43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1187817" y="2682147"/>
              <a:ext cx="448113" cy="6239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Shape 43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0602000" y="3454480"/>
              <a:ext cx="448113" cy="6239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Shape 43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1187817" y="1905818"/>
              <a:ext cx="448114" cy="6235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Shape 439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0609287" y="5005173"/>
              <a:ext cx="458299" cy="638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Shape 44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1187817" y="1142103"/>
              <a:ext cx="448113" cy="6239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Shape 44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1187817" y="352400"/>
              <a:ext cx="448113" cy="6239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Shape 44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0602000" y="1923145"/>
              <a:ext cx="448113" cy="6239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Shape 443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0601975" y="2671655"/>
              <a:ext cx="448114" cy="6235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Shape 44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1187817" y="5012274"/>
              <a:ext cx="448113" cy="6239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Shape 44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1187817" y="4235565"/>
              <a:ext cx="448113" cy="6239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Shape 44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1187817" y="3458856"/>
              <a:ext cx="448113" cy="62392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" name="Rectangle 29"/>
          <p:cNvSpPr/>
          <p:nvPr/>
        </p:nvSpPr>
        <p:spPr>
          <a:xfrm>
            <a:off x="436078" y="4495284"/>
            <a:ext cx="372732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Texas State </a:t>
            </a:r>
            <a:r>
              <a:rPr lang="en-US" dirty="0" smtClean="0"/>
              <a:t>University </a:t>
            </a:r>
            <a:r>
              <a:rPr lang="en-US" sz="1400" dirty="0" smtClean="0"/>
              <a:t>Part </a:t>
            </a:r>
            <a:r>
              <a:rPr lang="en-US" sz="1400" dirty="0"/>
              <a:t>of </a:t>
            </a:r>
            <a:r>
              <a:rPr lang="en-US" sz="1400" b="1" dirty="0" smtClean="0"/>
              <a:t>Main, Policy</a:t>
            </a:r>
            <a:r>
              <a:rPr lang="en-US" sz="1400" b="1" dirty="0"/>
              <a:t>, Governance and Technology Implementation Groups</a:t>
            </a:r>
            <a:r>
              <a:rPr lang="en-US" sz="1400" dirty="0"/>
              <a:t> (Part II, </a:t>
            </a:r>
            <a:r>
              <a:rPr lang="en-US" sz="1400" dirty="0" smtClean="0"/>
              <a:t>Aug </a:t>
            </a:r>
            <a:r>
              <a:rPr lang="en-US" sz="1400" dirty="0"/>
              <a:t>2015- </a:t>
            </a:r>
            <a:r>
              <a:rPr lang="en-US" sz="1400" dirty="0" smtClean="0"/>
              <a:t>December 2016)</a:t>
            </a:r>
            <a:endParaRPr lang="en-US" sz="1400" dirty="0"/>
          </a:p>
        </p:txBody>
      </p:sp>
      <p:sp>
        <p:nvSpPr>
          <p:cNvPr id="31" name="TextBox 30"/>
          <p:cNvSpPr txBox="1"/>
          <p:nvPr/>
        </p:nvSpPr>
        <p:spPr>
          <a:xfrm>
            <a:off x="469654" y="2814373"/>
            <a:ext cx="471269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Main Working Group &amp; Subcommittees: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Policy and Governance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Workflows and Outreach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Budget/Business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Technology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5074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59072"/>
            <a:ext cx="3810000" cy="1143000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The Many Planning Aspects</a:t>
            </a:r>
            <a:br>
              <a:rPr lang="en-US" sz="2400" dirty="0" smtClean="0"/>
            </a:br>
            <a:r>
              <a:rPr lang="en-US" sz="2400" dirty="0" smtClean="0"/>
              <a:t> of Data </a:t>
            </a:r>
            <a:r>
              <a:rPr lang="en-US" sz="2700" dirty="0" smtClean="0"/>
              <a:t>Research</a:t>
            </a:r>
            <a:r>
              <a:rPr lang="en-US" sz="2400" dirty="0" smtClean="0"/>
              <a:t> Repositories</a:t>
            </a:r>
            <a:endParaRPr lang="en-US" sz="2400" dirty="0"/>
          </a:p>
        </p:txBody>
      </p:sp>
      <p:pic>
        <p:nvPicPr>
          <p:cNvPr id="2050" name="Picture 2" descr="C:\Users\Ray\Desktop\DataManagementRepositories\Graphics\DataVennDiagram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1945891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2057400"/>
            <a:ext cx="4331478" cy="392420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029200" y="515074"/>
            <a:ext cx="39779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The Research Data Repository </a:t>
            </a:r>
            <a:endParaRPr lang="en-US" sz="2400" dirty="0" smtClean="0"/>
          </a:p>
          <a:p>
            <a:pPr algn="ctr"/>
            <a:r>
              <a:rPr lang="en-US" sz="2400" dirty="0" smtClean="0"/>
              <a:t>Lifecycle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6072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9" b="5915"/>
          <a:stretch/>
        </p:blipFill>
        <p:spPr>
          <a:xfrm>
            <a:off x="229997" y="2209800"/>
            <a:ext cx="8899412" cy="3886200"/>
          </a:xfrm>
          <a:prstGeom prst="rect">
            <a:avLst/>
          </a:prstGeom>
        </p:spPr>
      </p:pic>
      <p:pic>
        <p:nvPicPr>
          <p:cNvPr id="5" name="image1.jpeg"/>
          <p:cNvPicPr/>
          <p:nvPr/>
        </p:nvPicPr>
        <p:blipFill rotWithShape="1">
          <a:blip r:embed="rId3" cstate="print"/>
          <a:srcRect t="38416" b="16183"/>
          <a:stretch/>
        </p:blipFill>
        <p:spPr>
          <a:xfrm>
            <a:off x="1316078" y="228600"/>
            <a:ext cx="6582170" cy="11524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57400" y="6467591"/>
            <a:ext cx="5839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Consortial</a:t>
            </a:r>
            <a:r>
              <a:rPr lang="en-US" dirty="0" smtClean="0"/>
              <a:t> </a:t>
            </a:r>
            <a:r>
              <a:rPr lang="en-US" dirty="0"/>
              <a:t>Repositories, http://www.tdl.org/data-repository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90800" y="1604253"/>
            <a:ext cx="4326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Prototype and Pilot Study, May-August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71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9340"/>
            <a:ext cx="9144000" cy="55966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00400" y="6193256"/>
            <a:ext cx="2052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http://data.tdl.org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33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70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85800"/>
            <a:ext cx="6622228" cy="5638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" name="Shape 703"/>
          <p:cNvSpPr txBox="1"/>
          <p:nvPr/>
        </p:nvSpPr>
        <p:spPr>
          <a:xfrm>
            <a:off x="6622228" y="672830"/>
            <a:ext cx="2521772" cy="1351038"/>
          </a:xfrm>
          <a:prstGeom prst="rect">
            <a:avLst/>
          </a:prstGeom>
          <a:solidFill>
            <a:srgbClr val="9F2936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Add Data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Share, publish, and archive</a:t>
            </a:r>
          </a:p>
        </p:txBody>
      </p:sp>
      <p:sp>
        <p:nvSpPr>
          <p:cNvPr id="4" name="Shape 704"/>
          <p:cNvSpPr txBox="1"/>
          <p:nvPr/>
        </p:nvSpPr>
        <p:spPr>
          <a:xfrm>
            <a:off x="6622228" y="2743200"/>
            <a:ext cx="2521772" cy="1351038"/>
          </a:xfrm>
          <a:prstGeom prst="rect">
            <a:avLst/>
          </a:prstGeom>
          <a:gradFill>
            <a:gsLst>
              <a:gs pos="0">
                <a:srgbClr val="FF7F00"/>
              </a:gs>
              <a:gs pos="100000">
                <a:srgbClr val="FFA76C"/>
              </a:gs>
            </a:gsLst>
            <a:lin ang="162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rgbClr val="FFFFFF"/>
              </a:buClr>
              <a:buSzPct val="25000"/>
              <a:buFont typeface="Arial"/>
              <a:buNone/>
            </a:pPr>
            <a:r>
              <a:rPr lang="en-US" sz="2400" b="1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Find Data</a:t>
            </a:r>
          </a:p>
          <a:p>
            <a:pPr>
              <a:buClr>
                <a:srgbClr val="FFFFFF"/>
              </a:buClr>
              <a:buSzPct val="25000"/>
              <a:buFont typeface="Arial"/>
              <a:buNone/>
            </a:pPr>
            <a:r>
              <a:rPr lang="en-US" sz="140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Search across disciplines</a:t>
            </a:r>
          </a:p>
        </p:txBody>
      </p:sp>
      <p:sp>
        <p:nvSpPr>
          <p:cNvPr id="5" name="Shape 705"/>
          <p:cNvSpPr txBox="1"/>
          <p:nvPr/>
        </p:nvSpPr>
        <p:spPr>
          <a:xfrm>
            <a:off x="6622228" y="5004366"/>
            <a:ext cx="2521772" cy="135103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rgbClr val="FFFFFF"/>
              </a:buClr>
              <a:buSzPct val="25000"/>
              <a:buFont typeface="Arial"/>
              <a:buNone/>
            </a:pPr>
            <a:r>
              <a:rPr lang="en-US" sz="2400" b="1" kern="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Cite Data</a:t>
            </a:r>
            <a:endParaRPr lang="en-US" sz="2400" b="1" kern="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FFFFFF"/>
              </a:buClr>
              <a:buSzPct val="25000"/>
              <a:buFont typeface="Arial"/>
              <a:buNone/>
            </a:pPr>
            <a:r>
              <a:rPr lang="en-US" sz="140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Obtain a citation and unique identifier</a:t>
            </a:r>
          </a:p>
        </p:txBody>
      </p:sp>
    </p:spTree>
    <p:extLst>
      <p:ext uri="{BB962C8B-B14F-4D97-AF65-F5344CB8AC3E}">
        <p14:creationId xmlns:p14="http://schemas.microsoft.com/office/powerpoint/2010/main" val="141613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536" y="152400"/>
            <a:ext cx="8305800" cy="1143000"/>
          </a:xfrm>
        </p:spPr>
        <p:txBody>
          <a:bodyPr>
            <a:normAutofit fontScale="90000"/>
          </a:bodyPr>
          <a:lstStyle/>
          <a:p>
            <a:r>
              <a:rPr lang="en-US" altLang="en-US" sz="3600" dirty="0" smtClean="0"/>
              <a:t>Texas Data Repository Initiative</a:t>
            </a:r>
            <a:br>
              <a:rPr lang="en-US" altLang="en-US" sz="3600" dirty="0" smtClean="0"/>
            </a:br>
            <a:r>
              <a:rPr lang="en-US" altLang="en-US" sz="2000" b="1" dirty="0" smtClean="0"/>
              <a:t>Sept. 2016 -  December 2016</a:t>
            </a:r>
            <a:r>
              <a:rPr lang="en-US" altLang="en-US" sz="2200" b="1" dirty="0" smtClean="0"/>
              <a:t/>
            </a:r>
            <a:br>
              <a:rPr lang="en-US" altLang="en-US" sz="2200" b="1" dirty="0" smtClean="0"/>
            </a:br>
            <a:endParaRPr lang="en-US" sz="2200" b="1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990600" y="4648200"/>
            <a:ext cx="87058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E14100"/>
              </a:buClr>
              <a:buSzPct val="150000"/>
              <a:buFont typeface="Times" charset="0"/>
              <a:buChar char="•"/>
              <a:defRPr sz="2400" b="1">
                <a:solidFill>
                  <a:srgbClr val="6C0B5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40404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40404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40404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40404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ClrTx/>
              <a:buSzTx/>
              <a:buNone/>
            </a:pPr>
            <a:endParaRPr lang="en-US" altLang="en-US" sz="1800" b="0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buClrTx/>
              <a:buSzTx/>
              <a:buFont typeface="Arial" pitchFamily="34" charset="0"/>
              <a:buNone/>
            </a:pPr>
            <a:r>
              <a:rPr lang="en-US" altLang="en-US" sz="1800" dirty="0" smtClean="0">
                <a:solidFill>
                  <a:srgbClr val="000000"/>
                </a:solidFill>
                <a:latin typeface="Calibri" pitchFamily="34" charset="0"/>
              </a:rPr>
              <a:t>Key Dates:   </a:t>
            </a:r>
            <a:r>
              <a:rPr lang="en-US" altLang="en-US" sz="1800" dirty="0" err="1" smtClean="0">
                <a:solidFill>
                  <a:srgbClr val="000000"/>
                </a:solidFill>
                <a:latin typeface="Calibri" pitchFamily="34" charset="0"/>
              </a:rPr>
              <a:t>Softlaunch</a:t>
            </a:r>
            <a:r>
              <a:rPr lang="en-US" altLang="en-US" sz="1800" dirty="0" smtClean="0">
                <a:solidFill>
                  <a:srgbClr val="000000"/>
                </a:solidFill>
                <a:latin typeface="Calibri" pitchFamily="34" charset="0"/>
              </a:rPr>
              <a:t>, September – November 2016</a:t>
            </a:r>
            <a:br>
              <a:rPr lang="en-US" altLang="en-US" sz="180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altLang="en-US" sz="1800" dirty="0" smtClean="0">
                <a:solidFill>
                  <a:srgbClr val="000000"/>
                </a:solidFill>
                <a:latin typeface="Calibri" pitchFamily="34" charset="0"/>
              </a:rPr>
              <a:t>                      Online Research Data Symposium (Baylor, November 15-16) </a:t>
            </a:r>
            <a:r>
              <a:rPr lang="en-US" altLang="en-US" sz="1800" dirty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altLang="en-US" sz="180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altLang="en-US" sz="1800" dirty="0" smtClean="0">
                <a:solidFill>
                  <a:srgbClr val="000000"/>
                </a:solidFill>
                <a:latin typeface="Calibri" pitchFamily="34" charset="0"/>
              </a:rPr>
              <a:t>                      Official Launch of Data Repository (December 1</a:t>
            </a:r>
            <a:r>
              <a:rPr lang="en-US" altLang="en-US" sz="1800" baseline="30000" dirty="0" smtClean="0">
                <a:solidFill>
                  <a:srgbClr val="000000"/>
                </a:solidFill>
                <a:latin typeface="Calibri" pitchFamily="34" charset="0"/>
              </a:rPr>
              <a:t>st</a:t>
            </a:r>
            <a:r>
              <a:rPr lang="en-US" altLang="en-US" sz="1800" dirty="0" smtClean="0">
                <a:solidFill>
                  <a:srgbClr val="000000"/>
                </a:solidFill>
                <a:latin typeface="Calibri" pitchFamily="34" charset="0"/>
              </a:rPr>
              <a:t>, 2016)</a:t>
            </a:r>
            <a:endParaRPr lang="en-US" altLang="en-US" sz="1800" b="0" dirty="0">
              <a:solidFill>
                <a:srgbClr val="000000"/>
              </a:solidFill>
              <a:latin typeface="Calibri" pitchFamily="34" charset="0"/>
              <a:hlinkClick r:id="rId2"/>
            </a:endParaRPr>
          </a:p>
          <a:p>
            <a:pPr eaLnBrk="1" hangingPunct="1">
              <a:buClrTx/>
              <a:buSzTx/>
              <a:buFont typeface="Arial" pitchFamily="34" charset="0"/>
              <a:buNone/>
            </a:pPr>
            <a:endParaRPr lang="en-US" altLang="en-US" sz="18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368275"/>
            <a:ext cx="5690670" cy="2624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3200400" y="4142601"/>
            <a:ext cx="33528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E14100"/>
              </a:buClr>
              <a:buSzPct val="150000"/>
              <a:buFont typeface="Times" charset="0"/>
              <a:buChar char="•"/>
              <a:defRPr sz="2400" b="1">
                <a:solidFill>
                  <a:srgbClr val="6C0B5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40404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40404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40404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40404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chemeClr val="tx1"/>
                </a:solidFill>
              </a:rPr>
              <a:t>NSF, NIH, NEH, </a:t>
            </a:r>
            <a:r>
              <a:rPr lang="en-US" altLang="en-US" sz="1200" dirty="0" smtClean="0">
                <a:solidFill>
                  <a:schemeClr val="tx1"/>
                </a:solidFill>
              </a:rPr>
              <a:t>USDA Grant Compliance</a:t>
            </a:r>
            <a:endParaRPr lang="en-US" alt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08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Shape 472"/>
          <p:cNvSpPr txBox="1">
            <a:spLocks noGrp="1"/>
          </p:cNvSpPr>
          <p:nvPr>
            <p:ph type="title"/>
          </p:nvPr>
        </p:nvSpPr>
        <p:spPr>
          <a:xfrm>
            <a:off x="990600" y="381000"/>
            <a:ext cx="8001000" cy="971550"/>
          </a:xfrm>
          <a:prstGeom prst="rect">
            <a:avLst/>
          </a:prstGeom>
          <a:noFill/>
          <a:ln>
            <a:noFill/>
          </a:ln>
        </p:spPr>
        <p:txBody>
          <a:bodyPr vert="horz" lIns="68569" tIns="68569" rIns="68569" bIns="68569" rtlCol="0" anchor="b" anchorCtr="0">
            <a:noAutofit/>
          </a:bodyPr>
          <a:lstStyle/>
          <a:p>
            <a:pPr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SzPct val="25000"/>
            </a:pPr>
            <a:r>
              <a:rPr lang="en-US" sz="3200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Library Infrastructures &amp; Federal </a:t>
            </a:r>
            <a:r>
              <a:rPr lang="en-US" sz="3200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Mandates For Public Access to Research</a:t>
            </a:r>
          </a:p>
        </p:txBody>
      </p:sp>
      <p:pic>
        <p:nvPicPr>
          <p:cNvPr id="473" name="Shape 4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1614275"/>
            <a:ext cx="4953000" cy="4524800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Shape 474"/>
          <p:cNvSpPr txBox="1"/>
          <p:nvPr/>
        </p:nvSpPr>
        <p:spPr>
          <a:xfrm>
            <a:off x="5886451" y="2511786"/>
            <a:ext cx="3028949" cy="3355614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r>
              <a:rPr lang="en-US" sz="15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Publication </a:t>
            </a:r>
            <a:r>
              <a:rPr lang="en-US" sz="15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repositories (D-Space)</a:t>
            </a:r>
            <a:endParaRPr lang="en-US" sz="15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</a:pPr>
            <a:endParaRPr sz="15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ct val="25000"/>
            </a:pPr>
            <a:r>
              <a:rPr lang="en-US" sz="15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Data, Texas </a:t>
            </a:r>
            <a:r>
              <a:rPr lang="en-US" sz="15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 </a:t>
            </a:r>
            <a:r>
              <a:rPr lang="en-US" sz="15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Repository</a:t>
            </a:r>
            <a:endParaRPr lang="en-US" sz="15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</a:pPr>
            <a:endParaRPr sz="15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ct val="25000"/>
            </a:pPr>
            <a:r>
              <a:rPr lang="en-US" sz="1500" b="1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Human Resource Infrastructure</a:t>
            </a:r>
            <a:br>
              <a:rPr lang="en-US" sz="1500" b="1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1500" b="1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ct val="25000"/>
            </a:pPr>
            <a:r>
              <a:rPr lang="en-US" sz="15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 Repository Librarian</a:t>
            </a:r>
            <a:br>
              <a:rPr lang="en-US" sz="15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5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Subject Liaisons (Outreach)</a:t>
            </a:r>
            <a:br>
              <a:rPr lang="en-US" sz="15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5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Publication Repository Librarian</a:t>
            </a:r>
          </a:p>
          <a:p>
            <a:pPr>
              <a:buClr>
                <a:srgbClr val="000000"/>
              </a:buClr>
              <a:buSzPct val="25000"/>
            </a:pPr>
            <a:r>
              <a:rPr lang="en-US" sz="15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Workflows</a:t>
            </a:r>
            <a:r>
              <a:rPr lang="en-US" sz="15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standards, &amp; </a:t>
            </a:r>
            <a:r>
              <a:rPr lang="en-US" sz="15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policies</a:t>
            </a:r>
            <a:br>
              <a:rPr lang="en-US" sz="15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15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Shape 475"/>
          <p:cNvSpPr txBox="1"/>
          <p:nvPr/>
        </p:nvSpPr>
        <p:spPr>
          <a:xfrm>
            <a:off x="1219200" y="6400800"/>
            <a:ext cx="2924768" cy="323165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r>
              <a:rPr lang="en-US" sz="825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http://www.whitehouse.gov/blog/2013/02/22/expanding-public-access-results-federally-funded-research</a:t>
            </a:r>
          </a:p>
        </p:txBody>
      </p:sp>
      <p:sp>
        <p:nvSpPr>
          <p:cNvPr id="476" name="Shape 476"/>
          <p:cNvSpPr txBox="1"/>
          <p:nvPr/>
        </p:nvSpPr>
        <p:spPr>
          <a:xfrm>
            <a:off x="5886451" y="1953916"/>
            <a:ext cx="2614613" cy="300082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r>
              <a:rPr lang="en-US" sz="15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Library Supports:</a:t>
            </a:r>
          </a:p>
        </p:txBody>
      </p:sp>
    </p:spTree>
    <p:extLst>
      <p:ext uri="{BB962C8B-B14F-4D97-AF65-F5344CB8AC3E}">
        <p14:creationId xmlns:p14="http://schemas.microsoft.com/office/powerpoint/2010/main" val="4129555352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Online Data Repositories (Background)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05000"/>
            <a:ext cx="8229600" cy="4525963"/>
          </a:xfrm>
        </p:spPr>
        <p:txBody>
          <a:bodyPr>
            <a:normAutofit/>
          </a:bodyPr>
          <a:lstStyle/>
          <a:p>
            <a:endParaRPr lang="en-US" sz="2400" dirty="0" smtClean="0"/>
          </a:p>
          <a:p>
            <a:r>
              <a:rPr lang="en-US" sz="2400" dirty="0" smtClean="0"/>
              <a:t>Way to Manage a Researcher’s Data Outputs Online</a:t>
            </a:r>
          </a:p>
          <a:p>
            <a:r>
              <a:rPr lang="en-US" sz="2400" dirty="0" smtClean="0"/>
              <a:t>Long Term Data Archiving/Preservation Strategy</a:t>
            </a:r>
          </a:p>
          <a:p>
            <a:r>
              <a:rPr lang="en-US" sz="2400" dirty="0" err="1" smtClean="0"/>
              <a:t>Permalinking</a:t>
            </a:r>
            <a:r>
              <a:rPr lang="en-US" sz="2400" dirty="0" smtClean="0"/>
              <a:t> for Online Data Citation/Access </a:t>
            </a:r>
            <a:r>
              <a:rPr lang="en-US" sz="1400" dirty="0" smtClean="0"/>
              <a:t>(DOI: Digital Object Identifier, UNF:University Numerical Fingerprint, Linked Data, Interoperability)</a:t>
            </a:r>
          </a:p>
          <a:p>
            <a:r>
              <a:rPr lang="en-US" sz="2400" dirty="0" err="1" smtClean="0"/>
              <a:t>Paratextual</a:t>
            </a:r>
            <a:r>
              <a:rPr lang="en-US" sz="2400" dirty="0" smtClean="0"/>
              <a:t> Research Material Archiving/Sharing Possibilities </a:t>
            </a:r>
            <a:r>
              <a:rPr lang="en-US" sz="1400" dirty="0" smtClean="0"/>
              <a:t>(field notes, docs, data, multimedia and programs)</a:t>
            </a:r>
          </a:p>
          <a:p>
            <a:r>
              <a:rPr lang="en-US" sz="2400" dirty="0"/>
              <a:t>Ingestion of Various Data Types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1400" dirty="0" smtClean="0"/>
              <a:t>(</a:t>
            </a:r>
            <a:r>
              <a:rPr lang="en-US" sz="1400" dirty="0"/>
              <a:t>from Excel to SPSS to more esoteric forms)</a:t>
            </a:r>
          </a:p>
          <a:p>
            <a:endParaRPr lang="en-US" sz="1400" dirty="0" smtClean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4815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Types of </a:t>
            </a:r>
            <a:r>
              <a:rPr lang="en-US" dirty="0" smtClean="0"/>
              <a:t>Data Repositories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3340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1) </a:t>
            </a:r>
            <a:r>
              <a:rPr lang="en-US" b="1" dirty="0"/>
              <a:t>Institutional Repository</a:t>
            </a:r>
            <a:r>
              <a:rPr lang="en-US" dirty="0"/>
              <a:t/>
            </a:r>
            <a:br>
              <a:rPr lang="en-US" dirty="0"/>
            </a:br>
            <a:r>
              <a:rPr lang="en-US" sz="2000" dirty="0" smtClean="0"/>
              <a:t>(institution </a:t>
            </a:r>
            <a:r>
              <a:rPr lang="en-US" sz="2000" dirty="0"/>
              <a:t>wide </a:t>
            </a:r>
            <a:r>
              <a:rPr lang="en-US" sz="2000" dirty="0" smtClean="0"/>
              <a:t>and/or or </a:t>
            </a:r>
            <a:r>
              <a:rPr lang="en-US" sz="2000" dirty="0" err="1"/>
              <a:t>consortial</a:t>
            </a:r>
            <a:r>
              <a:rPr lang="en-US" sz="2000" dirty="0"/>
              <a:t>)</a:t>
            </a:r>
          </a:p>
          <a:p>
            <a:pPr marL="0" indent="0">
              <a:buNone/>
            </a:pPr>
            <a:r>
              <a:rPr lang="en-US" dirty="0" smtClean="0"/>
              <a:t>2) Project specific </a:t>
            </a:r>
            <a:br>
              <a:rPr lang="en-US" dirty="0" smtClean="0"/>
            </a:br>
            <a:r>
              <a:rPr lang="en-US" sz="2000" dirty="0" smtClean="0"/>
              <a:t>(usually large single faculty/faculty team projects)</a:t>
            </a:r>
            <a:br>
              <a:rPr lang="en-US" sz="2000" dirty="0" smtClean="0"/>
            </a:br>
            <a:endParaRPr lang="en-US" sz="2000" dirty="0" smtClean="0"/>
          </a:p>
          <a:p>
            <a:pPr marL="0" indent="0">
              <a:buNone/>
            </a:pPr>
            <a:r>
              <a:rPr lang="en-US" dirty="0"/>
              <a:t>3</a:t>
            </a:r>
            <a:r>
              <a:rPr lang="en-US" dirty="0" smtClean="0"/>
              <a:t>)Discipline </a:t>
            </a:r>
            <a:r>
              <a:rPr lang="en-US" dirty="0"/>
              <a:t>s</a:t>
            </a:r>
            <a:r>
              <a:rPr lang="en-US" dirty="0" smtClean="0"/>
              <a:t>pecific</a:t>
            </a:r>
            <a:br>
              <a:rPr lang="en-US" dirty="0" smtClean="0"/>
            </a:br>
            <a:r>
              <a:rPr lang="en-US" sz="2000" dirty="0" smtClean="0"/>
              <a:t>(i.e. </a:t>
            </a:r>
            <a:r>
              <a:rPr lang="en-US" sz="2000" dirty="0"/>
              <a:t>Academic Specialization, Purdue </a:t>
            </a:r>
            <a:r>
              <a:rPr lang="en-US" sz="2000" dirty="0" err="1" smtClean="0"/>
              <a:t>Nanohub</a:t>
            </a:r>
            <a:r>
              <a:rPr lang="en-US" sz="2000" dirty="0" smtClean="0"/>
              <a:t>, Engineering etc. )</a:t>
            </a:r>
            <a:br>
              <a:rPr lang="en-US" sz="2000" dirty="0" smtClean="0"/>
            </a:br>
            <a:endParaRPr lang="en-US" sz="2000" dirty="0" smtClean="0"/>
          </a:p>
        </p:txBody>
      </p:sp>
      <p:sp>
        <p:nvSpPr>
          <p:cNvPr id="4" name="AutoShape 2" descr="data:image/jpeg;base64,/9j/4AAQSkZJRgABAQAAAQABAAD/2wCEAAkGBhQSERUTExQWFRUWGRsaGBgYGRgfHhwcHx4cIB4eGh8cHyYfHB0kGRweHy8iIygpLCwsGB4xNzAqNSYrLCkBCQoKDgwOGg8PGjIkHyQpLCwvLSw0LCwwLywtLCwsLCwsLCwsKSwsLCwqLCwsKiwsLCksLCwsLCwsLCwsLCwsLP/AABEIAOEA4QMBIgACEQEDEQH/xAAcAAACAwEBAQEAAAAAAAAAAAAEBQIDBgABBwj/xABMEAACAQMDAwIDBAQLBAkDBQABAhEDEiEABDEFIkETUTJhcQZCgZEUI1KhFTNTYnKCscHR0/BzkrLSFkNUg5OUouHxNLPCByWjw/L/xAAaAQADAQEBAQAAAAAAAAAAAAABAgMEAAUG/8QAMxEAAgIBAwEFBwQCAgMAAAAAAAECESEDEjFREyJBcfAyUmGBkaGxBBTB0ULhI/EzNIL/2gAMAwEAAhEDEQA/APkm63rliTWb7vBb/m1XV3zgmKrnjIZv8dVClcCQYjjGqlEnnGvRjFiBNLduRJqv9Lm/x14N7UnDMfqW/wAddUeAUDSLvbVbVDFvifbVMvAC6nu3j+Mcn2lsfv1z7ioIio5njub/AB15t3Agk5k/lr1iDDDkcxj8dVjBUBnp39TH6xxj3bP79X097UYiXYQIwzePx1Cq4ZYIk+CojPzGprsiq3AqQwgx7+R+WqxiLaLW6lU59Rott5b92edW09w9t4qOVAjlp+vPOhl2LN5ERHGdNdvQVUc3dqrE/h/bOqxgyM50sAA3Tqsmobj4JJA/+OPz1Nes1EYslZVKkRaoHgZB+uidp0o1VZ2eylAEkeBOMnn5+dX1fs/fTd6Fb1QsFhbBEf8At+eioNAepBe0G7L7TqwapXgMrBVrU1KsSQJuUEBoAk5B/dptW2wYfpFKpcsqPUpcA8S6ggrEwcCAZltYna72FKNa6F5ggggwMqwyuAPrp59m9+l606N4yzwWAZ6gGFJEC0qLYP7RMaGx2TnBK2hpteutSIo7hu9ajMufTLAggd3wM0sRDgA/tYy1pbO9Ai1QTALBplACTJoqwUEie4ew+K7Q9Db+qiNVkrJes7LcA4m+Vm6kWUSpXgyCDOs/07pVTbOKiulncCykkFWMxctpDYHsRHGlUb4JKcWuR+3cypTZgbjTQG6ojcfEtG0U2mfjJAjxnQm0rsoBvJCr8AnDYJ/VUZBgZ7n5t99MNl1imINQm8hhd29twg3GVWr24FyAgTJOia20hTTSDSpU1RltZkJzJfbqAZ+/IkkWfLS95cnOaaoA2vWnpS1Q/rGAgMFLhBgimiLUYRxLHktIxq6p1+m1RwwFPt7ZRGqvPIZQxI8eBwdDddoW1GVMIQFtBe0EA3KEogs8MfvvMzoQQqslxSQIQAJPH/V7eap/rsNOoprAVTyx09N0DGn6RAthSg9ISILFvTuuiCQSfaY1BqqIysrGjIgC5UDtMciXtVjbOBa6+x0v21U0WIUhZKkI1NUUkwJNNFeq0cy2dOE3tOPTqtZ6gtDZW9zCkIhYPS9iYHudK1ToEmKuopUoMWLW9/b3emGkcXXPVciIIAXIPvoUb1xDF/TBabs0eQfv1C1Vv6qr9fGtNR2lVP1aYsMorZQY5ZwjEtHIMQQJPdkKr0OmWvVlpOTH3VNQn2cp6lv0j6DTJ+AVqRrIo/THQK11oDGGM08mRmrWZqh55RNOejfaKtSpS7LVorPa94AOc+vVa8gZMqntGhf4C9IyWRCDBZRnI81ql1RvooB1W6SygA2pk1GAEySTNSv+s5BYhVm1FAzoyimdKSkqRp6GypPTWrt373lkSvUJJaPhp1XuwMmIOSD4yn6nv6lAhXSHAb1A1MQLhmKtQqnI5UFTHw6nvN7S3JDuVQwAr2QVAuZorV1CyTaohcA+fDSjWqogV7d7tQrECp3MICkH1qjAgwZELi1uI1nzHkEUqtmQ/wCl9X+Uof8Aibf/AC9e60n6ZsP5Pc/+ab/m15o9rH3PwPtXQ+NvRFpAxnA9/wDXy16VtAWIzkjxnOrNxQRSSGqSpX4gfx8flqW5cEkhmBB+Irz82ERrPFpvg3kNzt4eQS0n2H5+2qxR7oaYuyY+XjR/T6QJuYxBEkcEfTwf9Rq1aahjczRcYxwMQf6UeNaOzQl0KgqgfEeT+WpUKC9pkzycD8Bpz0f7K1dzlJsuOSQP7teda+zzbcimaiVJObTkczcOV9vxOqdk0rI/udJz7NS73QDoVAe4yPb5/PGR+8Z0XVRTDWkNHPuPEGSp9/fQdZwItLjtI4xM+MZEf2DVmzKry1UCw4iVJ+hX4Y/+dMkx3Gxm2zpVIvXJ++vaf6yyB+Or16OSi01X9UT3MCCQfmJJHvnGg6W/RMIzLgGGBtnza0So+ZuHy1o9pVpMwibwB3Htu+ZIhG/D3wNOlnBk1VKKsB6v0jcVmCIFWkoEloyeZ88caZfZnoJoVHc11cWm5RHtyT48+2NGnp6sQNxQ9VSbQaROAePUS4AxGWEcD3xftvss1PbVl21SmrX3OzHgH2uuIinxcfPOZ1WUkuUZu1uGzdVmH6d0atuKlRVJRg5aHEC0ECQbefEfLTKn9g9xT/XNUpsFJZrWHAB4kRJ4+U6C3O49dhTLVM1wuFwxhRIJkAjm2TmT5AGr650709tT2NEiXy+QGcckLwCzH6ASPfS2adSbTSvDM9suvVRNRqrBSQoIWSwyQPcqTcbWJUADGRouh1LaOwZlq0HeQWRXNNv6dObePYEfLQ6dPeq9KjSFUVFZpAW1QQCC4LDC8DP3QoGdMj/+m1WB+vvdbiUD5/q4gfTQez5i0ueDyt0LbIvq1aTWsYRqbVWpN5LdjXIPu+wJGIB1Km7bUB6dRhRMimXtqFJW4NSqH4lhA9o/ZIKkkQR9itvWzRWoV9MOXptioBMkIrApUBPba0mXwRozpu9pVYpor7epRRnCPTPps8rJankix4MAnF486k8N4Fd8WJx9oirWblagYKb6iqQDMyaqCFqCfIiZ+ejq2xup3K8raguph1QscG9aYFVc/tGMZjV9fbGpSc7nsVaTCZuT2lKvxpDkCGJW0rxk6U/wVWom6nuGFQorIsdzjMQYscRkWknzGn7r4dHbsB67U0i/dbJACsqIjkckCmDVYiPvNnzpn0ehfUCMrC03MyhaQPEizNQgyo7oJifqspdfS5lqk0yJllpkBmI/61ORB9oONNq1E0xFJhDlQxBARmaFI7R6lwEKASCSzCRA0s06Fu8Hbgfr2qAqKPxBbVVMk9zLBqMWMxjhfcjUqz7V1U1bkLi0VDehYzkILkZTIHgflOo00NOmUVUpsaiKA1tNHaIIQm93iIHuFHvquspNWkBfTcMVJKrSVyZLECoGqH3gRIznSLJy62X/AMEinaEV3AJgSzWn3ZizGfl+Wl9HZ00aabMt4IBab2Jz2NWDNNokAYupsDGdE/p9tZSjPTp3thlKo2DzfLuSf2V8zphvadGqpRmZKgBiqacAH4h6RKrJGHgcG4ZzoNuI/PiZPd9PNN5YspWQ7wMef47c8rGf1Y8jRmx6kyib6hS0F8MQRB7TWrwApBOaYHPOni7ZxAMGy61PiaDAlmZiDBnIHDLEROlH6FeJpVHlUiWRi5J8I9WRb4kKfqNUtNZDaCv+nVT3pf8AmKf+Tr3Qv8EV/wBqr/46f8mu0uyHQXcup8s3VYBj/GQbfiI/w1Goym62+2RAJGRGJ/DQjsT8XOrlXmdZ9PTTyj1Wz3buwbsP4e+jdpUIclzPy+f0u0Ki2xzIPgwfwOurUiBcQwNxyc/hzqyjtJvJt/sl1MUqjqzfq2UG7FqsJ9iYwf3aNfcbfdm3cp6dSSFrUzgmD5gnInBnXz3Z7h0hpYLPiNN6W7BAqAFG8wMN+HueZ91PvqynijztX9FHe9ROm/FfAbdS+w1SlDUy1ejYbWQiRx4nj5jSAUTbkVRCEcDn8cx8taPY9XqUAHpXAWyQpBpk44BPbgyI8H304pb3Z70K+4pGhUgEVQYU/wBYc/RtcGOrqw9vK6+PzRgFpqwYkVCRTxxznnHGjejtYzBbwCBaCAVjM3z92Bp51X7CVqIuAbcI4MvTci1ZxjyI+o1b0rolM0HBe2u1yhqjvAIM0xAUgqQGY+RAxB02OS0taDj5lfTetMGcIbUWJRpK45hpmmfhB+JZMRA1pae6Wqbi5oVhhXV7SflCtZVE/Q4+EaxPXdhU2qBHpuFMG8EFXg4hhhj5PmWPtoCluqqu1t3cQCrdwbAwwJz7fTXOKkQ7JSyj65tfXYj9JNN/Syj070B+T05KlvN2kG86ZuFr1a6S6sR8BJKwO0OjAMhIDjIju5M4T9J+1zU2ySokAq5Lp4wpJLUjE47lGONaWn1hXcPTV0qpj0+yWB+IUWvUZA8OMgTTaRM5xcF3UTUWm7Ldkr0dmtlOq1SuDHp9zIDLSS7SIDeZyY0p6F9iNyK1KsVana7MSzrdz8pmRyD7nW8aoSqwrQ/FrW1R9FaA3mQCG9gdLth9mhTqjdCrXqqqsQjM5zEHtfIPIhuMZ1PtlkZS6mY+2W1U9QIAqTUQA2YuYkWg+PImfloTp32J3quG9KohE2k1KeD7nuJgtONX9Q3DVqp9alVpVjLC4qIIaeyohJGCOcCwR760n2XqVKO2rbtqlasWlaC1ahN0EwczFzRnwBMatKThBNBSt0zK0+t7hNyyL2qp/Wo6rc0H75JUkrTKgszHLqDMSXbUGqktT3CU57qoqNdTgnyvrTSMcRIwAGGsruGKowNzMV9SqwlTJLEXAwQSxLkRguB93THafYffVk9RaJAKgi97SfOAWn8400oRStuhHKV91WF9Y2m5NRjeaM8Co4IYDC2uKwyQBzycznSvpbVtvuKisSlYgW4i4TCwCTPfeuSe91OZ1au73G0dqVRGjBNKpJXPmCSM+4062rCqr1KIsrU7QKNXKFji5XgkEp25+8tP3M87hHOUdCe57XyX9Or068GmrpaTeEAi9ovLLFw4EFCY8geWK0jTsUM4pplpZbCXEWhyGa4MAIleWM4yq3gLUjV3O5wsEGmxLq5+Ei0he4KWgzBuEgCdFbRKtIEgNWW8M70SA6mJ/W0iYZs5x+II1BroBusMl0/ZUlf1A70vTZmsdQoPI/jGBdgG5Ign20N0jaAD1WIVmdgjsIOJZnV6gYtn2UAAGNHbWvTdQlNmAcuWdQwXMsQcl6TSLpGJAznU33DU1UKiksQKaEpHd2gpVIJMxkxwjmDM6WTfiPB28C2vsb9wXpEUx6ampVssmfh72NysE5AXhgDqzcVa0Xs6srCUq0yAqr8y9YSR7qANWJ+qV1D2lnLmq6kFh4l6tx9TF2FEAoo+HUpvmvK9iWU6jqcEiWa+pPMcKn56KurGcs0CTS/7c3/mB/ma7Vn8Jt/2pP8Afb/J12uBufU+HTmYj8/8dWUzJJ51buKZkwlsRg/3eNRGGB8GJ/1+7Uo48T1GWgi9QwiDmT+Or2ItMqZc8FvHJPsNAVQLpjE4H4aI2aGQQisrGIJ/d8v/AH1oi85Ecb4Cj029qaIhuIYlSw45GWIEwJjR1HozUxTUgq7AqyMQCeIKSbDBgxIY+AdU0KgNV3IALKVUO4AuxOcWiPOn+z3oNIep6bqojueYJOFVySZAnIJ51Ta3lGPW1ZQVVZnhNNnpMrEfsi4Rn5ZAnjGQR7a0H2e6fTqplKihStNVvIDM/jvHsDgDONGV0RrBS9NmZcU6re0A+m5GI49iBxpdWStSc06b2vZ3U2Kgv81a0K/JEY5iNdtZPf2ipOn5j3Z9TfZgGmrGmWKL3XqxXB7RLqY84GR76eKu03rK1ZDSqIJumFMkTJGJuCghoP4ax3SftSA9tSmKBp0iFUq1oYsCXCgGoGK/M8eNPtz0mnuCKqLmqilZvAJPaq4lP4sOX+JgDOIEza8SUtJxdvnqRq9E3WyeuxQ1tu8vyHQkn4TTMwcyWAH10s2XTKFdvUSm+0qo6EXNdSLAg2qQbkYn5Mo+XGmtPr272KuKdNqqALVytQdrFgRUVhdTPaZiMidPRtthvgtRgKDgqVa4KhZoIAINrEkx7k/PXOTWX9UNnwE1X7M/pVSp6u1qUmEsaisoQr5h1NrcfeF388caTt0CptmIUevTLdzUyWDJGO1viiQbxKyMNMxp9rsd10t61RkL03JKsjMVuaLewmBDZLGMHRPR+tUdyLqyfolW4wymabsBBazwwJAuEN3AXaVak45WYnO3hmZ6J9rqm0c0mVqiAcLc8GSpiSbQSJUSBH0zp6nW6lQB0Vqim11TupVFwCbGEXYOQeeCOdR6h9mQo9SogN5kVqXckR8TSCFAXtBqD3/WZGlS1q1JUDUl3VEEsrICHURhlsEhQM3dymBB1z2auYnSdcm16j0L11CutytALKUWoJiSwwjADJZIbGAdAfavaTTRKAD09vhqKoG7oAUMB8MAzxlS3M6o6H9pgUT0HLduKNQQxAmQgPxYkAKWzb89MOo9fB9Jkog1Q6lwXsYL3AWMIvholciG4M6y1OEkqKJRcWovIq+zvSqdapU3G6osg28ObzhnMnxh1WJEzlhqfUDud47MlOvb9wC6mFIYjBXulhmcjAmJ1q+nb81Nn6iBmYyGDIt6sDDXqCFZlIg2nMY0BWpb+o6eluVKEgOAgS3PcSIvUxMA/T565arlJt0q4vhDdntioq35Cz7edIZ9lt3dGNZTYTIutzFxnJMLgTlsaynQei7lialCjWYTBKkL28MAWIF39hjW56orbvf09quaG3UNUZhMnxBIycABh5v9tQ6j1ao7OlGUoIwp0jRaZMdxLJIDAHCvibZm7F9LXnDT2Us5zwk+CU9GEtTdbpY+La5MbVL0Nx6Nel2TeUSkVkhjLFU5BcBlOR3VV+8Sbtvt4qisBVCmahqI1UH3YW4ZWJMWkCSfrrW7/aVanTS9dC1ek0oalOGtkYgzPYxWTM8851i6dGsW+BDDRAWj88fDzqui3qxdNKsPp8hNeUNOaUlyMTv6LtTq1qNanUaWvoCspAyBeoAunJ+gB86PpV6ompAemQW9SmpyMXLVpMAAYtS4gtYrkGdLL2x6tMIR99VptgCBchEmMZUjxyNOt10B6QG7WstBQgsUXMLeUDBcRdJPydl8A6XUio0pP+fXrAdKe+9vgL6NtVTUK5tdgxa5CTk21D30h/NIHB+Z17R2Rp3HuIAU2tDFmPFtSqSvv8I/DRld6RNpX9Hespa6msgxiKi8GCYxzn3Gq6W3egpp1aYNIEn1KffTBgDvQ5Xie0rydHc6og6Tpsr/AExv5Td/7tL/AC9drz9M2/8AKr/5jdf4a7S1HowZ9WfJwqG5CqqSRHlOJBjkSJ48g6HrdFjOFDcS0ofo8YJ4hgOedV0KJ7yjKVQC0zEle5fxgsv46O2ptu9NlkyoiMgd64P3YuQ6Wj2m6FLbc/A4hhmT7fUeD7+/11Gn0/8AoxPEt/y61O3SjVmQEuYBVIlGDLepKk9pIkysZ0LufsuoAcKqhmhTcppn6VAnb/XHnnTxb6CLUYjTppkHs5/nn/8AHTPp1XvsUA01AkMJGMz4yCefd9DfweFYK9IKWMCWU8TkdkEY5nR3TOl3NUUWFApeGPI9wPOYIA/bI1VN9BdTvLvE+nlK1VKlQotRQxVIhSAOwXcJDQM+Bpt0PqRFEPuGR7qjBA4LwB8RSFJku0cxgRrMbbpa3xVKJ2kTki6Y7vb+/Gne3pbjbrCekiLTLXBgRMfGDaYeMY9tURn1NNPEX0/nhmh3fQ6VV2W9AvwBKiwQ4ALekQwIOYIGAQcaX0Nn6Fd6KlQ1o/VuxCmQQYYgBwwJU8EYOSBqHTeuolFL6jJ6SEslMSahJuw8gqzTDfnOtd0jqDMaYdmN9P1qgCyn6wk4ckAKgFsRwp5LanLukLnFU80ZUbw1Kdai5NPcm1JYFUFKQQBgtTUqoBkESpyLjq/c/Zii9UUmSlTFOlc9SnTY3Mqh2Y8ArkICJJwfvaebP7KUtyXdryGh1o1UmwOWIhoJUsO4r90FRpWn2edKNamlMrTY21KblLCTBBRjStYglYbtMrwY0m73Sm5eGBx0r7S7vaUQXFJkkdpZ4AbgMthangEjwfbTkdO2HUGVqf6mohBVSIQn4hAkAlScgRBbI40qXfB2HrkUStUPbeCGYLhAfSUAEEiTnvOcDS+p0KjTV6lVkIdRULAkKHdlIVaYS221fVEMWBVwBE6jNK7fdfwGj9RqdnventUqFRYSYIYlST8K2/3mDzqfS+p0NytzAbOqJYlSDSYjBZ0wVyZuW0/ztT2n2p3e0/U1VpVlUhXhnKqD5Y2m0eM4+Q00bomx3dM/o3pUnqfdhYaJxg8TnHtrm0l/yL/6X8oVRx/x/R/wIet/ZxY9SsqqOV3FJpQ+bmaIGPDgf7TUaRqqbKwXcUws3XxUTHaWaLkU+/cMSCY012XSt109kVVT0yDe1xIJ5MLxj6Z1PplfbbpUepRWhUA7GQwDJxaR3pJPABAknOYZze33o9V6x9SVd6uJevEu6H1kjsoVPVwpalVH6xVyJCz8IIt7Z7lg5J0y3f2mqkgUqaARDKTUWoIx+r/VkH5e8caSbr7MzdWqqlYfEj01W4gwTHKOWaTMKYA5nVLb4gN6iDcqmZLqKieBIFIOIGIbGOdZ+yjPvJX69dDVPWWmtsnRpukboCnuqyEvUAErUSqhBA4YEGfeaaAGeJ5A2f2qqVano0yinxbTKzIGDfOVBuPEdogzGqOk7+xiduUrQAGpNaHtgwqm2GAwRk8txOGGw3lCmSNtRp0arZhsHugtAUHkKMDkoR4nUnDa3uV9Ph5lITTScHjxC/tBugESk7G4FWdgARz2gjGCQTiMJ89Kvs9vdxTqCgLWovcq1F7yr8zUJIPAOCByPbS0bHdl6xdSWLckEqccSINpH5Efm9+y7CnRqbl7VAlFjiAYn6TAwPGrThHS0nG07/LMsNR62qpcV+EUfbgmvUp0qLU3amSz05hzI+6DyLSZAM50ipdWqhaW1IMwVQnm0/DcsSLW7T9G15/B5r1FaoiipUc96XFSYJF6kSOOQefHtsqlf9DSkCvrVAsNUYiQMYuPlmICgwNVco6WnHTrc/pnzJR362pLUvauvOPBVyYajRK1WFRCG+OmGVja0AIYUSVBUK0TBSmeDqXTul7ig4f1IVVkwaxDCMD4IMkiRyBPtrZdOdd6rJUZa1MiVvUBlMtB8qw5g4wvmdZc9FosCqqq1cn0m9MEjiQTTOZz+Om09dtOLXni/wCqBq6KTUrvo+P7Bf0jc/yW1/8AA3H/ACa90w/Ta/8AIfvp/wCXrtGn0+6JbvWf6Phz0CGsIkk3EiO7kiJ8STogbVuy1RIBK/MBpWY8RifadcqsrKVbwQswZBBZRz9RPy1fRtVHIchu0AcSrQRb5GJEfI6opJo9eTZMiRFMj4gEJ5kH1Fx7RcPxA0ZtbkJFJghJZFnggg1aUggi0i+n+A9tDNTMT5kKtsQQuV4zg3fPGr6tBlDFSjwYV1IKmJen+RJWR8tM42sibqwGjb0KgAAppc8KAL6RDKXUshMrIDAFIMjQ25+z80lKsqjJRgxamQMiGgFc5AYRBbPGq2o962ELMhJH3lmpTn8mWPmRozplepTYembBFRVkGLTFVAwOIAupx4mPOhtcXgVyuNoD2/2ZfcHuC0jTT9YWWZBgKFiAzA9vJxHvpr0/pdOkimnLgqCpqDBJFwsRYFxGJYjIg6ku6Mt6KU6fdIgDm1XpnuYAYHpm2JYEiPHV9yzfxdVQIFgvU5MVKbZqeXDJGut+JNyfAWlKjXVVanTIUKygIom5ZULCi2cgjOVHudX9S6UalMUKbE0yJZKbCmYOSIEUnBIA4UgI+c6XK1TNtZf5huT70VKR/jPDXoPcaM6Rugt9G0ZPZ/RbupDtyACKtLnBC83a54Fe7wY06r1twpWl31lVEybUpse01ApYsAASc9o/aOo9O21babant3K1Gr1BKO7MopSFAQgnLP3YxH11W+5SpaxsqKQCjEw3dBX02m5R4gwSPE6sek4dSr3mm61FQkKytzxIR54M2sc5nS7cE1LwG27+y9FqdQCmQaJJUVTgwFkU+CiE4BkZAmdJ36LUpKrlFhKhNKnXAK/tE0+4LiLxwYFTknVFb9YalKitKj6j31jUZ7iVyFYEApTu85XGW0Zv+ottWo7dfTakg9RmqAlWJBd6iNOKYHaCDAgjQip8Xd+HwDbWUW9G6sr2pUUpVL1fVV5lS7Bbi1wDLTU2C5WkNTyAWOqtx9nKXqUkplaLBajN2E2KhFl81G7oB75kkgxmNEbzpKs9KntR6VUIGqUKl7+FtCsaiim60zBhhN+ZtxRvtpu6CFVrhadQgBH9I3NybX9VYIxjt4+9pIS9118H6ZbUW5VIcdP+1+6p00NemtWi691xaY+jTyvAPOnn8F7PcmaJRKi/cwOAVhQOIMpIBjvAGTrNt1R3qANUWkFf1Wp1f0a54ECmhDBQIFoaoSf1gM4wv6d0x+5yGXc1XYUxaii0KPu8otOWphgxWaxbPOpygnn2X8L/AAdCVJ53L7j9KO42KPcFCKvm4q5Jk9uVAHAHIAA0RtdxS3QulKNRRMqwgeBDDuT6GV+Wrem9Z3QQU61Ja6kCTIEoZyJEE4OI/LV28+z1GqrLtnFF2IlTIP0HkaDaWJ4fvLK+ZCpN7oO17rw/kL999nmCkVQGBKhXUANM/FjteOcQxHjVKh/TqUqzrWVTAYFvUXBmPvXAdwBn4SPOHlEVKRei6juFqezMFJkgyuT28TMn21SNstUBpVKzBQxXK+qsMMcggAe+CdDtpVUsr19AdlTUtPD6MD2O+3VBglIiohAax+bT8QVpzaeImQ2B26fdP+0FCuDSBNJ1OUgrx7YAIPt9dJK+xfBXtVCRIAttJJWGuWLe5ecXgeNSp9Od4Di8HPKBoE5B9Wff5ZOpzhCWXh/D1ReOtqXtkmwzpPS6SbhCqemwZza0kR3ZpkG0AzMeB89EdS6stKuQNtczkBmPkfCPGQS0CYGT89DbStWpRY/qKJFlRgX45LXwRPtkSceNMaHV6FVyGJVsSjyJPAtuAz9I51GeZbpZwaYKoVF1kJobkrSd6liKAIK8cZOfE4H01nqPVGRfWrCjUVphgJxzExIPyPtxpvu90WAQRSCgyjJcCvi2325gaD2vTqdUq9J7VWAygRg+GXjPyx8tHS2xTciWtvlJRg+CH/Sra/sL/uH/AA12tD+jL+wPyXXaTtNHo/r/AKKdl+o96P0PzHt9uxDUUyyuLRHtLrnwBBXUK23K4AMjABBk8VaYz/NuX6jRdCsSzVELC5QLiQJGcxE4kz9dF0upswIqr6gLdpAziHU/I/d/qjXop5GbBKL2sGQDuJtkGJKiontyJX8vbVm3tthG7oWztEGRcsyfIBGOfqJ1L9HUT6RDCAVHtn1KWZH3iygfssM666DKJkTZxk/x1Ge/ib0/dqyb8SEtrCagk9wKFqoAeJUEAMMT7hl//wBDV1Wg4UBCWDM5Qx8JBDoYzCCI/FdUUdzwqA2y1oHs49ROWwPjT5Ro7p9ZGuqBoNigDJuuN4/P39gR89Uttc8mab2+GF+SkqFtRXVCRgFZglvUphvYqbk+ZZtVPtyjMqOshSEFvkn1aI/370B+YGnVSwgKZJBEEJ2g/Flp+7k5HOPOhKtG9lqACorK1gEgEqQ1MkxjvDCf5w07SrAunqy8enwFlWSD6bKblAXt8N+so/k4qJPz0XUrXy9NrrQsQDPd+sp8cfCyBvdZyW1b1aFeylCsKYQgyQGy9L8Lg6z/ADhqFGixb4XCmFXsYSGipSiRyrXJ8iV0OOS25SSZc1e5WqUmCCpABAPxNFZMyMXXCP5xHjRlDrBZoZBBZSsWgQy3pOZwwKYIErxpdNjMlOGVjKwJBuPqJ95cCorAZ4eNEne3ZFMwSCuIHHqU5/WTioCv1xpaEdM0Gy6iJVu2osypa0NLCVKkEsuZEdp1EA0yWphKjtHbWVQQrdygzCuoKlzlWhB3Z0qHUcylNhccRPkXpn1RIvBX8dG9P35q1HZ1iGFo8iQjKSuSZe4YMRSUZydRlE6KrIz2+5X1q8WLUrIxKVryAxaSHEhlUi7yQCzKTAA0Xsd1Tq0Qk7WotKAVCxSaq7doUwxIVFPE3H5aUmqHCSRVpliRdhgWBK2NJbwRkA5+R1bsblY2MGmCyVFW6RLLNwtqFTkYBxzpXpKrQnauxx1HpCVBTK1KNPsBdSDZDNClYttYwQIifY6pq0BRq0wtRmdEAT1DIKNKwhABBaLOcMlPtNxmtK7k1KYrhar1VqS9EMwQqAq2x2lPBHb8xprt+rO7eowdEoicp3NTiCpFpDMzrwsRcPxhLelTdpX64Kx27rXj6/2HtuVWBUqem1UhV8Y9lJnPPMHSvqn2SanNdKqpElnYsSBPblicxyePYDQa7R61SpTaopp1IebCyqQWD8OpRblBUkkZYSedC0ept6TUQpakSJFuIBnB9fE/6Gu0k4u4vzXw+YNZqSe9eT+PyNF0/wC0jooO4Zai4tZUcE/PuwY5kaZHY0qi/qWAuN0TBnn6+BI+X1lJR6pTqhpphTcGhgmcgA/xsG1cEk+xjEa9obcPVaoCyEOyohETAUlgZ4PaPkqEe51KUE3fsv7DQ1GkovvX9fiNKGyamLcySJIUQecsvBJJJJWOR7aLo0kg8ifIOOZ/q5nHz1HZ9ScCKvdLQDjAiZxo2lRVu5T/AI6zzk17Rt04R/xKH2amB5MwYGPyzkfPQm66IlTDqHPzBBHtBmZ8c+2nNOiR/wDGpsnnU1qNcFuyRnCau3hlb1UAPa83fLM+cifHtjROw6zRqzb+qc4IZbSPYZgTB0zq0xmR8vz0o6hs1Kw1hjAkGREjEvxnTpqXmJJuGeQn9A/nP+7/AB12kn6K/wDLt/uD/m12qdk/e/JDtI+6fnrbbhqqGmtSHDKVJIBIgyo8TwdNdr1Ap2VFhiFUiAlQ2x8JPa4Le8c+dZr9HBJsbB8EZx7iNMdr1VsK4FSkI7WEmPkeQfp5J16NNF9TojQLRuBNOLuTaLSoVrkDIcmTKyMREcxr2m7gg9xljawGRw9Mlfu5uSDHI0BQK1GiizSG/iq2CCePSqjKmOASPppnS6gwa2qtX1bx8QWnVMGRY8CnUz4YgwDzpoyaMz0ys12Kg06jAmbccTNSl44EMn9b5auXtZaiAgN2qD4J/WUgfYA30seHHPGp/oQqtFOSe4GFCMlpvS6nAL912VMd31j2lQdrVglXZrCR/XplgO5IYMncBEjVE0+cMnJYwS/TXR1NNi111oZR98X0xjzAalP7WjOkVEMNRYXekAEMgG7uWfkGMYn72CRGl9BrlsDEECaZAOLiKlORGBcCh+YPudWUenrgo+bSElTMk+rS+7gCpekfONNnluyUoRca4fkN+q0DYHYw1UqiOubSJcFh4hruQc/0tH7rcVKe3gM7tVJKmcqvxLj5sQnv3A+NLunb5VIFwdT8Mhp75dADAgXXj6gaMpMu5q+pScgCmLu0doJUj5GAWAiQCWnSeYt8KirZbBBRWozmg9Qj08lh3EOMeFuJpxx2SORofeVKiVTTLE9wCMB2sHAqUiDHw+orIPrp1uWpPuGpHbuxlEuuIQBe5SbcgBgfxHsdX9Q2CO71nQslO2nTRJ7ypBUmMgCpcMSCpHuRpVNp5DQgo9TZuHcXHslR98Xp4wRUV11aAVdK1LCMQs+IMsnzIWoWSP2K0eDBm56etai1T0X28MioAGAa8h0YKRN61ZB8QfrFGzoVCkKlQB2NsqwUXAuskDEOGQ+wf6afcmrOzF4JWkMGWSGLWg+LyWUEjErVVkOrtvWuiCSCC1rQD3gsgUgEmGBWMY99UbDcqx9E3qFYETEgOSyT9HVqRiSGQftE6NFCmxVfU5JPBkByHThcQ6kZ4zo7l4kpaU08DDZbxWAV5LKsr6ghgXMqFcSVg9vHj8Seu/ZC11TsZQxpvEqDklGXDEcCIIJGk9GmGjvJQkwCGmWyubfDgiAfbXU4rMoHwKLoIEqYDLaQTlHDE+L3UZjWfUjBlNOMk+8MUpom2qJty1OvE2tzaIBVPAHaFHjtMGDJt271tvSd9w/pMwCJnEkSSVmyQPOhKG5eZCkqFWUcQRcMBW5AFp/EfTRPrl6ZpNc4xdRqEhveEqHB9udDbS2vrb6+vVk5T3PculLp8yzZ7VjRep67PbGUKEH2HEifmNXU69QFa3d6YkMY4BOYkTAYSPlUYDjUnrU7E9EVKdjgvTI/axJuPcPAAJ50z3RhqpKESAiFjcrSIEKOFEmfkDqE5Z45sppwVVfHnyEbXeq4UkwWkRPDcRx92In56Jp0ysQf7cn5Y0kp0AtMSCpuAUzMwImIBBJNkR90aLWuaai5y2cmGJX6gCVP1jWWUOht09Wl3h2m58HH4HXpcN8Jz/rjSqj1CmfvMY9w3J88eP3aG/SZIK4JYqvJgDzz45+rKNT7Jlv3MfDIzr1CvI/dP4kf4aHrNMG8CBB8wfriPxjUl6vH8Ypx8jM/L3+uuqbRaovpMCYxGD+/n8dFJx9r6itqXs5+BZcPcf74/wCbXaU/wZV9m/3aH+ZrtP3feRPa/dZ+YPTiZVgQR/7Tq9CQxuPkf3H+6dVPtSJKycKef7/PGjq/SnFE1c2ziMkD3Y+IbH569amXlXgURUvJBYAsD9TGD9dbX7O7C/b3Var1QSSabwbGGO0zcCPkRrEqxZQVuuGIB48fuP8AaNPOg7g0g6srFn+/7fLVVFPKIazbjQ+oUqYqJT+HuhFdyuSPip1DMNAi0MJnzoncb22qL5Ax8V1Kp2xAFRoWrNt2YkA5MnWa/hOo0B1nnuHywCfnzxr2j1dwRtmAq0vKVTI/BjlciRn4VJ0stN8oz1eEaKns0q3MASxzAUI6KD6gupvM9xMso/6wa82nTlMFqRC5qKZpyQCHUW2XA3EoAYPGlSbqnVt/R3K4NtGsYkTlqVUEFWOTBIyQNF/pbAhK1OorsnLsEqGDPZVmyoOO1onPIOhuawg7Op61NQTah+G9IsGCTUonNPADh0E8edH9N6fc7JSNlNgwFpgqtQeopC8kXqwgcdyxnVG42aOG9GRUsMgC10F1ylqZ+MXSAV9/bVtPbu6uKZKSptYHKqT6iSIuW2qpgGMXDzGubvC5FlEZH7Q1VYq11pZAXAAYIyyvjPcLJ94032jO+2UbeqVYElvgBFxuDNdkYzA+eskGaspYBy55EyYZhUSfcJWmnI8OPY69/RqxLBPXUE9vM94FRJx4qqU/rRoShaERvEpisVosWqCmwqVHntvU3KgMjggAx7/PVvTKFY1xVfcoUucWKblsOQMC2VYEfTWc6N1eqjtfSqOKjhZIANrILfGSCpSfkNGvWT0/0fZze6ks8gsoLAQRmAzXCfZX/DNLTksDpivpnRae6epUD01Sox9G6JIc+rTgMGW71L3JiePBOiKnT/RrNSCSbmHb6MG7vGfSnFS5flJ086ZS9Nnq1VsNE+nS5tZm8hSeZn8+dIaWyiojEGrTZ3Pa0Egt6oPyiqPyJ1TTuTfkJqTlSrqX7bapCRRIObRbQ+Jzep/ixFtUW+MxolKiJak23kntAkLVylsY7npsR/PWONS6tSpJTommj06ldbil5JS8lkn61cY0PtdvcoDSDFygicNDCBxKVaYYexED4tGlKO5AU3v2zYYVqBnpoXmLl4gXgkR/NDLb+Ma8roXVWeVmJDfEpIxg5EMbY+Z9tdsN2HVgFg4JADMQGN1oI5C1SY8Wvj4dGLS9RHmm1zoKsEVMM0sqyMdrjgfu0e0rlE5Qp90jtWNOo6qS0WmKhHdcJUqB7ET486lQ6u3qENcFSAErAAH2hvcsfOBk+NB9XpuaCVER5btaFe4DB4J5m5dUdQqG4UypcVMsrZz8LKDiCWHpj2lycHQcYyV9f4FhN7qa4z53wjRUd2Ku4WtkdttrxHmy3xDfESCSAqY7tEV6NMUiHopTLtkLaZzIDGDLE5jOstR3HeQrEqhko0FTxlD90kkBc4BA8aY7X7XMpVSChuPbUiCMkWt4xEA6jL9PNeyVjrxd7vr+Rn1DarfTRaIUnkqEt+YJZDAAGeNQqb00zTdoqIblRlgSfYwAJMcQO5R76j07q4NR5JUuPhqFiBHMCTIPPbI8Y1b+kI9MqbA1I2q0dpc9xKqASxVQCsjJGpSi40pL0x1tlbg85+3gW7WoHAp3SzhiGJBknyBk222mZA40E/Tqqw1N2WEEAsMmcKCAAZAn5a7qPTy603vgpT7npgi6SSLVBmYF2PBPGoV+t1KXprY9UFLjUhxJYCTbdjj4TkeNNp3/AIZ6oGo0sTtdGhb/ANLN37/+ka7Qf6HT/n/+DX/ztea37dD3fsYO01+r+p8X23UCAblLhSCJOR/rOmG3RKqyCRFoAngAT+JJ86juOm0zTlQKfeADDZA955zoLe9Pak7IoJg8qCQIGSD7jUItrg+itNFrdLaSQY+GRgwTOPwAjHtqK0SBN4yYyF/vGrKPVikK4vtIE/eEjx+Bj886MXZ0q6i0jmCJggAGYBOWJjJP9mnW3xFzWSO2pswBvmWIB7TMD4cjGAf36voKO4Qe6Z4AkyLZ9/ufKPnqzfVmNClTNIMQQxdWslyIyEEObIE84PvpYtxRan3lPv8AEJ8/UQPqo99UTM8oWsF9DYmkVdQZWALsqSQQSBPHOtJU6wpA29gZEXCNHpsMSVzdT8gR9YOs2VWpbd2o0lio+9ySfkRMRx3aM2uzDkuwUlu1YllC+8Rg/I4599UcU8iTk0m5DzZdLU02skFV7aNZ+1D+1SqjK/KCPrq/Z7+p6hSqro0Ke821FC57aoNtQfJomYnOkVfc4f0ytlNcr3EN9CcA/vxoherPTphLAy1IPpvLIoGQVJysAXm3zZHnSuGLYrluRoB08Vmqem1jQQRYFana0pKGbrWNgdOf7K6vSGBIDqMmIVZBJFSmSLZEVQRn9rQrbWPQpUqZNOoBarOJpuDDIjEg3KIIg5JbB0J/DFak9SnuR6hRghdblq9sRDmCy8EBhmedKkJQ0PT2INtVQGNqmEwXh6f3fu1gw/HVnTqLBnE2O4IQyAYfNNcGBZVV6UDj1B76lT2i1BehDC7IWFamsh1lJhzfOR4b85bhajL2AAi4L4MNlAQe5RevpkkTmnHJgPKOt1Q72X2oqwqVl9RHeFJPckqxH1IKsmSMkZ0f0Do1Os1KstTwbkAglbpGJPkCRjk6ydRUqhKgH8acLMQag9WmzR8J9VGH9K4ahT3DOUIW2QYhogVO5eOLa6lMe+lemmu46sG5r2jUdWrPUrPfTZCxCK8/CsgjHiD/AHHzpp03fVRtXcVWh5WgRBtEZeP5pmMnmNZ/ovWb6hasFa4JbdIaGx2uOGUhlg8wBpv9o0BpJ+jNayo1OmIm3Aa4+CB21D5ICiDJ1DUxUGhtONtyT5EOw6Z+kFvTZKSqItezlmLIBMgGjUlMftR40y/QHoVbGdAFNxS1LQKpkcD+UUrPz0w6TsBTdmrU7VoqhuM5PKLkyxDkn+k06F2fRP0mo1VnBRr2YqxuCk3AL/3i9vsMa5STbt91IebkqUVkIGK03ogFoAhMh8KA1vaPUxmfiPGp0CrmoWBRmAMsDbLXU1nNpKsCvaRgzGRI9PapvFrWUnoulMMhLMQZzDAiAyusYmInE6EqrVKEEQphRJJU3gWgxyPVmmTzDU/CmF2qsOmgRk26kr8ivddAIollgfrM9zEGMZJEoR+MTzonbdDtoqzhq7MSRQBQcSDazTI/oe/GmXSftHQqBahBk223HI9WQPpLqy5+8D8tend0qwVAQiqbzxEmZktgkEQbYM/XNe31Wtr6mf8AbQg7XJltvTbimGU3H9VUys+ytgg/PGdN9p1KoCifxbx3eowPBmbmmbRnuWfYjRVSkWRWqAVQGNjXPOJ4eLsQcOGEiJHIV1OlstL9TFcPmypFwB47ZhhcbiUnCDGcUlqRmql6+f8AZOGnJSx9sevkPttUdpC1jSa9qjNYrsRAxmYtBAkEjut8DVlOu7VTu7/Tp2XcqVdR8K32giSQTk8axyvYBSptBPcaTgx7gBp7GBJY+QXGe3RC/aCiq2FnN69yq0zPklxa39Iy3z1J/pXVx/HgXevTz+fEdfwpuv5eh+dLXusv/wDt/wDI1v8AfP8Ama7T/tI9H9EJ+/l735Plmz6pY97AOscMYOOI8TPmNM+lV7KYdjC3lje5yTBWAMOSJJjAyT7aVb1TcWYCAAAJxn3jI16a7KFRY9MySsiPi8k/kPOo2exONoPq9LVlzT9Os9Q29zW++cYH3QffPGhtx0xqNhKqZfDK3OJiYGPMjRNHe1L5LXSSFUyCtwM8jhfHiRq/ZdQFQwmBSM95DGpPjgQTwBqy5FdryBdr1epKBoKipMiA3BkTxJA5OdNk2COQAoRhKkSblTMAgYmbTccZwcap6UyoHeoPTvaCpgo5zaAYMQZ8+dD9UpFCKvp2VDN0PJuM8HkTEfnxbGnTrgjJp4I19i1O5bBUQkSAQQCRdHI97hHEnxqmlXVRiiACIIDkT9f1vP79FbHrjUQA0NfczNPdMRPIn5ZHaBmJ138JU3JtuRQgl1LYxExzM+f8Mun1OcZerJbeuhUUzQRQWkkkW+0kB549tOdugeoFLSES4ENMsSDPyFxBjHwCMTrO1kroCwqMylZDCozCYnGcGP7Roo12pOtamyiQA5TKieZ+Qb/0sR93VHL4mbV0ZPhml3O3p019Nv1QU3LVVpK1WBU9pJJBU8Djn56F6j0ogOz0xU7lHrU2LGFUACojZBgCSI/HQG46vZLEMO69QpXvPFjEg5BWDHidNU6uFQ1ENsjtKusPUcDwJJAYkGYi3R2rlMzXqRq1YnlyLoQreuUbjIwT8QH5Zn2086R196YC1AKzFjTuVgHCnIUOMtmOZ8Z1XvatCKa1BZuKv/WUrJHMMy4Ug5nAP56H3P2eqbcFyAyrPdRFzRbyy+JkDHHPjQdSVMumnTXiOqBp1Hf0ilWS3aLVtk3glJUVJdb1KmYJ8EzEtBgUE5MZEgN3gspqyAK488XDSDb0mprcjoS7m6qrEAQJbjKcBR7BMfEZL6d9sq0KtSaqn7wcCoACIIaeMA5Gk2NcHPkPp70MRFGmJi3uXHqdyyPW5G5Ur+MDnTDonUql7uDBEslNiI71BUsASI9T1BIPwJAMcQpb39JA9OrBYPAuCsi4I7ZioQ45Ec69rdPYOtdSUDYYBWuFxDAlOVCVxdDfdquOBqUqfI0WkaHp32sFVPTqKWX06RtY8kkiZGZkEGTyB76a9LpNSoVVoWCqWJEAZHM90ic3EfMxrBVXvB9MLTVwSvdx6mYJ8la6lfoy6ns+qMCGRkAMOFJxNVSBI9xVBT6N9NLPQUotRx8BY6jTTZt+q9aqU6RWsympUZFKpkU1MfF82MjjgjU+k7xkoPVRppi4IgAhqjHGbZMHP9ZsYAGe6d1uiSGqIhNtMc8liVwRkENKZ8qPfTfrNOmtA+g7KtJagCIO64gFnGDewBxHknngZpaaitlcvkpp3KW6+BXR6UrVKoBCIuWqM36otVMkE3DJrIrQpkFpEB8+bt2pLhaT0arECojKaZLzIF1YZWsPb7yxwYeVq6UttQWvcGcU7xTgAO+D3N90AWjEgah1fso01ps9MsXqNLS0EHHdwT8URAtIjXRm5NdOCk9q55Fuz+1jdqlAAQBl6dovBDT+uMxV7CDwXxprQWluGW3sqIi1LFiDcPYShBKWysntYTnQu+oUxQFVWrUi7FKZaoCpZhMmJhQ4ER5+RjVH8IBUWsFAZ/1bPRAYJLZZxwYqy8YMM3z0JRUswBGVOmT6j069m9aleFNorhhd4wTyTnhwR/OGsxvvs0St1IJXQJODDge5XMx5KkjWt2nXioUyHQscxzkCAZ7QGkZBwVg6vXaUaoLUCtKoVuACwS5+8cAEiINv5jV9PXnpeX2/18jPP9Ppzbfj9/8AZ8r9Efst+R12vqP8Gb3/ALVS/wB2t/z67Wr995ff+iH7Z9X9j4AlZQSoAz3TOABwI8a83NdWDB7IYytniBAEe3n66pr1wS3egPbwMHUdxV5kjJHAxxOPbOsUZJnu7aLKVXKlSrBIgNzjP9v92mG23DuZIS0NcJgGYIiSe6JmNKV2cp6gIiYicj+/541atVGVRUPDEeDg8kgkfSZ1SNgeeB1t3AX0r1qBGvZbYICyYAY5JJjBwF8zi5NyKl3aVW74SF7iJMKJntMDkyW8aVLUBKEIpDnnPb4UBh8OBz7nTTp3XEpu3q21UQk05A9SS33T5wLjMZA+em3VyZ9SAtr1Q1RAwBNhv7RIjMHOCIjRPS+qrTok2U2NsGRgrIEN3ckFvH3x7avSopdmolalqRZUUXySJLQe6IJkH/EQLsQi0wiTTNyuDgTAIn3PH4aonY7aqmNRtBDenZSdk9pE8ExiWuHxBQO8c8aX095Sao1Ot6dE9oLLLIefuzM5g/IxIjJW12G6BxaiCmAblFs+cSO4e+vNxtB+kMatiIUQk2juaWPv4GT/ADVA5zoqLiybksqyndUSiFHCxAhwoYAqRxn5Wkz90H5aso10pSVeje7K02L2gAAqO/yBn6nTXZ9OFJPUVu9h2gyVY83EZ55JAHxrzGlu+pUbnLqlIggXrlGJAyfKxIwRxGjGSZJW1SCaO/oVKgNdkHcjGFWDbggy5hSAOMc4zo7pm/f1qu8a30EVoYQQ7TCqp8QfOMu3jWd3KinlqdNknDowIPz4xqe0rmi5sJalUAmOO4EZAwCwBPjupn30zWCUtP8AA7XfUNzQatuYpOtQLfSSC10whybxatxEDC/MajW+ztWnZUsRlOfVp02mIEX0jmTlj5k/Kde0t6A+z9VKaKldyy05tZSDFSwnjCmQcK3GdNNt1hi9GntTSqO9YtWqUzVZFkEQXYgnBZvGFA8aXe08DtNIz7oaQk00YhcOBhSQrBve9cQTABkZjRfSvtg7Qu4sdSApcEioCp7TeORJ49ifnL1espXuIdKVFmNOm6XXMxjlBN0/FdItDqJOdLV6QabOWFKqEuV6lFR8UgRVp4iMkkRhW1ykn7SEawH7eqlUPRvUMbrVKor0hg4F0VCriCVP3UPjMd1YxIDoC+IAUFZyCVvkRXH79Z2js7g+4YiosShEZ8jBFysZvbtHKROdOafWXVbqtH1FAHfdFQCRw0XROZ4xzrkmsoWSVhLbum4aHpi637q9txx9/wAblTPzOrNr1RqldWR7KSkPb2294t8SJRwynPx1xmANRoVdvuDFL0y2RaLVdQTdMfDUIcAyDPP4zOwCVfHp1GML94epEGz7v65POLgD76Ru+QxxlGk2/wBou1ZSkbcKQLgI5CnBEr9eNejpLVnZhVQVL3APkg5nMgiLWAHsfnrLVd96bhliGZWlgbStUYYLxAqgc5AqHidH7X7RyKZuVTckASRmVJInAulPqV/CUtNrMA7l/kh51us5qrRNMemrolMn2Igkg/zpH5HRu66dUpgU9vVSgoDSTaS7sfiInIvzHnuGJkKKfWVPp1CwJpsbWGcqY+oJQlfOdE/oFGm7bimGZl9QqkC0s0E3sOVmDgeCYxrPJNJR9WUjl2e7jYA7moiBVITLKBajMssWk4FwGB7+YwpfYpTCV13FNkNyCooUpc8SAwqDvDrcBjzpy9RDtkNYt+tYM5UAXGe2ZPAOfoR41H9GRtulKipHqwwviVUCLiI5+R9vloxnNYDKEH5iX+E6v8n/APxn/M17pp+gbf8AlR/4a/4a7V7h0Eo/PFSpk3HPvH92oEtMggj/AFyNe1KQOSYOupKV4kH31CK+h6odQ3qSEJAEjMfnq5tqDIVhE8xP/uONL1qAm4yCDyB/bomjVZQCHJ75IA8efx+WjGTFcfEgl1MkqSvPAOfr7869ulQJE5iAfr+c5/PTbe16S2i64ZuMZB58CIEgYJyDqlukgojqzCZPGPw/1/bqsZJibsZL9vTJKAAWKJLjnAliHU3KQQRHtaI519E2SoKSMilblBlpLZEwxMmR9dfIypB8qDHHGOMZ/s1v/sp1j1aTKSLlM+chpMgHPOn0+aMn6mEnG0MuoOQpIUsRkAFRJ/rY/PWc329c1LTaq2guCJ5HwgnB/DwDpp1LqwpMbxakAh88+RAB0HuSlVSMMOJBnI+Y8jWgzxi14CHcdacNCVO0xCle0LzdHAa7JPk6ltuuPTBUuHSVFpSe3ANpzbHtBGNW16DKSKYVriJDDJzgfICSdC7hVlgKloZxaCMFVwWnkC+Ynm3XY8TdCuEX7dl3DVQtREY1bkQIYOBwPOMQB4OMiDenbOqH9GTLMSgVRBAi6YxwBAPGAYuygr1SrMLiWFQRK8xAn/4+Wmu26jUFsVXFQElmj4FgnE448fQe2hXQ7UTaGO76kHp+mWAqUpBdACHxBCgfdzIiBbHIGnP/AOnm+Tb7ereD6hEghDJTgqJEGPit8ycHSFdnRr3NSY0mXttIkGM4EPJAuAtH3DgDShqKBiBXEgkYBIwcx+q4nStWqM04b47bo+ibc1KNGm1A1ay0i7ItP9UCWNw9eiArsFP3UwwgERqkUdwlLb7VK8tuazNVrIxsFncRIwpZpJXBtQyMnWG2u+NNgy1yp8OqkY+vozGtR0/rd9WayEVFi3dU17hOO8FbCRMZGVf2nU3p9CU3qaeZK19/p4/L6DXrtSrUozt3pqSzITftyHRAGetVZBbTtMXCY7lETA0m9RC5G6CBxTVxuKBAdkOAws7agxyc4yNHUd46rViqrUiior0aFN/SAYsyGgQLbjkmJlVnAADTZ7ha4pVxcA/bUb06bAU6RIVKxaFp3C5yFUEmoACMA8m4codTjJd1+viI9xs1KtUoAVbYPrUVArKZ4enA59wBPM6t6b1SoyOA6bmIsYoDUUgglWB7xlRF2JQZ1d1XfU1271KburPVC02prbdaZUebwoySOblHOqKO/qFD+lI9Jywf1qaBHtAm9sWkrklTDRGBOqJ2snJWrLul9UrVVWky02ZGDGnGWgyYtIgcOOSRIjs0423TfV/U01qlwJN6N2KQCAtQLYYaIv8AMnMaQHaI9U7gWVaaGWan2uILGKtOGm0wJAkmcxOm/wBjOp1KW5DPXD0qwamLhabsMAR6amREAEnDH66nO0m4jRinLLwEVuh7qnDBwoLu3p9vbeuSYkEir3YPDEaopdaPZT4cendGclijD5SwNKeBJPEnR32k6/QNVtvVi7BtYG0jkGYjke/tpOu+QswAJL9pcnKhxaAhAi0OF5GA7HgDSx3NW0CaV4H466AiiEcAEISt2V5g8gMn4doHM6uo3GrUqylSqabpScgR4a3mCCoUxI4Osq3UzTq04IAMYK8Ct2kEe4rLB4i7xOTtl1osKbIQSReUdSGQDtIEYPdg48kSMDQen0BboL9DffyW2/8AKVP8ddpR/D4/kan5t/ma7Q7NnbmfKn27cifyP9mo1sHnz9Pn+Gr23EmJlfnryBGSScnUI4weo2VTIgGMzqLFlNwPdPxD8s6l6RBJn5/6/PXtOoQZA486asnJlp3F6qGuBuOVH7486v2W7q0z2VME5kSB9RzE+2gyLp5Ht/fqkKyt2kz4I86ZI5qzW+shA9YGlcMMO6kx8QRx+OqF6e9JvVpmO3BGVI55Hg/LSrZ9XKkXFlEEYEgn2KnBH+saZdO3gEmmxpEiTaLqbf0k5UfNZgaZNoi4Vweb/dnchKZ7X7QDmDd25OeTHj31DqNNqL9jMzLbLRALcEfMBgUn+aNMSUBFRlai0SKyG6mSRHIyv4/u0Huvs8UBqICVtkFcg/UjjTqTboS4rDAd3vy9MRjOSP8AX4fgfbXlHfAlS6F3UqFIlePhDC0zBjiDjzocIyXYlePkT/7xOmPR6nfwq9pIbHaYiScxidPvtDYisB1KkYDyTTkXEiTIy7OLZV5Jj3gDS6o5ClZN1QyZ8LMgH2IEE/1dMt1ur/jCtZ3AgoxAiEE+7Nn5AfhoKlRlr1veZAFouEWkmJg4a/Bg2xiMtGdYJt7uSmu62oksAGzCz3QQBPBgY/3tQ6bufSdHgthpW3+zBH5jRz+ozyCWp5FNREkjtRQDDBxMsfk2gztZaFd2enfItwY+IoR4n3092UUcF2/3VNjTNO8CwlwVwJPiZwPJ49o0f0nqs0hTIJKwT25ZTbiTiMBDjhhnGkFJ2FuX4MYHGJj5a92tUqVIDNIiCMMP2T8jxormhNTSU1nwNTIqD1qNVkqsomBySCRI4GQw1JOrix/XBFQhR6iJII+IFp7ZHMEedJ7mWo9gLqTA4gsfHkEkQ2PafOjq26qIzo1NZ+TKef7ca60zE9Kv46od1+pmp6TOtO2lJV0Bg3ZlkAwwaDg58AY163UT2qioUvFStUVKgTK5uu7jagLyeez20gTcWtcqLOB4k8f6/DVu1rsKpenIaDbaZuEAww4OZJH838NK6TFazY36TvqSVz6QFBKfc62EzTjK3CchW4nLOdL22LJ6tB2q/q6rMhskGyZAJXuawyRz2aGouGR6NrLVkSyvlwpmGVzaDJnByVGMa0n8MJEu5VpFP1EYutoOL05RiJmQ0Qc413BRylHhXZlqgqsUd3qG1mALgTbngRk/LWk+zu19Xb1Nvd3tJpkoY7SRgwAxFwJ+Q+Wrd9sAhWsq2owkVAV9IxOP2gGnxOY40s6fuW2+4oF2LDjtSQ4iCLpAItZgcDnXStrAyktRdDQ73aUtzRpt3rUssqqYx65twTiRWpz5yTpQaDVEVyXX1FtjEr60AiAJAFemDJ9zpt6opbivRW4+paclBBeVUj/vEB+rk+dCDqZK05RluA8UzHqSreQeyqAf6+ophTaAv03e+3/pp/8ANrtM/wCHm/7P/wCin/za7RsO5+v+j5S3x6IP+Gu12si5PQZQfjX8f7tX1uNdrtUfJyBV4/Eau2Hxj+mP+FtdrtF+AxXufu/Q/wB+r+l/xn/dn+3Xuu0QPg0PQ/h3n+wH9h1d9gv/AKfcf68a912iuTHL2WBbn41/2j/2nQmz5b6f367XarpjeAx2f8VuP6VP/jXVW3+If7L/APtOvddqzJLgv3X/ANXt/wDaH+zQfS/jq/Sp/wDdp67XaVcmpcC1eE/oPqzpv/V/0G12u0V7SJ6vss2/2P8A4r+u3/DS1Tv/AOMr/wBI/wDFrtdo6B5s/b+RXV+If0x/foI/x9P/AGg/4xrzXarqE48ijqn8ZU/2v96a0/2P5qf0h/8AlrzXaiaP1H/jJfZP+L3n+1q/3aan4v6y/wDAuu12nh7Jjl/7D+X4QxX+OX+p/wANLV1fn/u6v/3F12u1kXJqnwaLXa7XaYif/9k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38100" y="-182880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286000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61404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Types of Data </a:t>
            </a:r>
            <a:r>
              <a:rPr lang="en-US" b="1" dirty="0" smtClean="0"/>
              <a:t>Projects </a:t>
            </a:r>
            <a:r>
              <a:rPr lang="en-US" sz="2200" b="1" dirty="0"/>
              <a:t>(Sizes)</a:t>
            </a:r>
            <a:br>
              <a:rPr lang="en-US" sz="2200" b="1" dirty="0"/>
            </a:br>
            <a:endParaRPr lang="en-US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054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1) </a:t>
            </a:r>
            <a:r>
              <a:rPr lang="en-US" b="1" dirty="0" smtClean="0"/>
              <a:t>Normal range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dirty="0" smtClean="0"/>
              <a:t>Files/Data Fit on Server/Cloud, may be uploaded, </a:t>
            </a:r>
            <a:r>
              <a:rPr lang="en-US" sz="1800" dirty="0" err="1" smtClean="0"/>
              <a:t>Dataverse</a:t>
            </a:r>
            <a:r>
              <a:rPr lang="en-US" sz="1800" dirty="0" smtClean="0"/>
              <a:t>, 2GB File size max currently, unlimited files)</a:t>
            </a:r>
          </a:p>
          <a:p>
            <a:pPr marL="0" indent="0">
              <a:buNone/>
            </a:pPr>
            <a:r>
              <a:rPr lang="en-US" dirty="0" smtClean="0"/>
              <a:t>2</a:t>
            </a:r>
            <a:r>
              <a:rPr lang="en-US" sz="2800" dirty="0" smtClean="0"/>
              <a:t>) Large Projects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dirty="0" smtClean="0"/>
              <a:t>(Data may require  specialized university IT Support, i.e. terabyte/petabyte tape drives, RAID, online storage)</a:t>
            </a:r>
            <a:br>
              <a:rPr lang="en-US" sz="1800" dirty="0" smtClean="0"/>
            </a:br>
            <a:endParaRPr lang="en-US" sz="1800" dirty="0" smtClean="0"/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3) </a:t>
            </a:r>
            <a:r>
              <a:rPr lang="en-US" sz="2800" dirty="0" smtClean="0"/>
              <a:t>Very Large  </a:t>
            </a:r>
            <a:br>
              <a:rPr lang="en-US" sz="2800" dirty="0" smtClean="0"/>
            </a:br>
            <a:r>
              <a:rPr lang="en-US" sz="1800" dirty="0" smtClean="0"/>
              <a:t>(Projects require </a:t>
            </a:r>
            <a:r>
              <a:rPr lang="en-US" sz="1800" dirty="0" err="1" smtClean="0"/>
              <a:t>consortial</a:t>
            </a:r>
            <a:r>
              <a:rPr lang="en-US" sz="1800" dirty="0" smtClean="0"/>
              <a:t> possibilities, national models, </a:t>
            </a:r>
            <a:r>
              <a:rPr lang="en-US" sz="1800" dirty="0" err="1" smtClean="0"/>
              <a:t>Chronopolis</a:t>
            </a:r>
            <a:r>
              <a:rPr lang="en-US" sz="1800" dirty="0" smtClean="0"/>
              <a:t>,  Texas Advanced Computer Center, DEEPN, </a:t>
            </a:r>
            <a:r>
              <a:rPr lang="en-US" sz="1800" dirty="0" err="1" smtClean="0"/>
              <a:t>Duracloud</a:t>
            </a:r>
            <a:r>
              <a:rPr lang="en-US" sz="1800" dirty="0" smtClean="0"/>
              <a:t>)</a:t>
            </a:r>
            <a:endParaRPr lang="en-US" sz="1800" dirty="0"/>
          </a:p>
        </p:txBody>
      </p:sp>
      <p:sp>
        <p:nvSpPr>
          <p:cNvPr id="4" name="AutoShape 2" descr="data:image/jpeg;base64,/9j/4AAQSkZJRgABAQAAAQABAAD/2wCEAAkGBhQSERUTExQWFRUWGRsaGBgYGRgfHhwcHx4cIB4eGh8cHyYfHB0kGRweHy8iIygpLCwsGB4xNzAqNSYrLCkBCQoKDgwOGg8PGjIkHyQpLCwvLSw0LCwwLywtLCwsLCwsLCwsKSwsLCwqLCwsKiwsLCksLCwsLCwsLCwsLCwsLP/AABEIAOEA4QMBIgACEQEDEQH/xAAcAAACAwEBAQEAAAAAAAAAAAAEBQIDBgABBwj/xABMEAACAQMDAwIDBAQLBAkDBQABAhEDEiEABDEFIkETUTJhcQZCgZEUI1KhFTNTYnKCscHR0/BzkrLSFkNUg5OUouHxNLPCByWjw/L/xAAaAQADAQEBAQAAAAAAAAAAAAABAgMEAAUG/8QAMxEAAgIBAwEFBwQCAgMAAAAAAAECESEDEjFREyJBcfAyUmGBkaGxBBTB0ULhI/EzNIL/2gAMAwEAAhEDEQA/APkm63rliTWb7vBb/m1XV3zgmKrnjIZv8dVClcCQYjjGqlEnnGvRjFiBNLduRJqv9Lm/x14N7UnDMfqW/wAddUeAUDSLvbVbVDFvifbVMvAC6nu3j+Mcn2lsfv1z7ioIio5njub/AB15t3Agk5k/lr1iDDDkcxj8dVjBUBnp39TH6xxj3bP79X097UYiXYQIwzePx1Cq4ZYIk+CojPzGprsiq3AqQwgx7+R+WqxiLaLW6lU59Rott5b92edW09w9t4qOVAjlp+vPOhl2LN5ERHGdNdvQVUc3dqrE/h/bOqxgyM50sAA3Tqsmobj4JJA/+OPz1Nes1EYslZVKkRaoHgZB+uidp0o1VZ2eylAEkeBOMnn5+dX1fs/fTd6Fb1QsFhbBEf8At+eioNAepBe0G7L7TqwapXgMrBVrU1KsSQJuUEBoAk5B/dptW2wYfpFKpcsqPUpcA8S6ggrEwcCAZltYna72FKNa6F5ggggwMqwyuAPrp59m9+l606N4yzwWAZ6gGFJEC0qLYP7RMaGx2TnBK2hpteutSIo7hu9ajMufTLAggd3wM0sRDgA/tYy1pbO9Ai1QTALBplACTJoqwUEie4ew+K7Q9Db+qiNVkrJes7LcA4m+Vm6kWUSpXgyCDOs/07pVTbOKiulncCykkFWMxctpDYHsRHGlUb4JKcWuR+3cypTZgbjTQG6ojcfEtG0U2mfjJAjxnQm0rsoBvJCr8AnDYJ/VUZBgZ7n5t99MNl1imINQm8hhd29twg3GVWr24FyAgTJOia20hTTSDSpU1RltZkJzJfbqAZ+/IkkWfLS95cnOaaoA2vWnpS1Q/rGAgMFLhBgimiLUYRxLHktIxq6p1+m1RwwFPt7ZRGqvPIZQxI8eBwdDddoW1GVMIQFtBe0EA3KEogs8MfvvMzoQQqslxSQIQAJPH/V7eap/rsNOoprAVTyx09N0DGn6RAthSg9ISILFvTuuiCQSfaY1BqqIysrGjIgC5UDtMciXtVjbOBa6+x0v21U0WIUhZKkI1NUUkwJNNFeq0cy2dOE3tOPTqtZ6gtDZW9zCkIhYPS9iYHudK1ToEmKuopUoMWLW9/b3emGkcXXPVciIIAXIPvoUb1xDF/TBabs0eQfv1C1Vv6qr9fGtNR2lVP1aYsMorZQY5ZwjEtHIMQQJPdkKr0OmWvVlpOTH3VNQn2cp6lv0j6DTJ+AVqRrIo/THQK11oDGGM08mRmrWZqh55RNOejfaKtSpS7LVorPa94AOc+vVa8gZMqntGhf4C9IyWRCDBZRnI81ql1RvooB1W6SygA2pk1GAEySTNSv+s5BYhVm1FAzoyimdKSkqRp6GypPTWrt373lkSvUJJaPhp1XuwMmIOSD4yn6nv6lAhXSHAb1A1MQLhmKtQqnI5UFTHw6nvN7S3JDuVQwAr2QVAuZorV1CyTaohcA+fDSjWqogV7d7tQrECp3MICkH1qjAgwZELi1uI1nzHkEUqtmQ/wCl9X+Uof8Aibf/AC9e60n6ZsP5Pc/+ab/m15o9rH3PwPtXQ+NvRFpAxnA9/wDXy16VtAWIzkjxnOrNxQRSSGqSpX4gfx8flqW5cEkhmBB+Irz82ERrPFpvg3kNzt4eQS0n2H5+2qxR7oaYuyY+XjR/T6QJuYxBEkcEfTwf9Rq1aahjczRcYxwMQf6UeNaOzQl0KgqgfEeT+WpUKC9pkzycD8Bpz0f7K1dzlJsuOSQP7teda+zzbcimaiVJObTkczcOV9vxOqdk0rI/udJz7NS73QDoVAe4yPb5/PGR+8Z0XVRTDWkNHPuPEGSp9/fQdZwItLjtI4xM+MZEf2DVmzKry1UCw4iVJ+hX4Y/+dMkx3Gxm2zpVIvXJ++vaf6yyB+Or16OSi01X9UT3MCCQfmJJHvnGg6W/RMIzLgGGBtnza0So+ZuHy1o9pVpMwibwB3Htu+ZIhG/D3wNOlnBk1VKKsB6v0jcVmCIFWkoEloyeZ88caZfZnoJoVHc11cWm5RHtyT48+2NGnp6sQNxQ9VSbQaROAePUS4AxGWEcD3xftvss1PbVl21SmrX3OzHgH2uuIinxcfPOZ1WUkuUZu1uGzdVmH6d0atuKlRVJRg5aHEC0ECQbefEfLTKn9g9xT/XNUpsFJZrWHAB4kRJ4+U6C3O49dhTLVM1wuFwxhRIJkAjm2TmT5AGr650709tT2NEiXy+QGcckLwCzH6ASPfS2adSbTSvDM9suvVRNRqrBSQoIWSwyQPcqTcbWJUADGRouh1LaOwZlq0HeQWRXNNv6dObePYEfLQ6dPeq9KjSFUVFZpAW1QQCC4LDC8DP3QoGdMj/+m1WB+vvdbiUD5/q4gfTQez5i0ueDyt0LbIvq1aTWsYRqbVWpN5LdjXIPu+wJGIB1Km7bUB6dRhRMimXtqFJW4NSqH4lhA9o/ZIKkkQR9itvWzRWoV9MOXptioBMkIrApUBPba0mXwRozpu9pVYpor7epRRnCPTPps8rJankix4MAnF486k8N4Fd8WJx9oirWblagYKb6iqQDMyaqCFqCfIiZ+ejq2xup3K8raguph1QscG9aYFVc/tGMZjV9fbGpSc7nsVaTCZuT2lKvxpDkCGJW0rxk6U/wVWom6nuGFQorIsdzjMQYscRkWknzGn7r4dHbsB67U0i/dbJACsqIjkckCmDVYiPvNnzpn0ehfUCMrC03MyhaQPEizNQgyo7oJifqspdfS5lqk0yJllpkBmI/61ORB9oONNq1E0xFJhDlQxBARmaFI7R6lwEKASCSzCRA0s06Fu8Hbgfr2qAqKPxBbVVMk9zLBqMWMxjhfcjUqz7V1U1bkLi0VDehYzkILkZTIHgflOo00NOmUVUpsaiKA1tNHaIIQm93iIHuFHvquspNWkBfTcMVJKrSVyZLECoGqH3gRIznSLJy62X/AMEinaEV3AJgSzWn3ZizGfl+Wl9HZ00aabMt4IBab2Jz2NWDNNokAYupsDGdE/p9tZSjPTp3thlKo2DzfLuSf2V8zphvadGqpRmZKgBiqacAH4h6RKrJGHgcG4ZzoNuI/PiZPd9PNN5YspWQ7wMef47c8rGf1Y8jRmx6kyib6hS0F8MQRB7TWrwApBOaYHPOni7ZxAMGy61PiaDAlmZiDBnIHDLEROlH6FeJpVHlUiWRi5J8I9WRb4kKfqNUtNZDaCv+nVT3pf8AmKf+Tr3Qv8EV/wBqr/46f8mu0uyHQXcup8s3VYBj/GQbfiI/w1Goym62+2RAJGRGJ/DQjsT8XOrlXmdZ9PTTyj1Wz3buwbsP4e+jdpUIclzPy+f0u0Ki2xzIPgwfwOurUiBcQwNxyc/hzqyjtJvJt/sl1MUqjqzfq2UG7FqsJ9iYwf3aNfcbfdm3cp6dSSFrUzgmD5gnInBnXz3Z7h0hpYLPiNN6W7BAqAFG8wMN+HueZ91PvqynijztX9FHe9ROm/FfAbdS+w1SlDUy1ejYbWQiRx4nj5jSAUTbkVRCEcDn8cx8taPY9XqUAHpXAWyQpBpk44BPbgyI8H304pb3Z70K+4pGhUgEVQYU/wBYc/RtcGOrqw9vK6+PzRgFpqwYkVCRTxxznnHGjejtYzBbwCBaCAVjM3z92Bp51X7CVqIuAbcI4MvTci1ZxjyI+o1b0rolM0HBe2u1yhqjvAIM0xAUgqQGY+RAxB02OS0taDj5lfTetMGcIbUWJRpK45hpmmfhB+JZMRA1pae6Wqbi5oVhhXV7SflCtZVE/Q4+EaxPXdhU2qBHpuFMG8EFXg4hhhj5PmWPtoCluqqu1t3cQCrdwbAwwJz7fTXOKkQ7JSyj65tfXYj9JNN/Syj070B+T05KlvN2kG86ZuFr1a6S6sR8BJKwO0OjAMhIDjIju5M4T9J+1zU2ySokAq5Lp4wpJLUjE47lGONaWn1hXcPTV0qpj0+yWB+IUWvUZA8OMgTTaRM5xcF3UTUWm7Ldkr0dmtlOq1SuDHp9zIDLSS7SIDeZyY0p6F9iNyK1KsVana7MSzrdz8pmRyD7nW8aoSqwrQ/FrW1R9FaA3mQCG9gdLth9mhTqjdCrXqqqsQjM5zEHtfIPIhuMZ1PtlkZS6mY+2W1U9QIAqTUQA2YuYkWg+PImfloTp32J3quG9KohE2k1KeD7nuJgtONX9Q3DVqp9alVpVjLC4qIIaeyohJGCOcCwR760n2XqVKO2rbtqlasWlaC1ahN0EwczFzRnwBMatKThBNBSt0zK0+t7hNyyL2qp/Wo6rc0H75JUkrTKgszHLqDMSXbUGqktT3CU57qoqNdTgnyvrTSMcRIwAGGsruGKowNzMV9SqwlTJLEXAwQSxLkRguB93THafYffVk9RaJAKgi97SfOAWn8400oRStuhHKV91WF9Y2m5NRjeaM8Co4IYDC2uKwyQBzycznSvpbVtvuKisSlYgW4i4TCwCTPfeuSe91OZ1au73G0dqVRGjBNKpJXPmCSM+4062rCqr1KIsrU7QKNXKFji5XgkEp25+8tP3M87hHOUdCe57XyX9Or068GmrpaTeEAi9ovLLFw4EFCY8geWK0jTsUM4pplpZbCXEWhyGa4MAIleWM4yq3gLUjV3O5wsEGmxLq5+Ei0he4KWgzBuEgCdFbRKtIEgNWW8M70SA6mJ/W0iYZs5x+II1BroBusMl0/ZUlf1A70vTZmsdQoPI/jGBdgG5Ign20N0jaAD1WIVmdgjsIOJZnV6gYtn2UAAGNHbWvTdQlNmAcuWdQwXMsQcl6TSLpGJAznU33DU1UKiksQKaEpHd2gpVIJMxkxwjmDM6WTfiPB28C2vsb9wXpEUx6ampVssmfh72NysE5AXhgDqzcVa0Xs6srCUq0yAqr8y9YSR7qANWJ+qV1D2lnLmq6kFh4l6tx9TF2FEAoo+HUpvmvK9iWU6jqcEiWa+pPMcKn56KurGcs0CTS/7c3/mB/ma7Vn8Jt/2pP8Afb/J12uBufU+HTmYj8/8dWUzJJ51buKZkwlsRg/3eNRGGB8GJ/1+7Uo48T1GWgi9QwiDmT+Or2ItMqZc8FvHJPsNAVQLpjE4H4aI2aGQQisrGIJ/d8v/AH1oi85Ecb4Cj029qaIhuIYlSw45GWIEwJjR1HozUxTUgq7AqyMQCeIKSbDBgxIY+AdU0KgNV3IALKVUO4AuxOcWiPOn+z3oNIep6bqojueYJOFVySZAnIJ51Ta3lGPW1ZQVVZnhNNnpMrEfsi4Rn5ZAnjGQR7a0H2e6fTqplKihStNVvIDM/jvHsDgDONGV0RrBS9NmZcU6re0A+m5GI49iBxpdWStSc06b2vZ3U2Kgv81a0K/JEY5iNdtZPf2ipOn5j3Z9TfZgGmrGmWKL3XqxXB7RLqY84GR76eKu03rK1ZDSqIJumFMkTJGJuCghoP4ax3SftSA9tSmKBp0iFUq1oYsCXCgGoGK/M8eNPtz0mnuCKqLmqilZvAJPaq4lP4sOX+JgDOIEza8SUtJxdvnqRq9E3WyeuxQ1tu8vyHQkn4TTMwcyWAH10s2XTKFdvUSm+0qo6EXNdSLAg2qQbkYn5Mo+XGmtPr272KuKdNqqALVytQdrFgRUVhdTPaZiMidPRtthvgtRgKDgqVa4KhZoIAINrEkx7k/PXOTWX9UNnwE1X7M/pVSp6u1qUmEsaisoQr5h1NrcfeF388caTt0CptmIUevTLdzUyWDJGO1viiQbxKyMNMxp9rsd10t61RkL03JKsjMVuaLewmBDZLGMHRPR+tUdyLqyfolW4wymabsBBazwwJAuEN3AXaVak45WYnO3hmZ6J9rqm0c0mVqiAcLc8GSpiSbQSJUSBH0zp6nW6lQB0Vqim11TupVFwCbGEXYOQeeCOdR6h9mQo9SogN5kVqXckR8TSCFAXtBqD3/WZGlS1q1JUDUl3VEEsrICHURhlsEhQM3dymBB1z2auYnSdcm16j0L11CutytALKUWoJiSwwjADJZIbGAdAfavaTTRKAD09vhqKoG7oAUMB8MAzxlS3M6o6H9pgUT0HLduKNQQxAmQgPxYkAKWzb89MOo9fB9Jkog1Q6lwXsYL3AWMIvholciG4M6y1OEkqKJRcWovIq+zvSqdapU3G6osg28ObzhnMnxh1WJEzlhqfUDud47MlOvb9wC6mFIYjBXulhmcjAmJ1q+nb81Nn6iBmYyGDIt6sDDXqCFZlIg2nMY0BWpb+o6eluVKEgOAgS3PcSIvUxMA/T565arlJt0q4vhDdntioq35Cz7edIZ9lt3dGNZTYTIutzFxnJMLgTlsaynQei7lialCjWYTBKkL28MAWIF39hjW56orbvf09quaG3UNUZhMnxBIycABh5v9tQ6j1ao7OlGUoIwp0jRaZMdxLJIDAHCvibZm7F9LXnDT2Us5zwk+CU9GEtTdbpY+La5MbVL0Nx6Nel2TeUSkVkhjLFU5BcBlOR3VV+8Sbtvt4qisBVCmahqI1UH3YW4ZWJMWkCSfrrW7/aVanTS9dC1ek0oalOGtkYgzPYxWTM8851i6dGsW+BDDRAWj88fDzqui3qxdNKsPp8hNeUNOaUlyMTv6LtTq1qNanUaWvoCspAyBeoAunJ+gB86PpV6ompAemQW9SmpyMXLVpMAAYtS4gtYrkGdLL2x6tMIR99VptgCBchEmMZUjxyNOt10B6QG7WstBQgsUXMLeUDBcRdJPydl8A6XUio0pP+fXrAdKe+9vgL6NtVTUK5tdgxa5CTk21D30h/NIHB+Z17R2Rp3HuIAU2tDFmPFtSqSvv8I/DRld6RNpX9Hespa6msgxiKi8GCYxzn3Gq6W3egpp1aYNIEn1KffTBgDvQ5Xie0rydHc6og6Tpsr/AExv5Td/7tL/AC9drz9M2/8AKr/5jdf4a7S1HowZ9WfJwqG5CqqSRHlOJBjkSJ48g6HrdFjOFDcS0ofo8YJ4hgOedV0KJ7yjKVQC0zEle5fxgsv46O2ptu9NlkyoiMgd64P3YuQ6Wj2m6FLbc/A4hhmT7fUeD7+/11Gn0/8AoxPEt/y61O3SjVmQEuYBVIlGDLepKk9pIkysZ0LufsuoAcKqhmhTcppn6VAnb/XHnnTxb6CLUYjTppkHs5/nn/8AHTPp1XvsUA01AkMJGMz4yCefd9DfweFYK9IKWMCWU8TkdkEY5nR3TOl3NUUWFApeGPI9wPOYIA/bI1VN9BdTvLvE+nlK1VKlQotRQxVIhSAOwXcJDQM+Bpt0PqRFEPuGR7qjBA4LwB8RSFJku0cxgRrMbbpa3xVKJ2kTki6Y7vb+/Gne3pbjbrCekiLTLXBgRMfGDaYeMY9tURn1NNPEX0/nhmh3fQ6VV2W9AvwBKiwQ4ALekQwIOYIGAQcaX0Nn6Fd6KlQ1o/VuxCmQQYYgBwwJU8EYOSBqHTeuolFL6jJ6SEslMSahJuw8gqzTDfnOtd0jqDMaYdmN9P1qgCyn6wk4ckAKgFsRwp5LanLukLnFU80ZUbw1Kdai5NPcm1JYFUFKQQBgtTUqoBkESpyLjq/c/Zii9UUmSlTFOlc9SnTY3Mqh2Y8ArkICJJwfvaebP7KUtyXdryGh1o1UmwOWIhoJUsO4r90FRpWn2edKNamlMrTY21KblLCTBBRjStYglYbtMrwY0m73Sm5eGBx0r7S7vaUQXFJkkdpZ4AbgMthangEjwfbTkdO2HUGVqf6mohBVSIQn4hAkAlScgRBbI40qXfB2HrkUStUPbeCGYLhAfSUAEEiTnvOcDS+p0KjTV6lVkIdRULAkKHdlIVaYS221fVEMWBVwBE6jNK7fdfwGj9RqdnventUqFRYSYIYlST8K2/3mDzqfS+p0NytzAbOqJYlSDSYjBZ0wVyZuW0/ztT2n2p3e0/U1VpVlUhXhnKqD5Y2m0eM4+Q00bomx3dM/o3pUnqfdhYaJxg8TnHtrm0l/yL/6X8oVRx/x/R/wIet/ZxY9SsqqOV3FJpQ+bmaIGPDgf7TUaRqqbKwXcUws3XxUTHaWaLkU+/cMSCY012XSt109kVVT0yDe1xIJ5MLxj6Z1PplfbbpUepRWhUA7GQwDJxaR3pJPABAknOYZze33o9V6x9SVd6uJevEu6H1kjsoVPVwpalVH6xVyJCz8IIt7Z7lg5J0y3f2mqkgUqaARDKTUWoIx+r/VkH5e8caSbr7MzdWqqlYfEj01W4gwTHKOWaTMKYA5nVLb4gN6iDcqmZLqKieBIFIOIGIbGOdZ+yjPvJX69dDVPWWmtsnRpukboCnuqyEvUAErUSqhBA4YEGfeaaAGeJ5A2f2qqVano0yinxbTKzIGDfOVBuPEdogzGqOk7+xiduUrQAGpNaHtgwqm2GAwRk8txOGGw3lCmSNtRp0arZhsHugtAUHkKMDkoR4nUnDa3uV9Ph5lITTScHjxC/tBugESk7G4FWdgARz2gjGCQTiMJ89Kvs9vdxTqCgLWovcq1F7yr8zUJIPAOCByPbS0bHdl6xdSWLckEqccSINpH5Efm9+y7CnRqbl7VAlFjiAYn6TAwPGrThHS0nG07/LMsNR62qpcV+EUfbgmvUp0qLU3amSz05hzI+6DyLSZAM50ipdWqhaW1IMwVQnm0/DcsSLW7T9G15/B5r1FaoiipUc96XFSYJF6kSOOQefHtsqlf9DSkCvrVAsNUYiQMYuPlmICgwNVco6WnHTrc/pnzJR362pLUvauvOPBVyYajRK1WFRCG+OmGVja0AIYUSVBUK0TBSmeDqXTul7ig4f1IVVkwaxDCMD4IMkiRyBPtrZdOdd6rJUZa1MiVvUBlMtB8qw5g4wvmdZc9FosCqqq1cn0m9MEjiQTTOZz+Om09dtOLXni/wCqBq6KTUrvo+P7Bf0jc/yW1/8AA3H/ACa90w/Ta/8AIfvp/wCXrtGn0+6JbvWf6Phz0CGsIkk3EiO7kiJ8STogbVuy1RIBK/MBpWY8RifadcqsrKVbwQswZBBZRz9RPy1fRtVHIchu0AcSrQRb5GJEfI6opJo9eTZMiRFMj4gEJ5kH1Fx7RcPxA0ZtbkJFJghJZFnggg1aUggi0i+n+A9tDNTMT5kKtsQQuV4zg3fPGr6tBlDFSjwYV1IKmJen+RJWR8tM42sibqwGjb0KgAAppc8KAL6RDKXUshMrIDAFIMjQ25+z80lKsqjJRgxamQMiGgFc5AYRBbPGq2o962ELMhJH3lmpTn8mWPmRozplepTYembBFRVkGLTFVAwOIAupx4mPOhtcXgVyuNoD2/2ZfcHuC0jTT9YWWZBgKFiAzA9vJxHvpr0/pdOkimnLgqCpqDBJFwsRYFxGJYjIg6ku6Mt6KU6fdIgDm1XpnuYAYHpm2JYEiPHV9yzfxdVQIFgvU5MVKbZqeXDJGut+JNyfAWlKjXVVanTIUKygIom5ZULCi2cgjOVHudX9S6UalMUKbE0yJZKbCmYOSIEUnBIA4UgI+c6XK1TNtZf5huT70VKR/jPDXoPcaM6Rugt9G0ZPZ/RbupDtyACKtLnBC83a54Fe7wY06r1twpWl31lVEybUpse01ApYsAASc9o/aOo9O21babant3K1Gr1BKO7MopSFAQgnLP3YxH11W+5SpaxsqKQCjEw3dBX02m5R4gwSPE6sek4dSr3mm61FQkKytzxIR54M2sc5nS7cE1LwG27+y9FqdQCmQaJJUVTgwFkU+CiE4BkZAmdJ36LUpKrlFhKhNKnXAK/tE0+4LiLxwYFTknVFb9YalKitKj6j31jUZ7iVyFYEApTu85XGW0Zv+ottWo7dfTakg9RmqAlWJBd6iNOKYHaCDAgjQip8Xd+HwDbWUW9G6sr2pUUpVL1fVV5lS7Bbi1wDLTU2C5WkNTyAWOqtx9nKXqUkplaLBajN2E2KhFl81G7oB75kkgxmNEbzpKs9KntR6VUIGqUKl7+FtCsaiim60zBhhN+ZtxRvtpu6CFVrhadQgBH9I3NybX9VYIxjt4+9pIS9118H6ZbUW5VIcdP+1+6p00NemtWi691xaY+jTyvAPOnn8F7PcmaJRKi/cwOAVhQOIMpIBjvAGTrNt1R3qANUWkFf1Wp1f0a54ECmhDBQIFoaoSf1gM4wv6d0x+5yGXc1XYUxaii0KPu8otOWphgxWaxbPOpygnn2X8L/AAdCVJ53L7j9KO42KPcFCKvm4q5Jk9uVAHAHIAA0RtdxS3QulKNRRMqwgeBDDuT6GV+Wrem9Z3QQU61Ja6kCTIEoZyJEE4OI/LV28+z1GqrLtnFF2IlTIP0HkaDaWJ4fvLK+ZCpN7oO17rw/kL999nmCkVQGBKhXUANM/FjteOcQxHjVKh/TqUqzrWVTAYFvUXBmPvXAdwBn4SPOHlEVKRei6juFqezMFJkgyuT28TMn21SNstUBpVKzBQxXK+qsMMcggAe+CdDtpVUsr19AdlTUtPD6MD2O+3VBglIiohAax+bT8QVpzaeImQ2B26fdP+0FCuDSBNJ1OUgrx7YAIPt9dJK+xfBXtVCRIAttJJWGuWLe5ecXgeNSp9Od4Di8HPKBoE5B9Wff5ZOpzhCWXh/D1ReOtqXtkmwzpPS6SbhCqemwZza0kR3ZpkG0AzMeB89EdS6stKuQNtczkBmPkfCPGQS0CYGT89DbStWpRY/qKJFlRgX45LXwRPtkSceNMaHV6FVyGJVsSjyJPAtuAz9I51GeZbpZwaYKoVF1kJobkrSd6liKAIK8cZOfE4H01nqPVGRfWrCjUVphgJxzExIPyPtxpvu90WAQRSCgyjJcCvi2325gaD2vTqdUq9J7VWAygRg+GXjPyx8tHS2xTciWtvlJRg+CH/Sra/sL/uH/AA12tD+jL+wPyXXaTtNHo/r/AKKdl+o96P0PzHt9uxDUUyyuLRHtLrnwBBXUK23K4AMjABBk8VaYz/NuX6jRdCsSzVELC5QLiQJGcxE4kz9dF0upswIqr6gLdpAziHU/I/d/qjXop5GbBKL2sGQDuJtkGJKiontyJX8vbVm3tthG7oWztEGRcsyfIBGOfqJ1L9HUT6RDCAVHtn1KWZH3iygfssM666DKJkTZxk/x1Ge/ib0/dqyb8SEtrCagk9wKFqoAeJUEAMMT7hl//wBDV1Wg4UBCWDM5Qx8JBDoYzCCI/FdUUdzwqA2y1oHs49ROWwPjT5Ro7p9ZGuqBoNigDJuuN4/P39gR89Uttc8mab2+GF+SkqFtRXVCRgFZglvUphvYqbk+ZZtVPtyjMqOshSEFvkn1aI/370B+YGnVSwgKZJBEEJ2g/Flp+7k5HOPOhKtG9lqACorK1gEgEqQ1MkxjvDCf5w07SrAunqy8enwFlWSD6bKblAXt8N+so/k4qJPz0XUrXy9NrrQsQDPd+sp8cfCyBvdZyW1b1aFeylCsKYQgyQGy9L8Lg6z/ADhqFGixb4XCmFXsYSGipSiRyrXJ8iV0OOS25SSZc1e5WqUmCCpABAPxNFZMyMXXCP5xHjRlDrBZoZBBZSsWgQy3pOZwwKYIErxpdNjMlOGVjKwJBuPqJ95cCorAZ4eNEne3ZFMwSCuIHHqU5/WTioCv1xpaEdM0Gy6iJVu2osypa0NLCVKkEsuZEdp1EA0yWphKjtHbWVQQrdygzCuoKlzlWhB3Z0qHUcylNhccRPkXpn1RIvBX8dG9P35q1HZ1iGFo8iQjKSuSZe4YMRSUZydRlE6KrIz2+5X1q8WLUrIxKVryAxaSHEhlUi7yQCzKTAA0Xsd1Tq0Qk7WotKAVCxSaq7doUwxIVFPE3H5aUmqHCSRVpliRdhgWBK2NJbwRkA5+R1bsblY2MGmCyVFW6RLLNwtqFTkYBxzpXpKrQnauxx1HpCVBTK1KNPsBdSDZDNClYttYwQIifY6pq0BRq0wtRmdEAT1DIKNKwhABBaLOcMlPtNxmtK7k1KYrhar1VqS9EMwQqAq2x2lPBHb8xprt+rO7eowdEoicp3NTiCpFpDMzrwsRcPxhLelTdpX64Kx27rXj6/2HtuVWBUqem1UhV8Y9lJnPPMHSvqn2SanNdKqpElnYsSBPblicxyePYDQa7R61SpTaopp1IebCyqQWD8OpRblBUkkZYSedC0ept6TUQpakSJFuIBnB9fE/6Gu0k4u4vzXw+YNZqSe9eT+PyNF0/wC0jooO4Zai4tZUcE/PuwY5kaZHY0qi/qWAuN0TBnn6+BI+X1lJR6pTqhpphTcGhgmcgA/xsG1cEk+xjEa9obcPVaoCyEOyohETAUlgZ4PaPkqEe51KUE3fsv7DQ1GkovvX9fiNKGyamLcySJIUQecsvBJJJJWOR7aLo0kg8ifIOOZ/q5nHz1HZ9ScCKvdLQDjAiZxo2lRVu5T/AI6zzk17Rt04R/xKH2amB5MwYGPyzkfPQm66IlTDqHPzBBHtBmZ8c+2nNOiR/wDGpsnnU1qNcFuyRnCau3hlb1UAPa83fLM+cifHtjROw6zRqzb+qc4IZbSPYZgTB0zq0xmR8vz0o6hs1Kw1hjAkGREjEvxnTpqXmJJuGeQn9A/nP+7/AB12kn6K/wDLt/uD/m12qdk/e/JDtI+6fnrbbhqqGmtSHDKVJIBIgyo8TwdNdr1Ap2VFhiFUiAlQ2x8JPa4Le8c+dZr9HBJsbB8EZx7iNMdr1VsK4FSkI7WEmPkeQfp5J16NNF9TojQLRuBNOLuTaLSoVrkDIcmTKyMREcxr2m7gg9xljawGRw9Mlfu5uSDHI0BQK1GiizSG/iq2CCePSqjKmOASPppnS6gwa2qtX1bx8QWnVMGRY8CnUz4YgwDzpoyaMz0ys12Kg06jAmbccTNSl44EMn9b5auXtZaiAgN2qD4J/WUgfYA30seHHPGp/oQqtFOSe4GFCMlpvS6nAL912VMd31j2lQdrVglXZrCR/XplgO5IYMncBEjVE0+cMnJYwS/TXR1NNi111oZR98X0xjzAalP7WjOkVEMNRYXekAEMgG7uWfkGMYn72CRGl9BrlsDEECaZAOLiKlORGBcCh+YPudWUenrgo+bSElTMk+rS+7gCpekfONNnluyUoRca4fkN+q0DYHYw1UqiOubSJcFh4hruQc/0tH7rcVKe3gM7tVJKmcqvxLj5sQnv3A+NLunb5VIFwdT8Mhp75dADAgXXj6gaMpMu5q+pScgCmLu0doJUj5GAWAiQCWnSeYt8KirZbBBRWozmg9Qj08lh3EOMeFuJpxx2SORofeVKiVTTLE9wCMB2sHAqUiDHw+orIPrp1uWpPuGpHbuxlEuuIQBe5SbcgBgfxHsdX9Q2CO71nQslO2nTRJ7ypBUmMgCpcMSCpHuRpVNp5DQgo9TZuHcXHslR98Xp4wRUV11aAVdK1LCMQs+IMsnzIWoWSP2K0eDBm56etai1T0X28MioAGAa8h0YKRN61ZB8QfrFGzoVCkKlQB2NsqwUXAuskDEOGQ+wf6afcmrOzF4JWkMGWSGLWg+LyWUEjErVVkOrtvWuiCSCC1rQD3gsgUgEmGBWMY99UbDcqx9E3qFYETEgOSyT9HVqRiSGQftE6NFCmxVfU5JPBkByHThcQ6kZ4zo7l4kpaU08DDZbxWAV5LKsr6ghgXMqFcSVg9vHj8Seu/ZC11TsZQxpvEqDklGXDEcCIIJGk9GmGjvJQkwCGmWyubfDgiAfbXU4rMoHwKLoIEqYDLaQTlHDE+L3UZjWfUjBlNOMk+8MUpom2qJty1OvE2tzaIBVPAHaFHjtMGDJt271tvSd9w/pMwCJnEkSSVmyQPOhKG5eZCkqFWUcQRcMBW5AFp/EfTRPrl6ZpNc4xdRqEhveEqHB9udDbS2vrb6+vVk5T3PculLp8yzZ7VjRep67PbGUKEH2HEifmNXU69QFa3d6YkMY4BOYkTAYSPlUYDjUnrU7E9EVKdjgvTI/axJuPcPAAJ50z3RhqpKESAiFjcrSIEKOFEmfkDqE5Z45sppwVVfHnyEbXeq4UkwWkRPDcRx92In56Jp0ysQf7cn5Y0kp0AtMSCpuAUzMwImIBBJNkR90aLWuaai5y2cmGJX6gCVP1jWWUOht09Wl3h2m58HH4HXpcN8Jz/rjSqj1CmfvMY9w3J88eP3aG/SZIK4JYqvJgDzz45+rKNT7Jlv3MfDIzr1CvI/dP4kf4aHrNMG8CBB8wfriPxjUl6vH8Ypx8jM/L3+uuqbRaovpMCYxGD+/n8dFJx9r6itqXs5+BZcPcf74/wCbXaU/wZV9m/3aH+ZrtP3feRPa/dZ+YPTiZVgQR/7Tq9CQxuPkf3H+6dVPtSJKycKef7/PGjq/SnFE1c2ziMkD3Y+IbH569amXlXgURUvJBYAsD9TGD9dbX7O7C/b3Var1QSSabwbGGO0zcCPkRrEqxZQVuuGIB48fuP8AaNPOg7g0g6srFn+/7fLVVFPKIazbjQ+oUqYqJT+HuhFdyuSPip1DMNAi0MJnzoncb22qL5Ax8V1Kp2xAFRoWrNt2YkA5MnWa/hOo0B1nnuHywCfnzxr2j1dwRtmAq0vKVTI/BjlciRn4VJ0stN8oz1eEaKns0q3MASxzAUI6KD6gupvM9xMso/6wa82nTlMFqRC5qKZpyQCHUW2XA3EoAYPGlSbqnVt/R3K4NtGsYkTlqVUEFWOTBIyQNF/pbAhK1OorsnLsEqGDPZVmyoOO1onPIOhuawg7Op61NQTah+G9IsGCTUonNPADh0E8edH9N6fc7JSNlNgwFpgqtQeopC8kXqwgcdyxnVG42aOG9GRUsMgC10F1ylqZ+MXSAV9/bVtPbu6uKZKSptYHKqT6iSIuW2qpgGMXDzGubvC5FlEZH7Q1VYq11pZAXAAYIyyvjPcLJ94032jO+2UbeqVYElvgBFxuDNdkYzA+eskGaspYBy55EyYZhUSfcJWmnI8OPY69/RqxLBPXUE9vM94FRJx4qqU/rRoShaERvEpisVosWqCmwqVHntvU3KgMjggAx7/PVvTKFY1xVfcoUucWKblsOQMC2VYEfTWc6N1eqjtfSqOKjhZIANrILfGSCpSfkNGvWT0/0fZze6ks8gsoLAQRmAzXCfZX/DNLTksDpivpnRae6epUD01Sox9G6JIc+rTgMGW71L3JiePBOiKnT/RrNSCSbmHb6MG7vGfSnFS5flJ086ZS9Nnq1VsNE+nS5tZm8hSeZn8+dIaWyiojEGrTZ3Pa0Egt6oPyiqPyJ1TTuTfkJqTlSrqX7bapCRRIObRbQ+Jzep/ixFtUW+MxolKiJak23kntAkLVylsY7npsR/PWONS6tSpJTommj06ldbil5JS8lkn61cY0PtdvcoDSDFygicNDCBxKVaYYexED4tGlKO5AU3v2zYYVqBnpoXmLl4gXgkR/NDLb+Ma8roXVWeVmJDfEpIxg5EMbY+Z9tdsN2HVgFg4JADMQGN1oI5C1SY8Wvj4dGLS9RHmm1zoKsEVMM0sqyMdrjgfu0e0rlE5Qp90jtWNOo6qS0WmKhHdcJUqB7ET486lQ6u3qENcFSAErAAH2hvcsfOBk+NB9XpuaCVER5btaFe4DB4J5m5dUdQqG4UypcVMsrZz8LKDiCWHpj2lycHQcYyV9f4FhN7qa4z53wjRUd2Ku4WtkdttrxHmy3xDfESCSAqY7tEV6NMUiHopTLtkLaZzIDGDLE5jOstR3HeQrEqhko0FTxlD90kkBc4BA8aY7X7XMpVSChuPbUiCMkWt4xEA6jL9PNeyVjrxd7vr+Rn1DarfTRaIUnkqEt+YJZDAAGeNQqb00zTdoqIblRlgSfYwAJMcQO5R76j07q4NR5JUuPhqFiBHMCTIPPbI8Y1b+kI9MqbA1I2q0dpc9xKqASxVQCsjJGpSi40pL0x1tlbg85+3gW7WoHAp3SzhiGJBknyBk222mZA40E/Tqqw1N2WEEAsMmcKCAAZAn5a7qPTy603vgpT7npgi6SSLVBmYF2PBPGoV+t1KXprY9UFLjUhxJYCTbdjj4TkeNNp3/AIZ6oGo0sTtdGhb/ANLN37/+ka7Qf6HT/n/+DX/ztea37dD3fsYO01+r+p8X23UCAblLhSCJOR/rOmG3RKqyCRFoAngAT+JJ86juOm0zTlQKfeADDZA955zoLe9Pak7IoJg8qCQIGSD7jUItrg+itNFrdLaSQY+GRgwTOPwAjHtqK0SBN4yYyF/vGrKPVikK4vtIE/eEjx+Bj886MXZ0q6i0jmCJggAGYBOWJjJP9mnW3xFzWSO2pswBvmWIB7TMD4cjGAf36voKO4Qe6Z4AkyLZ9/ufKPnqzfVmNClTNIMQQxdWslyIyEEObIE84PvpYtxRan3lPv8AEJ8/UQPqo99UTM8oWsF9DYmkVdQZWALsqSQQSBPHOtJU6wpA29gZEXCNHpsMSVzdT8gR9YOs2VWpbd2o0lio+9ySfkRMRx3aM2uzDkuwUlu1YllC+8Rg/I4599UcU8iTk0m5DzZdLU02skFV7aNZ+1D+1SqjK/KCPrq/Z7+p6hSqro0Ke821FC57aoNtQfJomYnOkVfc4f0ytlNcr3EN9CcA/vxoherPTphLAy1IPpvLIoGQVJysAXm3zZHnSuGLYrluRoB08Vmqem1jQQRYFana0pKGbrWNgdOf7K6vSGBIDqMmIVZBJFSmSLZEVQRn9rQrbWPQpUqZNOoBarOJpuDDIjEg3KIIg5JbB0J/DFak9SnuR6hRghdblq9sRDmCy8EBhmedKkJQ0PT2INtVQGNqmEwXh6f3fu1gw/HVnTqLBnE2O4IQyAYfNNcGBZVV6UDj1B76lT2i1BehDC7IWFamsh1lJhzfOR4b85bhajL2AAi4L4MNlAQe5RevpkkTmnHJgPKOt1Q72X2oqwqVl9RHeFJPckqxH1IKsmSMkZ0f0Do1Os1KstTwbkAglbpGJPkCRjk6ydRUqhKgH8acLMQag9WmzR8J9VGH9K4ahT3DOUIW2QYhogVO5eOLa6lMe+lemmu46sG5r2jUdWrPUrPfTZCxCK8/CsgjHiD/AHHzpp03fVRtXcVWh5WgRBtEZeP5pmMnmNZ/ovWb6hasFa4JbdIaGx2uOGUhlg8wBpv9o0BpJ+jNayo1OmIm3Aa4+CB21D5ICiDJ1DUxUGhtONtyT5EOw6Z+kFvTZKSqItezlmLIBMgGjUlMftR40y/QHoVbGdAFNxS1LQKpkcD+UUrPz0w6TsBTdmrU7VoqhuM5PKLkyxDkn+k06F2fRP0mo1VnBRr2YqxuCk3AL/3i9vsMa5STbt91IebkqUVkIGK03ogFoAhMh8KA1vaPUxmfiPGp0CrmoWBRmAMsDbLXU1nNpKsCvaRgzGRI9PapvFrWUnoulMMhLMQZzDAiAyusYmInE6EqrVKEEQphRJJU3gWgxyPVmmTzDU/CmF2qsOmgRk26kr8ivddAIollgfrM9zEGMZJEoR+MTzonbdDtoqzhq7MSRQBQcSDazTI/oe/GmXSftHQqBahBk223HI9WQPpLqy5+8D8tend0qwVAQiqbzxEmZktgkEQbYM/XNe31Wtr6mf8AbQg7XJltvTbimGU3H9VUys+ytgg/PGdN9p1KoCifxbx3eowPBmbmmbRnuWfYjRVSkWRWqAVQGNjXPOJ4eLsQcOGEiJHIV1OlstL9TFcPmypFwB47ZhhcbiUnCDGcUlqRmql6+f8AZOGnJSx9sevkPttUdpC1jSa9qjNYrsRAxmYtBAkEjut8DVlOu7VTu7/Tp2XcqVdR8K32giSQTk8axyvYBSptBPcaTgx7gBp7GBJY+QXGe3RC/aCiq2FnN69yq0zPklxa39Iy3z1J/pXVx/HgXevTz+fEdfwpuv5eh+dLXusv/wDt/wDI1v8AfP8Ama7T/tI9H9EJ+/l735Plmz6pY97AOscMYOOI8TPmNM+lV7KYdjC3lje5yTBWAMOSJJjAyT7aVb1TcWYCAAAJxn3jI16a7KFRY9MySsiPi8k/kPOo2exONoPq9LVlzT9Os9Q29zW++cYH3QffPGhtx0xqNhKqZfDK3OJiYGPMjRNHe1L5LXSSFUyCtwM8jhfHiRq/ZdQFQwmBSM95DGpPjgQTwBqy5FdryBdr1epKBoKipMiA3BkTxJA5OdNk2COQAoRhKkSblTMAgYmbTccZwcap6UyoHeoPTvaCpgo5zaAYMQZ8+dD9UpFCKvp2VDN0PJuM8HkTEfnxbGnTrgjJp4I19i1O5bBUQkSAQQCRdHI97hHEnxqmlXVRiiACIIDkT9f1vP79FbHrjUQA0NfczNPdMRPIn5ZHaBmJ138JU3JtuRQgl1LYxExzM+f8Mun1OcZerJbeuhUUzQRQWkkkW+0kB549tOdugeoFLSES4ENMsSDPyFxBjHwCMTrO1kroCwqMylZDCozCYnGcGP7Roo12pOtamyiQA5TKieZ+Qb/0sR93VHL4mbV0ZPhml3O3p019Nv1QU3LVVpK1WBU9pJJBU8Djn56F6j0ogOz0xU7lHrU2LGFUACojZBgCSI/HQG46vZLEMO69QpXvPFjEg5BWDHidNU6uFQ1ENsjtKusPUcDwJJAYkGYi3R2rlMzXqRq1YnlyLoQreuUbjIwT8QH5Zn2086R196YC1AKzFjTuVgHCnIUOMtmOZ8Z1XvatCKa1BZuKv/WUrJHMMy4Ug5nAP56H3P2eqbcFyAyrPdRFzRbyy+JkDHHPjQdSVMumnTXiOqBp1Hf0ilWS3aLVtk3glJUVJdb1KmYJ8EzEtBgUE5MZEgN3gspqyAK488XDSDb0mprcjoS7m6qrEAQJbjKcBR7BMfEZL6d9sq0KtSaqn7wcCoACIIaeMA5Gk2NcHPkPp70MRFGmJi3uXHqdyyPW5G5Ur+MDnTDonUql7uDBEslNiI71BUsASI9T1BIPwJAMcQpb39JA9OrBYPAuCsi4I7ZioQ45Ec69rdPYOtdSUDYYBWuFxDAlOVCVxdDfdquOBqUqfI0WkaHp32sFVPTqKWX06RtY8kkiZGZkEGTyB76a9LpNSoVVoWCqWJEAZHM90ic3EfMxrBVXvB9MLTVwSvdx6mYJ8la6lfoy6ns+qMCGRkAMOFJxNVSBI9xVBT6N9NLPQUotRx8BY6jTTZt+q9aqU6RWsympUZFKpkU1MfF82MjjgjU+k7xkoPVRppi4IgAhqjHGbZMHP9ZsYAGe6d1uiSGqIhNtMc8liVwRkENKZ8qPfTfrNOmtA+g7KtJagCIO64gFnGDewBxHknngZpaaitlcvkpp3KW6+BXR6UrVKoBCIuWqM36otVMkE3DJrIrQpkFpEB8+bt2pLhaT0arECojKaZLzIF1YZWsPb7yxwYeVq6UttQWvcGcU7xTgAO+D3N90AWjEgah1fso01ps9MsXqNLS0EHHdwT8URAtIjXRm5NdOCk9q55Fuz+1jdqlAAQBl6dovBDT+uMxV7CDwXxprQWluGW3sqIi1LFiDcPYShBKWysntYTnQu+oUxQFVWrUi7FKZaoCpZhMmJhQ4ER5+RjVH8IBUWsFAZ/1bPRAYJLZZxwYqy8YMM3z0JRUswBGVOmT6j069m9aleFNorhhd4wTyTnhwR/OGsxvvs0St1IJXQJODDge5XMx5KkjWt2nXioUyHQscxzkCAZ7QGkZBwVg6vXaUaoLUCtKoVuACwS5+8cAEiINv5jV9PXnpeX2/18jPP9Ppzbfj9/8AZ8r9Efst+R12vqP8Gb3/ALVS/wB2t/z67Wr995ff+iH7Z9X9j4AlZQSoAz3TOABwI8a83NdWDB7IYytniBAEe3n66pr1wS3egPbwMHUdxV5kjJHAxxOPbOsUZJnu7aLKVXKlSrBIgNzjP9v92mG23DuZIS0NcJgGYIiSe6JmNKV2cp6gIiYicj+/541atVGVRUPDEeDg8kgkfSZ1SNgeeB1t3AX0r1qBGvZbYICyYAY5JJjBwF8zi5NyKl3aVW74SF7iJMKJntMDkyW8aVLUBKEIpDnnPb4UBh8OBz7nTTp3XEpu3q21UQk05A9SS33T5wLjMZA+em3VyZ9SAtr1Q1RAwBNhv7RIjMHOCIjRPS+qrTok2U2NsGRgrIEN3ckFvH3x7avSopdmolalqRZUUXySJLQe6IJkH/EQLsQi0wiTTNyuDgTAIn3PH4aonY7aqmNRtBDenZSdk9pE8ExiWuHxBQO8c8aX095Sao1Ot6dE9oLLLIefuzM5g/IxIjJW12G6BxaiCmAblFs+cSO4e+vNxtB+kMatiIUQk2juaWPv4GT/ADVA5zoqLiybksqyndUSiFHCxAhwoYAqRxn5Wkz90H5aso10pSVeje7K02L2gAAqO/yBn6nTXZ9OFJPUVu9h2gyVY83EZ55JAHxrzGlu+pUbnLqlIggXrlGJAyfKxIwRxGjGSZJW1SCaO/oVKgNdkHcjGFWDbggy5hSAOMc4zo7pm/f1qu8a30EVoYQQ7TCqp8QfOMu3jWd3KinlqdNknDowIPz4xqe0rmi5sJalUAmOO4EZAwCwBPjupn30zWCUtP8AA7XfUNzQatuYpOtQLfSSC10whybxatxEDC/MajW+ztWnZUsRlOfVp02mIEX0jmTlj5k/Kde0t6A+z9VKaKldyy05tZSDFSwnjCmQcK3GdNNt1hi9GntTSqO9YtWqUzVZFkEQXYgnBZvGFA8aXe08DtNIz7oaQk00YhcOBhSQrBve9cQTABkZjRfSvtg7Qu4sdSApcEioCp7TeORJ49ifnL1espXuIdKVFmNOm6XXMxjlBN0/FdItDqJOdLV6QabOWFKqEuV6lFR8UgRVp4iMkkRhW1ykn7SEawH7eqlUPRvUMbrVKor0hg4F0VCriCVP3UPjMd1YxIDoC+IAUFZyCVvkRXH79Z2js7g+4YiosShEZ8jBFysZvbtHKROdOafWXVbqtH1FAHfdFQCRw0XROZ4xzrkmsoWSVhLbum4aHpi637q9txx9/wAblTPzOrNr1RqldWR7KSkPb2294t8SJRwynPx1xmANRoVdvuDFL0y2RaLVdQTdMfDUIcAyDPP4zOwCVfHp1GML94epEGz7v65POLgD76Ru+QxxlGk2/wBou1ZSkbcKQLgI5CnBEr9eNejpLVnZhVQVL3APkg5nMgiLWAHsfnrLVd96bhliGZWlgbStUYYLxAqgc5AqHidH7X7RyKZuVTckASRmVJInAulPqV/CUtNrMA7l/kh51us5qrRNMemrolMn2Igkg/zpH5HRu66dUpgU9vVSgoDSTaS7sfiInIvzHnuGJkKKfWVPp1CwJpsbWGcqY+oJQlfOdE/oFGm7bimGZl9QqkC0s0E3sOVmDgeCYxrPJNJR9WUjl2e7jYA7moiBVITLKBajMssWk4FwGB7+YwpfYpTCV13FNkNyCooUpc8SAwqDvDrcBjzpy9RDtkNYt+tYM5UAXGe2ZPAOfoR41H9GRtulKipHqwwviVUCLiI5+R9vloxnNYDKEH5iX+E6v8n/APxn/M17pp+gbf8AlR/4a/4a7V7h0Eo/PFSpk3HPvH92oEtMggj/AFyNe1KQOSYOupKV4kH31CK+h6odQ3qSEJAEjMfnq5tqDIVhE8xP/uONL1qAm4yCDyB/bomjVZQCHJ75IA8efx+WjGTFcfEgl1MkqSvPAOfr7869ulQJE5iAfr+c5/PTbe16S2i64ZuMZB58CIEgYJyDqlukgojqzCZPGPw/1/bqsZJibsZL9vTJKAAWKJLjnAliHU3KQQRHtaI519E2SoKSMilblBlpLZEwxMmR9dfIypB8qDHHGOMZ/s1v/sp1j1aTKSLlM+chpMgHPOn0+aMn6mEnG0MuoOQpIUsRkAFRJ/rY/PWc329c1LTaq2guCJ5HwgnB/DwDpp1LqwpMbxakAh88+RAB0HuSlVSMMOJBnI+Y8jWgzxi14CHcdacNCVO0xCle0LzdHAa7JPk6ltuuPTBUuHSVFpSe3ANpzbHtBGNW16DKSKYVriJDDJzgfICSdC7hVlgKloZxaCMFVwWnkC+Ynm3XY8TdCuEX7dl3DVQtREY1bkQIYOBwPOMQB4OMiDenbOqH9GTLMSgVRBAi6YxwBAPGAYuygr1SrMLiWFQRK8xAn/4+Wmu26jUFsVXFQElmj4FgnE448fQe2hXQ7UTaGO76kHp+mWAqUpBdACHxBCgfdzIiBbHIGnP/AOnm+Tb7ereD6hEghDJTgqJEGPit8ycHSFdnRr3NSY0mXttIkGM4EPJAuAtH3DgDShqKBiBXEgkYBIwcx+q4nStWqM04b47bo+ibc1KNGm1A1ay0i7ItP9UCWNw9eiArsFP3UwwgERqkUdwlLb7VK8tuazNVrIxsFncRIwpZpJXBtQyMnWG2u+NNgy1yp8OqkY+vozGtR0/rd9WayEVFi3dU17hOO8FbCRMZGVf2nU3p9CU3qaeZK19/p4/L6DXrtSrUozt3pqSzITftyHRAGetVZBbTtMXCY7lETA0m9RC5G6CBxTVxuKBAdkOAws7agxyc4yNHUd46rViqrUiior0aFN/SAYsyGgQLbjkmJlVnAADTZ7ha4pVxcA/bUb06bAU6RIVKxaFp3C5yFUEmoACMA8m4codTjJd1+viI9xs1KtUoAVbYPrUVArKZ4enA59wBPM6t6b1SoyOA6bmIsYoDUUgglWB7xlRF2JQZ1d1XfU1271KburPVC02prbdaZUebwoySOblHOqKO/qFD+lI9Jywf1qaBHtAm9sWkrklTDRGBOqJ2snJWrLul9UrVVWky02ZGDGnGWgyYtIgcOOSRIjs0423TfV/U01qlwJN6N2KQCAtQLYYaIv8AMnMaQHaI9U7gWVaaGWan2uILGKtOGm0wJAkmcxOm/wBjOp1KW5DPXD0qwamLhabsMAR6amREAEnDH66nO0m4jRinLLwEVuh7qnDBwoLu3p9vbeuSYkEir3YPDEaopdaPZT4cendGclijD5SwNKeBJPEnR32k6/QNVtvVi7BtYG0jkGYjke/tpOu+QswAJL9pcnKhxaAhAi0OF5GA7HgDSx3NW0CaV4H466AiiEcAEISt2V5g8gMn4doHM6uo3GrUqylSqabpScgR4a3mCCoUxI4Osq3UzTq04IAMYK8Ct2kEe4rLB4i7xOTtl1osKbIQSReUdSGQDtIEYPdg48kSMDQen0BboL9DffyW2/8AKVP8ddpR/D4/kan5t/ma7Q7NnbmfKn27cifyP9mo1sHnz9Pn+Gr23EmJlfnryBGSScnUI4weo2VTIgGMzqLFlNwPdPxD8s6l6RBJn5/6/PXtOoQZA486asnJlp3F6qGuBuOVH7486v2W7q0z2VME5kSB9RzE+2gyLp5Ht/fqkKyt2kz4I86ZI5qzW+shA9YGlcMMO6kx8QRx+OqF6e9JvVpmO3BGVI55Hg/LSrZ9XKkXFlEEYEgn2KnBH+saZdO3gEmmxpEiTaLqbf0k5UfNZgaZNoi4Vweb/dnchKZ7X7QDmDd25OeTHj31DqNNqL9jMzLbLRALcEfMBgUn+aNMSUBFRlai0SKyG6mSRHIyv4/u0Huvs8UBqICVtkFcg/UjjTqTboS4rDAd3vy9MRjOSP8AX4fgfbXlHfAlS6F3UqFIlePhDC0zBjiDjzocIyXYlePkT/7xOmPR6nfwq9pIbHaYiScxidPvtDYisB1KkYDyTTkXEiTIy7OLZV5Jj3gDS6o5ClZN1QyZ8LMgH2IEE/1dMt1ur/jCtZ3AgoxAiEE+7Nn5AfhoKlRlr1veZAFouEWkmJg4a/Bg2xiMtGdYJt7uSmu62oksAGzCz3QQBPBgY/3tQ6bufSdHgthpW3+zBH5jRz+ozyCWp5FNREkjtRQDDBxMsfk2gztZaFd2enfItwY+IoR4n3092UUcF2/3VNjTNO8CwlwVwJPiZwPJ49o0f0nqs0hTIJKwT25ZTbiTiMBDjhhnGkFJ2FuX4MYHGJj5a92tUqVIDNIiCMMP2T8jxormhNTSU1nwNTIqD1qNVkqsomBySCRI4GQw1JOrix/XBFQhR6iJII+IFp7ZHMEedJ7mWo9gLqTA4gsfHkEkQ2PafOjq26qIzo1NZ+TKef7ca60zE9Kv46od1+pmp6TOtO2lJV0Bg3ZlkAwwaDg58AY163UT2qioUvFStUVKgTK5uu7jagLyeez20gTcWtcqLOB4k8f6/DVu1rsKpenIaDbaZuEAww4OZJH838NK6TFazY36TvqSVz6QFBKfc62EzTjK3CchW4nLOdL22LJ6tB2q/q6rMhskGyZAJXuawyRz2aGouGR6NrLVkSyvlwpmGVzaDJnByVGMa0n8MJEu5VpFP1EYutoOL05RiJmQ0Qc413BRylHhXZlqgqsUd3qG1mALgTbngRk/LWk+zu19Xb1Nvd3tJpkoY7SRgwAxFwJ+Q+Wrd9sAhWsq2owkVAV9IxOP2gGnxOY40s6fuW2+4oF2LDjtSQ4iCLpAItZgcDnXStrAyktRdDQ73aUtzRpt3rUssqqYx65twTiRWpz5yTpQaDVEVyXX1FtjEr60AiAJAFemDJ9zpt6opbivRW4+paclBBeVUj/vEB+rk+dCDqZK05RluA8UzHqSreQeyqAf6+ophTaAv03e+3/pp/8ANrtM/wCHm/7P/wCin/za7RsO5+v+j5S3x6IP+Gu12si5PQZQfjX8f7tX1uNdrtUfJyBV4/Eau2Hxj+mP+FtdrtF+AxXufu/Q/wB+r+l/xn/dn+3Xuu0QPg0PQ/h3n+wH9h1d9gv/AKfcf68a912iuTHL2WBbn41/2j/2nQmz5b6f367XarpjeAx2f8VuP6VP/jXVW3+If7L/APtOvddqzJLgv3X/ANXt/wDaH+zQfS/jq/Sp/wDdp67XaVcmpcC1eE/oPqzpv/V/0G12u0V7SJ6vss2/2P8A4r+u3/DS1Tv/AOMr/wBI/wDFrtdo6B5s/b+RXV+If0x/foI/x9P/AGg/4xrzXarqE48ijqn8ZU/2v96a0/2P5qf0h/8AlrzXaiaP1H/jJfZP+L3n+1q/3aan4v6y/wDAuu12nh7Jjl/7D+X4QxX+OX+p/wANLV1fn/u6v/3F12u1kXJqnwaLXa7XaYif/9k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38100" y="-182880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286000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91648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DMP Policy Tool Integration</a:t>
            </a:r>
            <a:endParaRPr lang="en-US" dirty="0"/>
          </a:p>
        </p:txBody>
      </p:sp>
      <p:pic>
        <p:nvPicPr>
          <p:cNvPr id="1026" name="Picture 2" descr="C:\Users\R_U15\Desktop\CaliforniaDigitalLibrar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06378"/>
            <a:ext cx="6096000" cy="3925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81800" y="2286000"/>
            <a:ext cx="167640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/>
              </a:rPr>
              <a:t>Overview Video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1600" dirty="0" smtClean="0"/>
              <a:t>Customizable</a:t>
            </a:r>
            <a:br>
              <a:rPr lang="en-US" sz="1600" dirty="0" smtClean="0"/>
            </a:br>
            <a:r>
              <a:rPr lang="en-US" sz="1600" dirty="0" smtClean="0"/>
              <a:t>Plan Outline Tool</a:t>
            </a:r>
            <a:br>
              <a:rPr lang="en-US" sz="1600" dirty="0" smtClean="0"/>
            </a:br>
            <a:r>
              <a:rPr lang="en-US" sz="1600" dirty="0" smtClean="0"/>
              <a:t>Resource Links</a:t>
            </a:r>
            <a:br>
              <a:rPr lang="en-US" sz="1600" dirty="0" smtClean="0"/>
            </a:br>
            <a:r>
              <a:rPr lang="en-US" sz="1600" dirty="0" smtClean="0"/>
              <a:t>Supports All Major Funders</a:t>
            </a:r>
          </a:p>
          <a:p>
            <a:endParaRPr lang="en-US" sz="1600" dirty="0"/>
          </a:p>
          <a:p>
            <a:r>
              <a:rPr lang="en-US" sz="1600" dirty="0" smtClean="0"/>
              <a:t>Texas Data Repository Template Boilerplate </a:t>
            </a:r>
            <a:endParaRPr lang="en-US" sz="1600" dirty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276600" y="594359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>
                <a:hlinkClick r:id="rId4"/>
              </a:rPr>
              <a:t>https://dmptool.org</a:t>
            </a:r>
            <a:r>
              <a:rPr lang="it-IT" dirty="0" smtClean="0">
                <a:hlinkClick r:id="rId4"/>
              </a:rPr>
              <a:t>/</a:t>
            </a:r>
            <a:r>
              <a:rPr lang="it-IT" dirty="0" smtClean="0"/>
              <a:t>   </a:t>
            </a:r>
            <a:endParaRPr lang="it-IT" dirty="0"/>
          </a:p>
          <a:p>
            <a:r>
              <a:rPr lang="it-IT" dirty="0" smtClean="0"/>
              <a:t>California Digital Library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7478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Shape 488"/>
          <p:cNvSpPr txBox="1">
            <a:spLocks noGrp="1"/>
          </p:cNvSpPr>
          <p:nvPr>
            <p:ph type="title"/>
          </p:nvPr>
        </p:nvSpPr>
        <p:spPr>
          <a:xfrm>
            <a:off x="949035" y="287408"/>
            <a:ext cx="7391401" cy="1128716"/>
          </a:xfrm>
          <a:prstGeom prst="rect">
            <a:avLst/>
          </a:prstGeom>
          <a:noFill/>
          <a:ln>
            <a:noFill/>
          </a:ln>
        </p:spPr>
        <p:txBody>
          <a:bodyPr vert="horz" lIns="68569" tIns="68569" rIns="68569" bIns="68569" rtlCol="0" anchor="b" anchorCtr="0">
            <a:noAutofit/>
          </a:bodyPr>
          <a:lstStyle/>
          <a:p>
            <a:pPr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SzPct val="25000"/>
            </a:pPr>
            <a:r>
              <a:rPr lang="en-US" sz="2700" b="1" dirty="0" smtClean="0"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-US" sz="2700" b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lectronic Thesis and Dissertations (ETD) Repository (D-Space) Connections</a:t>
            </a:r>
            <a:endParaRPr lang="en-US" sz="2700" b="1" dirty="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Shape 489"/>
          <p:cNvSpPr txBox="1"/>
          <p:nvPr/>
        </p:nvSpPr>
        <p:spPr>
          <a:xfrm>
            <a:off x="4953000" y="3048000"/>
            <a:ext cx="2971799" cy="1685077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r>
              <a:rPr lang="en-US" sz="15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Co-publish data </a:t>
            </a:r>
            <a:r>
              <a:rPr lang="en-US" sz="15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sets in ETD (D-SPACE) and Data Repository</a:t>
            </a:r>
            <a:endParaRPr lang="en-US" sz="15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</a:pPr>
            <a:endParaRPr sz="15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ct val="25000"/>
            </a:pPr>
            <a:r>
              <a:rPr lang="en-US" sz="15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Vireo ingestion</a:t>
            </a:r>
          </a:p>
          <a:p>
            <a:pPr>
              <a:buClr>
                <a:srgbClr val="000000"/>
              </a:buClr>
            </a:pPr>
            <a:endParaRPr sz="15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ct val="25000"/>
            </a:pPr>
            <a:r>
              <a:rPr lang="en-US" sz="15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Links in </a:t>
            </a:r>
            <a:r>
              <a:rPr lang="en-US" sz="15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metadata in D-SPACE and DATA REPOSITORY</a:t>
            </a:r>
            <a:endParaRPr lang="en-US" sz="15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</a:pPr>
            <a:endParaRPr sz="15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Shape 490"/>
          <p:cNvSpPr txBox="1"/>
          <p:nvPr/>
        </p:nvSpPr>
        <p:spPr>
          <a:xfrm>
            <a:off x="4724400" y="2057400"/>
            <a:ext cx="4270664" cy="658620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r>
              <a:rPr lang="en-US" sz="1500" b="1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ETD (D-Space), VIREO, DATA REPOSITORY CONNECTIONS</a:t>
            </a:r>
            <a:endParaRPr lang="en-US" sz="15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1" name="Shape 4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9035" y="2062264"/>
            <a:ext cx="2895600" cy="37306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12351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838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Larger Data Repository Adoption Lifecycle</a:t>
            </a:r>
            <a:br>
              <a:rPr lang="en-US" dirty="0" smtClean="0"/>
            </a:br>
            <a:r>
              <a:rPr lang="en-US" dirty="0" smtClean="0"/>
              <a:t>(2016)</a:t>
            </a:r>
            <a:endParaRPr lang="en-US" dirty="0"/>
          </a:p>
        </p:txBody>
      </p:sp>
      <p:pic>
        <p:nvPicPr>
          <p:cNvPr id="3074" name="Picture 2" descr="C:\Users\Ray\Desktop\DataManagementRepositories\Graphics\DataRepositoryAdoptionLifecycle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971800"/>
            <a:ext cx="8775843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475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600"/>
            <a:ext cx="8229600" cy="1143000"/>
          </a:xfrm>
        </p:spPr>
        <p:txBody>
          <a:bodyPr/>
          <a:lstStyle/>
          <a:p>
            <a:r>
              <a:rPr lang="en-US" dirty="0" smtClean="0"/>
              <a:t>Comments/Questions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78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466"/>
          <p:cNvSpPr txBox="1">
            <a:spLocks/>
          </p:cNvSpPr>
          <p:nvPr/>
        </p:nvSpPr>
        <p:spPr>
          <a:xfrm>
            <a:off x="457200" y="533400"/>
            <a:ext cx="7894321" cy="145075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Font typeface="Calibri"/>
              <a:buNone/>
              <a:defRPr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Font typeface="Arial"/>
              <a:buNone/>
              <a:defRPr sz="1800"/>
            </a:lvl2pPr>
            <a:lvl3pPr marL="0" marR="0" lvl="2" indent="0" algn="l" rtl="0">
              <a:spcBef>
                <a:spcPts val="0"/>
              </a:spcBef>
              <a:buFont typeface="Arial"/>
              <a:buNone/>
              <a:defRPr sz="1800"/>
            </a:lvl3pPr>
            <a:lvl4pPr marL="0" marR="0" lvl="3" indent="0" algn="l" rtl="0">
              <a:spcBef>
                <a:spcPts val="0"/>
              </a:spcBef>
              <a:buFont typeface="Arial"/>
              <a:buNone/>
              <a:defRPr sz="1800"/>
            </a:lvl4pPr>
            <a:lvl5pPr marL="0" marR="0" lvl="4" indent="0" algn="l" rtl="0">
              <a:spcBef>
                <a:spcPts val="0"/>
              </a:spcBef>
              <a:buFont typeface="Arial"/>
              <a:buNone/>
              <a:defRPr sz="1800"/>
            </a:lvl5pPr>
            <a:lvl6pPr marL="0" marR="0" lvl="5" indent="0" algn="l" rtl="0">
              <a:spcBef>
                <a:spcPts val="0"/>
              </a:spcBef>
              <a:buFont typeface="Arial"/>
              <a:buNone/>
              <a:defRPr sz="1800"/>
            </a:lvl6pPr>
            <a:lvl7pPr marL="0" marR="0" lvl="6" indent="0" algn="l" rtl="0">
              <a:spcBef>
                <a:spcPts val="0"/>
              </a:spcBef>
              <a:buFont typeface="Arial"/>
              <a:buNone/>
              <a:defRPr sz="1800"/>
            </a:lvl7pPr>
            <a:lvl8pPr marL="0" marR="0" lvl="7" indent="0" algn="l" rtl="0">
              <a:spcBef>
                <a:spcPts val="0"/>
              </a:spcBef>
              <a:buFont typeface="Arial"/>
              <a:buNone/>
              <a:defRPr sz="1800"/>
            </a:lvl8pPr>
            <a:lvl9pPr marL="0" marR="0" lvl="8" indent="0" algn="l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pPr>
              <a:buSzPct val="25000"/>
            </a:pPr>
            <a:r>
              <a:rPr lang="en-US" sz="4000" kern="0" dirty="0" smtClean="0">
                <a:latin typeface="Arial"/>
                <a:ea typeface="Arial"/>
                <a:cs typeface="Arial"/>
                <a:sym typeface="Arial"/>
              </a:rPr>
              <a:t>Use Cases: Make Research Data Publicly Available</a:t>
            </a:r>
            <a:r>
              <a:rPr lang="en-US" sz="3600" kern="0" dirty="0" smtClean="0">
                <a:latin typeface="Arial"/>
                <a:ea typeface="Arial"/>
                <a:cs typeface="Arial"/>
                <a:sym typeface="Arial"/>
              </a:rPr>
              <a:t> and/or Sharing Data</a:t>
            </a:r>
            <a:endParaRPr lang="en-US" sz="3600" kern="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Shape 467"/>
          <p:cNvSpPr txBox="1">
            <a:spLocks/>
          </p:cNvSpPr>
          <p:nvPr/>
        </p:nvSpPr>
        <p:spPr>
          <a:xfrm>
            <a:off x="1333499" y="2209800"/>
            <a:ext cx="7353301" cy="402336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400"/>
              </a:spcBef>
              <a:buFont typeface="Arial" panose="020B0604020202020204" pitchFamily="34" charset="0"/>
              <a:buNone/>
            </a:pPr>
            <a:r>
              <a:rPr lang="en-US" sz="2400" b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Primary Actors</a:t>
            </a:r>
            <a:r>
              <a:rPr lang="en-US" sz="2400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</a:p>
          <a:p>
            <a:pPr>
              <a:spcBef>
                <a:spcPts val="1400"/>
              </a:spcBef>
              <a:buClr>
                <a:schemeClr val="accent1"/>
              </a:buClr>
              <a:buSzPct val="100000"/>
              <a:buFont typeface="Calibri"/>
              <a:buChar char=" "/>
            </a:pPr>
            <a:r>
              <a:rPr lang="en-US" sz="2400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PIs of federally funded research</a:t>
            </a:r>
          </a:p>
          <a:p>
            <a:pPr>
              <a:spcBef>
                <a:spcPts val="1400"/>
              </a:spcBef>
              <a:buClr>
                <a:schemeClr val="accent1"/>
              </a:buClr>
              <a:buSzPct val="100000"/>
              <a:buFont typeface="Calibri"/>
              <a:buChar char=" "/>
            </a:pPr>
            <a:r>
              <a:rPr lang="en-US" sz="2400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Researchers working on unfunded research/ funded research with no retention requirements</a:t>
            </a:r>
          </a:p>
          <a:p>
            <a:pPr>
              <a:spcBef>
                <a:spcPts val="1400"/>
              </a:spcBef>
              <a:buClr>
                <a:schemeClr val="accent1"/>
              </a:buClr>
              <a:buSzPct val="100000"/>
              <a:buFont typeface="Calibri"/>
              <a:buChar char=" "/>
            </a:pPr>
            <a:r>
              <a:rPr lang="en-US" sz="2400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Graduate students working on theses, dissertations, or other data-generating projects.</a:t>
            </a:r>
          </a:p>
          <a:p>
            <a:pPr>
              <a:spcBef>
                <a:spcPts val="1400"/>
              </a:spcBef>
              <a:buClr>
                <a:schemeClr val="accent1"/>
              </a:buClr>
              <a:buSzPct val="100000"/>
              <a:buFont typeface="Calibri"/>
              <a:buChar char=" "/>
            </a:pPr>
            <a:r>
              <a:rPr lang="en-US" sz="2400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Geographically Dispersed Researchers and Project Teams Wishing to Collaborate</a:t>
            </a:r>
            <a:endParaRPr lang="en-US" sz="2400" dirty="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57812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Shape 518"/>
          <p:cNvSpPr txBox="1">
            <a:spLocks noGrp="1"/>
          </p:cNvSpPr>
          <p:nvPr>
            <p:ph type="title"/>
          </p:nvPr>
        </p:nvSpPr>
        <p:spPr>
          <a:xfrm>
            <a:off x="822959" y="1072203"/>
            <a:ext cx="7543799" cy="1088066"/>
          </a:xfrm>
          <a:prstGeom prst="rect">
            <a:avLst/>
          </a:prstGeom>
          <a:noFill/>
          <a:ln>
            <a:noFill/>
          </a:ln>
        </p:spPr>
        <p:txBody>
          <a:bodyPr vert="horz" lIns="68569" tIns="68569" rIns="68569" bIns="68569" rtlCol="0" anchor="b" anchorCtr="0">
            <a:noAutofit/>
          </a:bodyPr>
          <a:lstStyle/>
          <a:p>
            <a:pPr algn="l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SzPct val="25000"/>
            </a:pPr>
            <a:r>
              <a:rPr lang="en-US" sz="3000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Use Case: </a:t>
            </a:r>
            <a:r>
              <a:rPr lang="en-US" sz="3000" dirty="0">
                <a:latin typeface="Arial"/>
                <a:ea typeface="Arial"/>
                <a:cs typeface="Arial"/>
                <a:sym typeface="Arial"/>
              </a:rPr>
              <a:t>Seek Data to (Re)Use</a:t>
            </a:r>
            <a:r>
              <a:rPr lang="en-US" sz="3600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519" name="Shape 519"/>
          <p:cNvSpPr txBox="1">
            <a:spLocks noGrp="1"/>
          </p:cNvSpPr>
          <p:nvPr>
            <p:ph type="body" idx="1"/>
          </p:nvPr>
        </p:nvSpPr>
        <p:spPr>
          <a:xfrm>
            <a:off x="822959" y="2241550"/>
            <a:ext cx="7543799" cy="3017520"/>
          </a:xfrm>
          <a:prstGeom prst="rect">
            <a:avLst/>
          </a:prstGeom>
          <a:noFill/>
          <a:ln>
            <a:noFill/>
          </a:ln>
        </p:spPr>
        <p:txBody>
          <a:bodyPr vert="horz" lIns="68569" tIns="68569" rIns="68569" bIns="68569" rtlCol="0" anchor="t" anchorCtr="0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800" b="1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Primary Actors</a:t>
            </a:r>
            <a:r>
              <a:rPr lang="en-US" sz="1800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</a:p>
          <a:p>
            <a:pPr marL="257175" indent="-257175">
              <a:spcBef>
                <a:spcPts val="1050"/>
              </a:spcBef>
              <a:buClr>
                <a:schemeClr val="accent1"/>
              </a:buClr>
              <a:buSzPct val="100000"/>
              <a:buFont typeface="Calibri"/>
              <a:buChar char=" "/>
            </a:pPr>
            <a:r>
              <a:rPr lang="en-US" sz="1800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Researcher is interested in conducting a meta study reusing data developed in earlier studies </a:t>
            </a:r>
          </a:p>
          <a:p>
            <a:pPr marL="257175" indent="-257175">
              <a:spcBef>
                <a:spcPts val="1050"/>
              </a:spcBef>
              <a:buClr>
                <a:schemeClr val="accent1"/>
              </a:buClr>
              <a:buSzPct val="100000"/>
              <a:buFont typeface="Calibri"/>
              <a:buChar char=" "/>
            </a:pPr>
            <a:r>
              <a:rPr lang="en-US" sz="1800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Public using data for personal needs</a:t>
            </a:r>
          </a:p>
          <a:p>
            <a:pPr marL="257175" indent="-257175">
              <a:spcBef>
                <a:spcPts val="1050"/>
              </a:spcBef>
              <a:buClr>
                <a:schemeClr val="accent1"/>
              </a:buClr>
              <a:buSzPct val="100000"/>
              <a:buFont typeface="Calibri"/>
              <a:buChar char=" "/>
            </a:pPr>
            <a:r>
              <a:rPr lang="en-US" sz="1800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Organizations seeking data for their needs.</a:t>
            </a:r>
          </a:p>
        </p:txBody>
      </p:sp>
    </p:spTree>
    <p:extLst>
      <p:ext uri="{BB962C8B-B14F-4D97-AF65-F5344CB8AC3E}">
        <p14:creationId xmlns:p14="http://schemas.microsoft.com/office/powerpoint/2010/main" val="2565684253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609600"/>
            <a:ext cx="579799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Pilot Study Responses</a:t>
            </a:r>
            <a:br>
              <a:rPr lang="en-US" sz="2800" b="1" dirty="0" smtClean="0"/>
            </a:br>
            <a:r>
              <a:rPr lang="en-US" sz="2800" b="1" dirty="0" smtClean="0"/>
              <a:t>Perceived Benefits of Data Repository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1905000"/>
            <a:ext cx="85344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t">
              <a:buFont typeface="Arial" panose="020B0604020202020204" pitchFamily="34" charset="0"/>
              <a:buChar char="•"/>
            </a:pPr>
            <a:r>
              <a:rPr lang="en-US" sz="2400" dirty="0"/>
              <a:t>Fulfill federal mandates for sharing publications and research </a:t>
            </a:r>
            <a:r>
              <a:rPr lang="en-US" sz="2400" dirty="0" smtClean="0"/>
              <a:t>data</a:t>
            </a:r>
          </a:p>
          <a:p>
            <a:pPr marL="285750" indent="-285750" fontAlgn="t">
              <a:buFont typeface="Arial" panose="020B0604020202020204" pitchFamily="34" charset="0"/>
              <a:buChar char="•"/>
            </a:pPr>
            <a:r>
              <a:rPr lang="en-US" sz="2400" dirty="0" smtClean="0"/>
              <a:t>Make research </a:t>
            </a:r>
            <a:r>
              <a:rPr lang="en-US" sz="2400" dirty="0"/>
              <a:t>data more widely </a:t>
            </a:r>
            <a:r>
              <a:rPr lang="en-US" sz="2400" dirty="0" smtClean="0"/>
              <a:t>available</a:t>
            </a:r>
          </a:p>
          <a:p>
            <a:pPr marL="285750" indent="-285750" fontAlgn="t">
              <a:buFont typeface="Arial" panose="020B0604020202020204" pitchFamily="34" charset="0"/>
              <a:buChar char="•"/>
            </a:pPr>
            <a:r>
              <a:rPr lang="en-US" sz="2400" dirty="0"/>
              <a:t>S</a:t>
            </a:r>
            <a:r>
              <a:rPr lang="en-US" sz="2400" dirty="0" smtClean="0"/>
              <a:t>tatistics </a:t>
            </a:r>
            <a:r>
              <a:rPr lang="en-US" sz="2400" dirty="0"/>
              <a:t>on downloads and citations of my </a:t>
            </a:r>
            <a:r>
              <a:rPr lang="en-US" sz="2400" dirty="0" smtClean="0"/>
              <a:t>data</a:t>
            </a:r>
          </a:p>
          <a:p>
            <a:pPr marL="285750" indent="-285750" fontAlgn="t">
              <a:buFont typeface="Arial" panose="020B0604020202020204" pitchFamily="34" charset="0"/>
              <a:buChar char="•"/>
            </a:pPr>
            <a:r>
              <a:rPr lang="en-US" sz="2400" dirty="0" smtClean="0"/>
              <a:t>Make </a:t>
            </a:r>
            <a:r>
              <a:rPr lang="en-US" sz="2400" dirty="0"/>
              <a:t>my data </a:t>
            </a:r>
            <a:r>
              <a:rPr lang="en-US" sz="2400" dirty="0" err="1"/>
              <a:t>citeable</a:t>
            </a:r>
            <a:r>
              <a:rPr lang="en-US" sz="2400" dirty="0"/>
              <a:t> through the assignment of a DOI (digital object </a:t>
            </a:r>
            <a:r>
              <a:rPr lang="en-US" sz="2400" dirty="0" smtClean="0"/>
              <a:t>identifier)</a:t>
            </a:r>
          </a:p>
          <a:p>
            <a:pPr marL="285750" indent="-285750" fontAlgn="t">
              <a:buFont typeface="Arial" panose="020B0604020202020204" pitchFamily="34" charset="0"/>
              <a:buChar char="•"/>
            </a:pPr>
            <a:r>
              <a:rPr lang="en-US" sz="2400" dirty="0" smtClean="0"/>
              <a:t>Saving various versions </a:t>
            </a:r>
            <a:r>
              <a:rPr lang="en-US" sz="2400" dirty="0"/>
              <a:t>of </a:t>
            </a:r>
            <a:r>
              <a:rPr lang="en-US" sz="2400" dirty="0" smtClean="0"/>
              <a:t>the dataset (data lifecycle)</a:t>
            </a:r>
          </a:p>
          <a:p>
            <a:pPr marL="285750" indent="-285750" fontAlgn="t">
              <a:buFont typeface="Arial" panose="020B0604020202020204" pitchFamily="34" charset="0"/>
              <a:buChar char="•"/>
            </a:pPr>
            <a:r>
              <a:rPr lang="en-US" sz="2400" dirty="0" smtClean="0"/>
              <a:t>Collecting </a:t>
            </a:r>
            <a:r>
              <a:rPr lang="en-US" sz="2400" dirty="0"/>
              <a:t>all my data in one place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7721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dirty="0" smtClean="0"/>
              <a:t>Further Links/References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Autofit/>
          </a:bodyPr>
          <a:lstStyle/>
          <a:p>
            <a:r>
              <a:rPr lang="en-US" sz="1000" dirty="0"/>
              <a:t>ARL NSF Data Sharing Policy and Resource </a:t>
            </a:r>
            <a:r>
              <a:rPr lang="en-US" sz="1000" dirty="0" smtClean="0"/>
              <a:t>Links, </a:t>
            </a:r>
            <a:r>
              <a:rPr lang="en-US" sz="1000" dirty="0">
                <a:hlinkClick r:id="rId2"/>
              </a:rPr>
              <a:t>http://</a:t>
            </a:r>
            <a:r>
              <a:rPr lang="en-US" sz="1000" dirty="0" smtClean="0">
                <a:hlinkClick r:id="rId2"/>
              </a:rPr>
              <a:t>www.arl.org/focus-areas/e-research/data-access-management-and-sharing</a:t>
            </a:r>
            <a:endParaRPr lang="en-US" sz="1000" dirty="0"/>
          </a:p>
          <a:p>
            <a:r>
              <a:rPr lang="en-US" sz="1000" dirty="0" smtClean="0"/>
              <a:t>ARL (White </a:t>
            </a:r>
            <a:r>
              <a:rPr lang="en-US" sz="1000" dirty="0"/>
              <a:t>House </a:t>
            </a:r>
            <a:r>
              <a:rPr lang="en-US" sz="1000" dirty="0" smtClean="0"/>
              <a:t>Directives and Funded Research Data ) </a:t>
            </a:r>
            <a:r>
              <a:rPr lang="en-US" sz="1000" dirty="0">
                <a:hlinkClick r:id="rId3"/>
              </a:rPr>
              <a:t>http://www.arl.org/focus-areas/public-access-policies#.</a:t>
            </a:r>
            <a:r>
              <a:rPr lang="en-US" sz="1000" dirty="0" smtClean="0">
                <a:hlinkClick r:id="rId3"/>
              </a:rPr>
              <a:t>VoaV0I-cFzo</a:t>
            </a:r>
            <a:r>
              <a:rPr lang="en-US" sz="1000" dirty="0" smtClean="0"/>
              <a:t> </a:t>
            </a:r>
          </a:p>
          <a:p>
            <a:r>
              <a:rPr lang="en-US" sz="1000" dirty="0" smtClean="0"/>
              <a:t>California </a:t>
            </a:r>
            <a:r>
              <a:rPr lang="en-US" sz="1000" dirty="0"/>
              <a:t>Digital Library DMT Tool: </a:t>
            </a:r>
            <a:r>
              <a:rPr lang="en-US" sz="1000" dirty="0">
                <a:hlinkClick r:id="rId4"/>
              </a:rPr>
              <a:t>https://dmptool.org</a:t>
            </a:r>
            <a:r>
              <a:rPr lang="en-US" sz="1000" dirty="0" smtClean="0">
                <a:hlinkClick r:id="rId4"/>
              </a:rPr>
              <a:t>/</a:t>
            </a:r>
            <a:r>
              <a:rPr lang="en-US" sz="1000" dirty="0" smtClean="0"/>
              <a:t>  </a:t>
            </a:r>
          </a:p>
          <a:p>
            <a:r>
              <a:rPr lang="en-US" sz="1000" dirty="0" err="1" smtClean="0"/>
              <a:t>Chronopolis</a:t>
            </a:r>
            <a:r>
              <a:rPr lang="en-US" sz="1000" dirty="0"/>
              <a:t>: </a:t>
            </a:r>
            <a:r>
              <a:rPr lang="en-US" sz="1000" dirty="0">
                <a:hlinkClick r:id="rId5"/>
              </a:rPr>
              <a:t>http://</a:t>
            </a:r>
            <a:r>
              <a:rPr lang="en-US" sz="1000" dirty="0" smtClean="0">
                <a:hlinkClick r:id="rId5"/>
              </a:rPr>
              <a:t>www.digitalpreservation.gov/partners/chronopolis.html</a:t>
            </a:r>
            <a:r>
              <a:rPr lang="en-US" sz="1000" dirty="0" smtClean="0"/>
              <a:t>  </a:t>
            </a:r>
            <a:endParaRPr lang="en-US" sz="1000" dirty="0"/>
          </a:p>
          <a:p>
            <a:r>
              <a:rPr lang="en-US" sz="1000" dirty="0" smtClean="0"/>
              <a:t>Dataverse</a:t>
            </a:r>
            <a:r>
              <a:rPr lang="en-US" sz="1000" dirty="0"/>
              <a:t>. </a:t>
            </a:r>
            <a:r>
              <a:rPr lang="en-US" sz="1000" dirty="0">
                <a:hlinkClick r:id="rId6"/>
              </a:rPr>
              <a:t>http://thedata.org</a:t>
            </a:r>
            <a:r>
              <a:rPr lang="en-US" sz="1000" dirty="0" smtClean="0">
                <a:hlinkClick r:id="rId6"/>
              </a:rPr>
              <a:t>/</a:t>
            </a:r>
            <a:endParaRPr lang="en-US" sz="1000" dirty="0" smtClean="0"/>
          </a:p>
          <a:p>
            <a:r>
              <a:rPr lang="en-US" sz="1000" dirty="0" smtClean="0"/>
              <a:t>Dataverse (</a:t>
            </a:r>
            <a:r>
              <a:rPr lang="en-US" sz="1000" dirty="0"/>
              <a:t>Data Science Site). </a:t>
            </a:r>
            <a:r>
              <a:rPr lang="en-US" sz="1000" dirty="0">
                <a:hlinkClick r:id="rId7"/>
              </a:rPr>
              <a:t>http://</a:t>
            </a:r>
            <a:r>
              <a:rPr lang="en-US" sz="1000" dirty="0" smtClean="0">
                <a:hlinkClick r:id="rId7"/>
              </a:rPr>
              <a:t>datascience.iq.harvard.edu/dataverse</a:t>
            </a:r>
            <a:endParaRPr lang="en-US" sz="1000" dirty="0" smtClean="0"/>
          </a:p>
          <a:p>
            <a:r>
              <a:rPr lang="en-US" sz="1000" dirty="0" smtClean="0"/>
              <a:t>DPN (Digital </a:t>
            </a:r>
            <a:r>
              <a:rPr lang="en-US" sz="1000" dirty="0"/>
              <a:t>Preservation Network) </a:t>
            </a:r>
            <a:r>
              <a:rPr lang="en-US" sz="1000" dirty="0">
                <a:hlinkClick r:id="rId8"/>
              </a:rPr>
              <a:t>http://www.dpn.org</a:t>
            </a:r>
            <a:r>
              <a:rPr lang="en-US" sz="1000" dirty="0" smtClean="0">
                <a:hlinkClick r:id="rId8"/>
              </a:rPr>
              <a:t>/</a:t>
            </a:r>
            <a:r>
              <a:rPr lang="en-US" sz="1000" dirty="0" smtClean="0"/>
              <a:t> </a:t>
            </a:r>
          </a:p>
          <a:p>
            <a:r>
              <a:rPr lang="en-US" sz="1000" dirty="0" err="1" smtClean="0"/>
              <a:t>Duracloud</a:t>
            </a:r>
            <a:r>
              <a:rPr lang="en-US" sz="1000" dirty="0"/>
              <a:t>:  </a:t>
            </a:r>
            <a:r>
              <a:rPr lang="en-US" sz="1000" dirty="0">
                <a:hlinkClick r:id="rId9"/>
              </a:rPr>
              <a:t>http://www.duracloud.org</a:t>
            </a:r>
            <a:r>
              <a:rPr lang="en-US" sz="1000" dirty="0" smtClean="0">
                <a:hlinkClick r:id="rId9"/>
              </a:rPr>
              <a:t>/</a:t>
            </a:r>
            <a:r>
              <a:rPr lang="en-US" sz="1000" dirty="0" smtClean="0"/>
              <a:t> </a:t>
            </a:r>
          </a:p>
          <a:p>
            <a:r>
              <a:rPr lang="en-US" sz="1000" dirty="0" smtClean="0"/>
              <a:t>Purr. (Purdue Institutional </a:t>
            </a:r>
            <a:r>
              <a:rPr lang="en-US" sz="1000" dirty="0"/>
              <a:t>Data Repository). </a:t>
            </a:r>
            <a:r>
              <a:rPr lang="en-US" sz="1000" dirty="0">
                <a:hlinkClick r:id="rId10"/>
              </a:rPr>
              <a:t>https://purr.purdue.edu</a:t>
            </a:r>
            <a:r>
              <a:rPr lang="en-US" sz="1000" dirty="0" smtClean="0">
                <a:hlinkClick r:id="rId10"/>
              </a:rPr>
              <a:t>/</a:t>
            </a:r>
            <a:r>
              <a:rPr lang="en-US" sz="1000" dirty="0" smtClean="0"/>
              <a:t>  </a:t>
            </a:r>
          </a:p>
          <a:p>
            <a:r>
              <a:rPr lang="en-US" sz="1000" dirty="0" smtClean="0"/>
              <a:t>Hubzero</a:t>
            </a:r>
            <a:r>
              <a:rPr lang="en-US" sz="1000" dirty="0"/>
              <a:t>. </a:t>
            </a:r>
            <a:r>
              <a:rPr lang="en-US" sz="1000" dirty="0">
                <a:hlinkClick r:id="rId11"/>
              </a:rPr>
              <a:t>https://hubzero.org</a:t>
            </a:r>
            <a:r>
              <a:rPr lang="en-US" sz="1000" dirty="0" smtClean="0">
                <a:hlinkClick r:id="rId11"/>
              </a:rPr>
              <a:t>/</a:t>
            </a:r>
            <a:r>
              <a:rPr lang="en-US" sz="1000" dirty="0" smtClean="0"/>
              <a:t> </a:t>
            </a:r>
          </a:p>
          <a:p>
            <a:r>
              <a:rPr lang="en-US" sz="1000" dirty="0" smtClean="0"/>
              <a:t>Figshare</a:t>
            </a:r>
            <a:r>
              <a:rPr lang="en-US" sz="1000" dirty="0"/>
              <a:t>. </a:t>
            </a:r>
            <a:r>
              <a:rPr lang="en-US" sz="1000" dirty="0">
                <a:hlinkClick r:id="rId12"/>
              </a:rPr>
              <a:t>http://figshare.com</a:t>
            </a:r>
            <a:r>
              <a:rPr lang="en-US" sz="1000" dirty="0" smtClean="0">
                <a:hlinkClick r:id="rId12"/>
              </a:rPr>
              <a:t>/</a:t>
            </a:r>
            <a:r>
              <a:rPr lang="en-US" sz="1000" dirty="0" smtClean="0"/>
              <a:t>  </a:t>
            </a:r>
          </a:p>
          <a:p>
            <a:r>
              <a:rPr lang="en-US" sz="1000" dirty="0" smtClean="0"/>
              <a:t>ICPSR Data Management </a:t>
            </a:r>
            <a:r>
              <a:rPr lang="en-US" sz="1000" dirty="0"/>
              <a:t>&amp; Curation. http://www.icpsr.umich.edu/icpsrweb/content/datamanagement/</a:t>
            </a:r>
          </a:p>
          <a:p>
            <a:r>
              <a:rPr lang="en-US" sz="1000" dirty="0" smtClean="0"/>
              <a:t>Research </a:t>
            </a:r>
            <a:r>
              <a:rPr lang="en-US" sz="1000" dirty="0"/>
              <a:t>Data </a:t>
            </a:r>
            <a:r>
              <a:rPr lang="en-US" sz="1000" dirty="0" smtClean="0"/>
              <a:t>Management. Principles</a:t>
            </a:r>
            <a:r>
              <a:rPr lang="en-US" sz="1000" dirty="0"/>
              <a:t>, Practices, and </a:t>
            </a:r>
            <a:r>
              <a:rPr lang="en-US" sz="1000" dirty="0" smtClean="0"/>
              <a:t>Prospects (November 2013). </a:t>
            </a:r>
            <a:r>
              <a:rPr lang="en-US" sz="1000" i="1" dirty="0" smtClean="0"/>
              <a:t>Council on Library and </a:t>
            </a:r>
            <a:r>
              <a:rPr lang="en-US" sz="1000" i="1" dirty="0"/>
              <a:t>Information Resources</a:t>
            </a:r>
            <a:r>
              <a:rPr lang="en-US" sz="1000" dirty="0"/>
              <a:t>. </a:t>
            </a:r>
            <a:r>
              <a:rPr lang="en-US" sz="1000" dirty="0">
                <a:hlinkClick r:id="rId13"/>
              </a:rPr>
              <a:t>http://</a:t>
            </a:r>
            <a:r>
              <a:rPr lang="en-US" sz="1000" dirty="0" smtClean="0">
                <a:hlinkClick r:id="rId13"/>
              </a:rPr>
              <a:t>www.clir.org/pubs/reports/pub160</a:t>
            </a:r>
            <a:endParaRPr lang="en-US" sz="1000" dirty="0" smtClean="0"/>
          </a:p>
          <a:p>
            <a:r>
              <a:rPr lang="en-US" sz="1000" dirty="0" smtClean="0"/>
              <a:t>Cox, A. and </a:t>
            </a:r>
            <a:r>
              <a:rPr lang="en-US" sz="1000" dirty="0" err="1" smtClean="0"/>
              <a:t>Pinfield</a:t>
            </a:r>
            <a:r>
              <a:rPr lang="en-US" sz="1000" dirty="0" smtClean="0"/>
              <a:t>, S. Research Data Management and Libraries. </a:t>
            </a:r>
            <a:r>
              <a:rPr lang="en-US" sz="1000" dirty="0" err="1" smtClean="0"/>
              <a:t>Jounral</a:t>
            </a:r>
            <a:r>
              <a:rPr lang="en-US" sz="1000" dirty="0" smtClean="0"/>
              <a:t> of Librarianship and Information Science. June 2013. </a:t>
            </a:r>
          </a:p>
          <a:p>
            <a:r>
              <a:rPr lang="en-US" sz="1000" dirty="0"/>
              <a:t>Fearon, D &amp; Sallans, A. C. (January 2014</a:t>
            </a:r>
            <a:r>
              <a:rPr lang="en-US" sz="1000" dirty="0" smtClean="0"/>
              <a:t>).  </a:t>
            </a:r>
            <a:r>
              <a:rPr lang="en-US" sz="1000" dirty="0"/>
              <a:t>Institutional Research Data Management: Policies, Planning, Services and Surveys.  Coalition for Networked Information. </a:t>
            </a:r>
            <a:r>
              <a:rPr lang="en-US" sz="1000" dirty="0">
                <a:hlinkClick r:id="rId14"/>
              </a:rPr>
              <a:t>https://</a:t>
            </a:r>
            <a:r>
              <a:rPr lang="en-US" sz="1000" dirty="0" smtClean="0">
                <a:hlinkClick r:id="rId14"/>
              </a:rPr>
              <a:t>www.youtube.com/watch?v=rvbrW7S2fes</a:t>
            </a:r>
            <a:r>
              <a:rPr lang="en-US" sz="1000" dirty="0" smtClean="0"/>
              <a:t> (video presentation)</a:t>
            </a:r>
          </a:p>
          <a:p>
            <a:r>
              <a:rPr lang="en-US" sz="1000" dirty="0" smtClean="0"/>
              <a:t>Data Management for Libraries: (</a:t>
            </a:r>
            <a:r>
              <a:rPr lang="en-US" sz="1000" dirty="0"/>
              <a:t>LITA Guide) </a:t>
            </a:r>
            <a:r>
              <a:rPr lang="en-US" sz="1000" dirty="0">
                <a:hlinkClick r:id="rId15"/>
              </a:rPr>
              <a:t>http://</a:t>
            </a:r>
            <a:r>
              <a:rPr lang="en-US" sz="1000" dirty="0" smtClean="0">
                <a:hlinkClick r:id="rId15"/>
              </a:rPr>
              <a:t>www.alastore.ala.org/detail.aspx?ID=10737</a:t>
            </a:r>
            <a:r>
              <a:rPr lang="en-US" sz="1000" dirty="0" smtClean="0"/>
              <a:t> </a:t>
            </a:r>
          </a:p>
          <a:p>
            <a:r>
              <a:rPr lang="en-US" sz="1000" i="1" dirty="0" smtClean="0"/>
              <a:t>NMC Horizon Report:  2014 Library Edition.</a:t>
            </a:r>
            <a:r>
              <a:rPr lang="en-US" sz="1000" dirty="0" smtClean="0"/>
              <a:t> </a:t>
            </a:r>
            <a:r>
              <a:rPr lang="en-US" sz="1000" u="sng" dirty="0" smtClean="0">
                <a:hlinkClick r:id="rId16"/>
              </a:rPr>
              <a:t>http</a:t>
            </a:r>
            <a:r>
              <a:rPr lang="en-US" sz="1000" u="sng" dirty="0">
                <a:hlinkClick r:id="rId16"/>
              </a:rPr>
              <a:t>://cdn.nmc.org/media/2014-nmc-horizon-report-library-EN.pdf</a:t>
            </a:r>
            <a:endParaRPr lang="en-US" sz="1000" dirty="0"/>
          </a:p>
          <a:p>
            <a:r>
              <a:rPr lang="en-US" sz="1000" dirty="0" smtClean="0"/>
              <a:t>“Research Data Management”. </a:t>
            </a:r>
            <a:r>
              <a:rPr lang="en-US" sz="1000" dirty="0"/>
              <a:t> </a:t>
            </a:r>
            <a:r>
              <a:rPr lang="en-US" sz="1000" dirty="0" smtClean="0"/>
              <a:t>pp. 6-7 and pp 24 – 45. </a:t>
            </a:r>
          </a:p>
          <a:p>
            <a:r>
              <a:rPr lang="en-US" sz="1000" dirty="0" smtClean="0"/>
              <a:t>Holden, J.  Memorandum for Heads of Executive Departments and Agencies: Increasing Access to the Results of Federally </a:t>
            </a:r>
            <a:r>
              <a:rPr lang="en-US" sz="1000" dirty="0"/>
              <a:t>Funded Research (2013). </a:t>
            </a:r>
            <a:r>
              <a:rPr lang="en-US" sz="1000" dirty="0">
                <a:hlinkClick r:id="rId17"/>
              </a:rPr>
              <a:t>http://</a:t>
            </a:r>
            <a:r>
              <a:rPr lang="en-US" sz="1000" dirty="0" smtClean="0">
                <a:hlinkClick r:id="rId17"/>
              </a:rPr>
              <a:t>www.whitehouse.gov/sites/default/files/microsites/ostp/ostp_public_access_memo_2013.pdf</a:t>
            </a:r>
            <a:endParaRPr lang="en-US" sz="1000" dirty="0" smtClean="0"/>
          </a:p>
          <a:p>
            <a:r>
              <a:rPr lang="en-US" sz="1000" dirty="0" smtClean="0"/>
              <a:t>Green, A. Macdonald, S and Rice, R. Policy-making for Research Data in Repositories: A Guide.  DISC-UK. </a:t>
            </a:r>
            <a:r>
              <a:rPr lang="en-US" sz="1000" dirty="0" smtClean="0">
                <a:hlinkClick r:id="rId18"/>
              </a:rPr>
              <a:t>http://www.disc-uk.org/docs/guide.pdf</a:t>
            </a:r>
            <a:r>
              <a:rPr lang="en-US" sz="1000" dirty="0" smtClean="0"/>
              <a:t> </a:t>
            </a:r>
          </a:p>
          <a:p>
            <a:r>
              <a:rPr lang="en-US" sz="1000" dirty="0" smtClean="0"/>
              <a:t>Research Data Management in the Arts and Humanities (2013).  University </a:t>
            </a:r>
            <a:r>
              <a:rPr lang="en-US" sz="1000" dirty="0"/>
              <a:t>of Oxford. </a:t>
            </a:r>
            <a:r>
              <a:rPr lang="en-US" sz="1000" dirty="0">
                <a:hlinkClick r:id="rId19"/>
              </a:rPr>
              <a:t>http://</a:t>
            </a:r>
            <a:r>
              <a:rPr lang="en-US" sz="1000" dirty="0" smtClean="0">
                <a:hlinkClick r:id="rId19"/>
              </a:rPr>
              <a:t>www.dcc.ac.uk/events/research-data-management-forum-rdmf/rdmf10-research-data-management-arts-and-humanities</a:t>
            </a:r>
            <a:r>
              <a:rPr lang="en-US" sz="1000" dirty="0" smtClean="0"/>
              <a:t>  (Conference Presentations)</a:t>
            </a:r>
          </a:p>
        </p:txBody>
      </p:sp>
    </p:spTree>
    <p:extLst>
      <p:ext uri="{BB962C8B-B14F-4D97-AF65-F5344CB8AC3E}">
        <p14:creationId xmlns:p14="http://schemas.microsoft.com/office/powerpoint/2010/main" val="306349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are Data </a:t>
            </a:r>
            <a:r>
              <a:rPr lang="en-US" smtClean="0"/>
              <a:t>Management Repositories </a:t>
            </a:r>
            <a:r>
              <a:rPr lang="en-US" dirty="0" smtClean="0"/>
              <a:t>Required?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dirty="0" smtClean="0"/>
              <a:t>Most major Federal grant agencies require data management plans as mandatory part of the grant proposal process. </a:t>
            </a:r>
            <a:br>
              <a:rPr lang="en-US" sz="2000" dirty="0" smtClean="0"/>
            </a:br>
            <a:r>
              <a:rPr lang="en-US" sz="2000" dirty="0" smtClean="0"/>
              <a:t>(</a:t>
            </a:r>
            <a:r>
              <a:rPr lang="en-US" sz="1600" dirty="0" smtClean="0"/>
              <a:t>NIH 2003</a:t>
            </a:r>
            <a:r>
              <a:rPr lang="en-US" sz="1600" dirty="0"/>
              <a:t>; NSF 2011; NEH</a:t>
            </a:r>
            <a:r>
              <a:rPr lang="en-US" sz="1600" dirty="0" smtClean="0"/>
              <a:t>, 2013 USDA)</a:t>
            </a:r>
          </a:p>
        </p:txBody>
      </p:sp>
      <p:sp>
        <p:nvSpPr>
          <p:cNvPr id="4" name="Rectangle 3"/>
          <p:cNvSpPr/>
          <p:nvPr/>
        </p:nvSpPr>
        <p:spPr>
          <a:xfrm>
            <a:off x="914400" y="5791200"/>
            <a:ext cx="7315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 </a:t>
            </a: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735" y="2753812"/>
            <a:ext cx="6952530" cy="355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211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Are Data Management Plans Required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Leverage and </a:t>
            </a:r>
            <a:r>
              <a:rPr lang="en-US" sz="2000" dirty="0" smtClean="0"/>
              <a:t>make </a:t>
            </a:r>
            <a:r>
              <a:rPr lang="en-US" sz="2000" dirty="0"/>
              <a:t>a</a:t>
            </a:r>
            <a:r>
              <a:rPr lang="en-US" sz="2000" dirty="0" smtClean="0"/>
              <a:t>vailable </a:t>
            </a:r>
            <a:r>
              <a:rPr lang="en-US" sz="2000" dirty="0"/>
              <a:t>f</a:t>
            </a:r>
            <a:r>
              <a:rPr lang="en-US" sz="2000" dirty="0" smtClean="0"/>
              <a:t>aculty</a:t>
            </a:r>
            <a:r>
              <a:rPr lang="en-US" sz="2000" dirty="0"/>
              <a:t>, </a:t>
            </a:r>
            <a:r>
              <a:rPr lang="en-US" sz="2000" dirty="0" smtClean="0"/>
              <a:t>departmental </a:t>
            </a:r>
            <a:r>
              <a:rPr lang="en-US" sz="2000" dirty="0"/>
              <a:t>and </a:t>
            </a:r>
            <a:r>
              <a:rPr lang="en-US" sz="2000" dirty="0" smtClean="0"/>
              <a:t>institutional </a:t>
            </a:r>
            <a:r>
              <a:rPr lang="en-US" sz="2000" dirty="0"/>
              <a:t>r</a:t>
            </a:r>
            <a:r>
              <a:rPr lang="en-US" sz="2000" dirty="0" smtClean="0"/>
              <a:t>esearch</a:t>
            </a:r>
            <a:endParaRPr lang="en-US" sz="2000" dirty="0"/>
          </a:p>
          <a:p>
            <a:r>
              <a:rPr lang="en-US" sz="2000" dirty="0"/>
              <a:t>Allow publication of </a:t>
            </a:r>
            <a:r>
              <a:rPr lang="en-US" sz="2000" dirty="0" smtClean="0"/>
              <a:t>negative </a:t>
            </a:r>
            <a:r>
              <a:rPr lang="en-US" sz="2000" dirty="0"/>
              <a:t>d</a:t>
            </a:r>
            <a:r>
              <a:rPr lang="en-US" sz="2000" dirty="0" smtClean="0"/>
              <a:t>ata </a:t>
            </a:r>
            <a:r>
              <a:rPr lang="en-US" sz="2000" dirty="0"/>
              <a:t>(less research replication) </a:t>
            </a:r>
          </a:p>
          <a:p>
            <a:endParaRPr lang="en-US" sz="2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819400"/>
            <a:ext cx="6629400" cy="3054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15568" y="5943600"/>
            <a:ext cx="6781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US" i="1" dirty="0" smtClean="0"/>
              <a:t>Wordle </a:t>
            </a:r>
            <a:r>
              <a:rPr lang="en-US" i="1" dirty="0"/>
              <a:t>of the National Science Foundation’s </a:t>
            </a:r>
            <a:r>
              <a:rPr lang="en-US" dirty="0"/>
              <a:t>Award and Administration Guide</a:t>
            </a:r>
            <a:r>
              <a:rPr lang="en-US" i="1" dirty="0"/>
              <a:t>. Chapter VI.D.4, </a:t>
            </a:r>
            <a:r>
              <a:rPr lang="en-US" i="1" dirty="0" smtClean="0"/>
              <a:t> Mandatory 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55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Management Plans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6888" y="1524000"/>
            <a:ext cx="8229600" cy="4525963"/>
          </a:xfrm>
        </p:spPr>
        <p:txBody>
          <a:bodyPr/>
          <a:lstStyle/>
          <a:p>
            <a:r>
              <a:rPr lang="en-US" sz="2400" dirty="0"/>
              <a:t>Part of Evolving </a:t>
            </a:r>
            <a:r>
              <a:rPr lang="en-US" sz="2400" dirty="0" smtClean="0"/>
              <a:t>Science, Social Science and Humanities </a:t>
            </a:r>
            <a:r>
              <a:rPr lang="en-US" sz="2400" dirty="0"/>
              <a:t>Research Process </a:t>
            </a:r>
            <a:r>
              <a:rPr lang="en-US" sz="2400" dirty="0" smtClean="0"/>
              <a:t>(</a:t>
            </a:r>
            <a:r>
              <a:rPr lang="en-US" sz="2400" dirty="0"/>
              <a:t>A</a:t>
            </a:r>
            <a:r>
              <a:rPr lang="en-US" sz="2400" dirty="0" smtClean="0"/>
              <a:t>ccuracy</a:t>
            </a:r>
            <a:r>
              <a:rPr lang="en-US" sz="2400" dirty="0"/>
              <a:t>, </a:t>
            </a:r>
            <a:r>
              <a:rPr lang="en-US" sz="2400" dirty="0" smtClean="0"/>
              <a:t>efficiency, sharing)</a:t>
            </a:r>
            <a:endParaRPr lang="en-US" sz="2400" dirty="0"/>
          </a:p>
          <a:p>
            <a:endParaRPr 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9" name="Pictur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456" y="2356104"/>
            <a:ext cx="6419088" cy="321622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762000" y="5926109"/>
            <a:ext cx="7620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Wordle </a:t>
            </a:r>
            <a:r>
              <a:rPr lang="en-US" dirty="0"/>
              <a:t>of the data management policy of the Office of Digital Humanities, National Endowment for the </a:t>
            </a:r>
            <a:r>
              <a:rPr lang="en-US" dirty="0" smtClean="0"/>
              <a:t>Humanities, 2013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8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ARL Libraries 2015</a:t>
            </a:r>
            <a:br>
              <a:rPr lang="en-US" dirty="0" smtClean="0"/>
            </a:br>
            <a:r>
              <a:rPr lang="en-US" sz="2700" dirty="0" smtClean="0"/>
              <a:t>Online Data Management Plan Implementation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6096000"/>
            <a:ext cx="7467600" cy="377635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en-US" dirty="0" smtClean="0"/>
              <a:t>Fearon, D &amp; Sallans, A. C. (January 2014)  Institutional Research Data Management: Policies, Planning, Services and Surveys.  Coalition for Networked Information</a:t>
            </a:r>
            <a:r>
              <a:rPr lang="en-US" dirty="0"/>
              <a:t>. </a:t>
            </a: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www.youtube.com/watch?v=rvbrW7S2fes</a:t>
            </a:r>
            <a:r>
              <a:rPr lang="en-US" dirty="0" smtClean="0"/>
              <a:t>  (54 ARL Libraries currently offer data management services_)</a:t>
            </a:r>
            <a:endParaRPr lang="en-US" dirty="0"/>
          </a:p>
        </p:txBody>
      </p:sp>
      <p:pic>
        <p:nvPicPr>
          <p:cNvPr id="1026" name="Picture 2" descr="C:\Users\R_U15\Desktop\DataManagement\datarepositoriesARLbreakdow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828800"/>
            <a:ext cx="5224242" cy="354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866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Current DMP Platforms (2015)</a:t>
            </a:r>
            <a:endParaRPr lang="en-US" dirty="0"/>
          </a:p>
        </p:txBody>
      </p:sp>
      <p:pic>
        <p:nvPicPr>
          <p:cNvPr id="2050" name="Picture 2" descr="C:\Users\R_U15\Desktop\DataManagement\Datarepositori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288" y="1905000"/>
            <a:ext cx="6600825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80441" y="6019800"/>
            <a:ext cx="7467600" cy="377635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en-US" dirty="0" smtClean="0"/>
              <a:t>Fearon, D &amp; Sallans, A. C. (January 2014)  Institutional Research Data Management: Policies, Planning, Services and Surveys.  Coalition for Networked Information</a:t>
            </a:r>
            <a:r>
              <a:rPr lang="en-US" dirty="0"/>
              <a:t>. </a:t>
            </a:r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www.youtube.com/watch?v=rvbrW7S2fes</a:t>
            </a:r>
            <a:r>
              <a:rPr lang="en-US" dirty="0" smtClean="0"/>
              <a:t>  (54 ARL Libraries currently offer data management services_)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36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Data Sharing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153400" cy="4800599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sz="5400" dirty="0" smtClean="0"/>
          </a:p>
          <a:p>
            <a:pPr marL="0" indent="0" algn="ctr">
              <a:buNone/>
            </a:pPr>
            <a:r>
              <a:rPr lang="en-US" sz="5400" dirty="0" smtClean="0"/>
              <a:t/>
            </a:r>
            <a:br>
              <a:rPr lang="en-US" sz="5400" dirty="0" smtClean="0"/>
            </a:br>
            <a:r>
              <a:rPr lang="en-US" sz="5400" dirty="0" smtClean="0"/>
              <a:t/>
            </a:r>
            <a:br>
              <a:rPr lang="en-US" sz="5400" dirty="0" smtClean="0"/>
            </a:br>
            <a:r>
              <a:rPr lang="en-US" sz="5400" dirty="0" smtClean="0"/>
              <a:t>Currently, 80% of researchers do not share their data</a:t>
            </a:r>
          </a:p>
          <a:p>
            <a:pPr marL="0" indent="0" algn="ctr">
              <a:buNone/>
            </a:pPr>
            <a:endParaRPr lang="en-US" sz="5400" dirty="0" smtClean="0"/>
          </a:p>
          <a:p>
            <a:pPr marL="0" indent="0" algn="ctr">
              <a:buNone/>
            </a:pPr>
            <a:endParaRPr lang="en-US" sz="5400" dirty="0" smtClean="0"/>
          </a:p>
          <a:p>
            <a:pPr marL="0" indent="0">
              <a:buNone/>
            </a:pPr>
            <a:r>
              <a:rPr lang="en-US" sz="1200" dirty="0" smtClean="0"/>
              <a:t>Andreoli-Versbach</a:t>
            </a:r>
            <a:r>
              <a:rPr lang="en-US" sz="1200" dirty="0"/>
              <a:t>, P., Mueller-Langer, F</a:t>
            </a:r>
            <a:r>
              <a:rPr lang="en-US" sz="1200" dirty="0" smtClean="0"/>
              <a:t>. </a:t>
            </a:r>
            <a:r>
              <a:rPr lang="en-US" sz="1200" dirty="0"/>
              <a:t>(November 2014</a:t>
            </a:r>
            <a:r>
              <a:rPr lang="en-US" sz="1200" dirty="0" smtClean="0"/>
              <a:t>).  </a:t>
            </a:r>
            <a:r>
              <a:rPr lang="en-US" sz="1200" dirty="0"/>
              <a:t>Open access to data: An ideal professed but not </a:t>
            </a:r>
            <a:r>
              <a:rPr lang="en-US" sz="1200" dirty="0" smtClean="0"/>
              <a:t>practiced. </a:t>
            </a:r>
            <a:r>
              <a:rPr lang="en-US" sz="1200" i="1" dirty="0" smtClean="0"/>
              <a:t>Research Policy.</a:t>
            </a:r>
            <a:r>
              <a:rPr lang="en-US" sz="1200" dirty="0" smtClean="0"/>
              <a:t>, </a:t>
            </a:r>
            <a:r>
              <a:rPr lang="en-US" sz="1200" dirty="0"/>
              <a:t>http://dx.doi.org/10.1016/j.respol.2014.04.008 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993" y="1600200"/>
            <a:ext cx="262890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846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Shape 511"/>
          <p:cNvSpPr txBox="1">
            <a:spLocks noGrp="1"/>
          </p:cNvSpPr>
          <p:nvPr>
            <p:ph type="title"/>
          </p:nvPr>
        </p:nvSpPr>
        <p:spPr>
          <a:xfrm>
            <a:off x="1616075" y="1153522"/>
            <a:ext cx="6143624" cy="491729"/>
          </a:xfrm>
          <a:prstGeom prst="rect">
            <a:avLst/>
          </a:prstGeom>
          <a:noFill/>
          <a:ln>
            <a:noFill/>
          </a:ln>
        </p:spPr>
        <p:txBody>
          <a:bodyPr vert="horz" lIns="68569" tIns="68569" rIns="68569" bIns="68569" rtlCol="0" anchor="b" anchorCtr="0">
            <a:noAutofit/>
          </a:bodyPr>
          <a:lstStyle/>
          <a:p>
            <a:pPr algn="l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SzPct val="25000"/>
            </a:pPr>
            <a:r>
              <a:rPr lang="en-US" sz="30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Collaboration Across Institutions</a:t>
            </a:r>
          </a:p>
        </p:txBody>
      </p:sp>
      <p:sp>
        <p:nvSpPr>
          <p:cNvPr id="512" name="Shape 512"/>
          <p:cNvSpPr txBox="1"/>
          <p:nvPr/>
        </p:nvSpPr>
        <p:spPr>
          <a:xfrm>
            <a:off x="1616075" y="5302851"/>
            <a:ext cx="3257550" cy="230833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r>
              <a:rPr lang="en-US" sz="10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Jones et al. (2008). Science 322: 1259-1262. </a:t>
            </a:r>
          </a:p>
        </p:txBody>
      </p:sp>
      <p:pic>
        <p:nvPicPr>
          <p:cNvPr id="513" name="Shape 5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0824" y="1645249"/>
            <a:ext cx="5959475" cy="3493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234349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75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65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3599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014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Research Data Repository Software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Online Infrastructures to manage researchers’ data </a:t>
            </a:r>
            <a:r>
              <a:rPr lang="en-US" sz="2400" dirty="0" smtClean="0"/>
              <a:t>(sharing, archiving, metadata)</a:t>
            </a:r>
          </a:p>
          <a:p>
            <a:r>
              <a:rPr lang="en-US" dirty="0" smtClean="0"/>
              <a:t>May be hosted or installed on a university’s server</a:t>
            </a:r>
          </a:p>
          <a:p>
            <a:r>
              <a:rPr lang="en-US" dirty="0" smtClean="0"/>
              <a:t>Each software contains different ranges of management/collaborative options</a:t>
            </a:r>
          </a:p>
          <a:p>
            <a:r>
              <a:rPr lang="en-US" dirty="0"/>
              <a:t>O</a:t>
            </a:r>
            <a:r>
              <a:rPr lang="en-US" dirty="0" smtClean="0"/>
              <a:t>pen source and proprietary options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2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391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State Data Repository Group </a:t>
            </a:r>
            <a:br>
              <a:rPr lang="en-US" dirty="0" smtClean="0"/>
            </a:br>
            <a:r>
              <a:rPr lang="en-US" sz="2700" dirty="0" smtClean="0"/>
              <a:t>Formed in 2014 (Texas Digital Library)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251" y="2057400"/>
            <a:ext cx="41910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 smtClean="0"/>
              <a:t>Charge:</a:t>
            </a:r>
            <a:r>
              <a:rPr lang="en-US" sz="2000" dirty="0" smtClean="0"/>
              <a:t> To Determine a Suitable Data repository infrastructure and management model at a </a:t>
            </a:r>
            <a:r>
              <a:rPr lang="en-US" sz="2000" dirty="0" err="1" smtClean="0"/>
              <a:t>consortial</a:t>
            </a:r>
            <a:r>
              <a:rPr lang="en-US" sz="2000" dirty="0" smtClean="0"/>
              <a:t> (State Level)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 flipH="1">
            <a:off x="838200" y="3657600"/>
            <a:ext cx="381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Develop </a:t>
            </a:r>
            <a:r>
              <a:rPr lang="en-US" dirty="0" smtClean="0"/>
              <a:t>Needs Assessment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Evaluate software models,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Investigate &amp; Document findings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Make service recommendations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2209800"/>
            <a:ext cx="3541991" cy="323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7128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295400"/>
            <a:ext cx="5560034" cy="54502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72200" y="1439689"/>
            <a:ext cx="2884316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TDL is a Texas Consortium of</a:t>
            </a:r>
          </a:p>
          <a:p>
            <a:r>
              <a:rPr lang="en-US" dirty="0" smtClean="0"/>
              <a:t>22 universities across Texas</a:t>
            </a:r>
            <a:br>
              <a:rPr lang="en-US" dirty="0" smtClean="0"/>
            </a:br>
            <a:r>
              <a:rPr lang="en-US" dirty="0" smtClean="0"/>
              <a:t>leveraging technological</a:t>
            </a:r>
            <a:br>
              <a:rPr lang="en-US" dirty="0" smtClean="0"/>
            </a:br>
            <a:r>
              <a:rPr lang="en-US" dirty="0" smtClean="0"/>
              <a:t>cooperation among </a:t>
            </a:r>
            <a:br>
              <a:rPr lang="en-US" dirty="0" smtClean="0"/>
            </a:br>
            <a:r>
              <a:rPr lang="en-US" dirty="0" smtClean="0"/>
              <a:t>academic libraries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Consortium </a:t>
            </a:r>
            <a:r>
              <a:rPr lang="en-US" dirty="0" smtClean="0"/>
              <a:t>is </a:t>
            </a:r>
            <a:br>
              <a:rPr lang="en-US" dirty="0" smtClean="0"/>
            </a:br>
            <a:r>
              <a:rPr lang="en-US" dirty="0" smtClean="0"/>
              <a:t>coordinated and facilitated</a:t>
            </a:r>
            <a:br>
              <a:rPr lang="en-US" dirty="0" smtClean="0"/>
            </a:br>
            <a:r>
              <a:rPr lang="en-US" dirty="0" smtClean="0"/>
              <a:t> through Texas </a:t>
            </a:r>
            <a:r>
              <a:rPr lang="en-US" dirty="0"/>
              <a:t>Digital </a:t>
            </a:r>
            <a:r>
              <a:rPr lang="en-US" dirty="0" smtClean="0"/>
              <a:t>Library</a:t>
            </a:r>
            <a:br>
              <a:rPr lang="en-US" dirty="0" smtClean="0"/>
            </a:br>
            <a:r>
              <a:rPr lang="en-US" dirty="0" smtClean="0"/>
              <a:t>at </a:t>
            </a:r>
            <a:r>
              <a:rPr lang="en-US" smtClean="0"/>
              <a:t>UT Austin</a:t>
            </a:r>
            <a:endParaRPr lang="en-US" dirty="0"/>
          </a:p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328455" y="381000"/>
            <a:ext cx="49356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Texas Digital Library (TDL)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980702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9100" y="1782128"/>
            <a:ext cx="4572000" cy="463203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1000" dirty="0">
              <a:latin typeface="Times New Roman" panose="02020603050405020304" pitchFamily="18" charset="0"/>
            </a:endParaRPr>
          </a:p>
          <a:p>
            <a:pPr marR="112900" lvl="0" algn="ctr"/>
            <a:r>
              <a:rPr lang="en-US" dirty="0" smtClean="0">
                <a:solidFill>
                  <a:prstClr val="black"/>
                </a:solidFill>
                <a:latin typeface="Myriad Pro" panose="020B0503030403020204" pitchFamily="34" charset="0"/>
              </a:rPr>
              <a:t/>
            </a:r>
            <a:br>
              <a:rPr lang="en-US" dirty="0" smtClean="0">
                <a:solidFill>
                  <a:prstClr val="black"/>
                </a:solidFill>
                <a:latin typeface="Myriad Pro" panose="020B0503030403020204" pitchFamily="34" charset="0"/>
              </a:rPr>
            </a:br>
            <a:r>
              <a:rPr lang="en-US" b="1" dirty="0" smtClean="0">
                <a:solidFill>
                  <a:prstClr val="black"/>
                </a:solidFill>
                <a:latin typeface="Myriad Pro" panose="020B0503030403020204" pitchFamily="34" charset="0"/>
              </a:rPr>
              <a:t>Conclusion</a:t>
            </a:r>
            <a:r>
              <a:rPr lang="en-US" dirty="0" smtClean="0">
                <a:solidFill>
                  <a:prstClr val="black"/>
                </a:solidFill>
                <a:latin typeface="Myriad Pro" panose="020B0503030403020204" pitchFamily="34" charset="0"/>
              </a:rPr>
              <a:t>: The </a:t>
            </a:r>
            <a:r>
              <a:rPr lang="en-US" dirty="0">
                <a:solidFill>
                  <a:prstClr val="black"/>
                </a:solidFill>
                <a:latin typeface="Myriad Pro" panose="020B0503030403020204" pitchFamily="34" charset="0"/>
              </a:rPr>
              <a:t>group recommends that </a:t>
            </a:r>
            <a:r>
              <a:rPr lang="en-US" dirty="0" smtClean="0">
                <a:solidFill>
                  <a:prstClr val="black"/>
                </a:solidFill>
                <a:latin typeface="Myriad Pro" panose="020B0503030403020204" pitchFamily="34" charset="0"/>
              </a:rPr>
              <a:t>TDL adopt </a:t>
            </a:r>
            <a:r>
              <a:rPr lang="en-US" b="1" dirty="0" err="1">
                <a:solidFill>
                  <a:prstClr val="black"/>
                </a:solidFill>
                <a:latin typeface="Myriad Pro" panose="020B0503030403020204" pitchFamily="34" charset="0"/>
              </a:rPr>
              <a:t>Dataverse</a:t>
            </a:r>
            <a:r>
              <a:rPr lang="en-US" dirty="0">
                <a:solidFill>
                  <a:prstClr val="black"/>
                </a:solidFill>
                <a:latin typeface="Myriad Pro" panose="020B0503030403020204" pitchFamily="34" charset="0"/>
              </a:rPr>
              <a:t> to facilitate the discovery of research </a:t>
            </a:r>
            <a:r>
              <a:rPr lang="en-US" dirty="0" smtClean="0">
                <a:solidFill>
                  <a:prstClr val="black"/>
                </a:solidFill>
                <a:latin typeface="Myriad Pro" panose="020B0503030403020204" pitchFamily="34" charset="0"/>
              </a:rPr>
              <a:t>data.</a:t>
            </a:r>
            <a:endParaRPr lang="en-US" dirty="0">
              <a:solidFill>
                <a:prstClr val="black"/>
              </a:solidFill>
              <a:latin typeface="Myriad Pro" panose="020B0503030403020204" pitchFamily="34" charset="0"/>
            </a:endParaRPr>
          </a:p>
          <a:p>
            <a:endParaRPr lang="en-US" sz="1000" dirty="0" smtClean="0">
              <a:latin typeface="Times New Roman" panose="02020603050405020304" pitchFamily="18" charset="0"/>
            </a:endParaRPr>
          </a:p>
          <a:p>
            <a:pPr marR="107240"/>
            <a:r>
              <a:rPr lang="en-US" dirty="0" err="1" smtClean="0">
                <a:latin typeface="Arial" panose="020B0604020202020204" pitchFamily="34" charset="0"/>
              </a:rPr>
              <a:t>Dataverse</a:t>
            </a:r>
            <a:r>
              <a:rPr lang="en-US" dirty="0" smtClean="0">
                <a:latin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</a:rPr>
              <a:t>provides the </a:t>
            </a:r>
            <a:r>
              <a:rPr lang="en-US" dirty="0">
                <a:latin typeface="Myriad Pro" panose="020B0503030403020204" pitchFamily="34" charset="0"/>
              </a:rPr>
              <a:t>best combination of </a:t>
            </a:r>
            <a:r>
              <a:rPr lang="en-US" dirty="0" smtClean="0">
                <a:latin typeface="Myriad Pro" panose="020B0503030403020204" pitchFamily="34" charset="0"/>
              </a:rPr>
              <a:t>: </a:t>
            </a:r>
          </a:p>
          <a:p>
            <a:pPr marL="285750" marR="10724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9F2936"/>
                </a:solidFill>
                <a:latin typeface="Myriad Pro" panose="020B0503030403020204" pitchFamily="34" charset="0"/>
              </a:rPr>
              <a:t>system performance</a:t>
            </a:r>
          </a:p>
          <a:p>
            <a:pPr marL="285750" marR="10724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9F2936"/>
                </a:solidFill>
                <a:latin typeface="Myriad Pro" panose="020B0503030403020204" pitchFamily="34" charset="0"/>
              </a:rPr>
              <a:t>Robustness</a:t>
            </a:r>
          </a:p>
          <a:p>
            <a:pPr marL="285750" marR="10724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9F2936"/>
                </a:solidFill>
                <a:latin typeface="Myriad Pro" panose="020B0503030403020204" pitchFamily="34" charset="0"/>
              </a:rPr>
              <a:t>Usability</a:t>
            </a:r>
          </a:p>
          <a:p>
            <a:pPr marL="285750" marR="10724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9F2936"/>
                </a:solidFill>
                <a:latin typeface="Myriad Pro" panose="020B0503030403020204" pitchFamily="34" charset="0"/>
              </a:rPr>
              <a:t>platform availability</a:t>
            </a:r>
          </a:p>
          <a:p>
            <a:pPr marL="285750" marR="10724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9F2936"/>
                </a:solidFill>
                <a:latin typeface="Myriad Pro" panose="020B0503030403020204" pitchFamily="34" charset="0"/>
              </a:rPr>
              <a:t>an </a:t>
            </a:r>
            <a:r>
              <a:rPr lang="en-US" dirty="0">
                <a:solidFill>
                  <a:srgbClr val="9F2936"/>
                </a:solidFill>
                <a:latin typeface="Myriad Pro" panose="020B0503030403020204" pitchFamily="34" charset="0"/>
              </a:rPr>
              <a:t>active open source community </a:t>
            </a:r>
            <a:r>
              <a:rPr lang="en-US" dirty="0">
                <a:solidFill>
                  <a:srgbClr val="000000"/>
                </a:solidFill>
                <a:latin typeface="Myriad Pro" panose="020B0503030403020204" pitchFamily="34" charset="0"/>
              </a:rPr>
              <a:t>that </a:t>
            </a:r>
            <a:r>
              <a:rPr lang="en-US" dirty="0" smtClean="0">
                <a:solidFill>
                  <a:srgbClr val="000000"/>
                </a:solidFill>
                <a:latin typeface="Myriad Pro" panose="020B0503030403020204" pitchFamily="34" charset="0"/>
              </a:rPr>
              <a:t>responds to the evolving needs </a:t>
            </a:r>
            <a:r>
              <a:rPr lang="en-US" dirty="0">
                <a:solidFill>
                  <a:srgbClr val="000000"/>
                </a:solidFill>
                <a:latin typeface="Myriad Pro" panose="020B0503030403020204" pitchFamily="34" charset="0"/>
              </a:rPr>
              <a:t>of the user community</a:t>
            </a:r>
            <a:r>
              <a:rPr lang="en-US" dirty="0" smtClean="0">
                <a:solidFill>
                  <a:srgbClr val="000000"/>
                </a:solidFill>
                <a:latin typeface="Myriad Pro" panose="020B0503030403020204" pitchFamily="34" charset="0"/>
              </a:rPr>
              <a:t>.</a:t>
            </a:r>
            <a:br>
              <a:rPr lang="en-US" dirty="0" smtClean="0">
                <a:solidFill>
                  <a:srgbClr val="000000"/>
                </a:solidFill>
                <a:latin typeface="Myriad Pro" panose="020B0503030403020204" pitchFamily="34" charset="0"/>
              </a:rPr>
            </a:br>
            <a:endParaRPr lang="en-US" dirty="0">
              <a:solidFill>
                <a:srgbClr val="000000"/>
              </a:solidFill>
              <a:latin typeface="Myriad Pro" panose="020B0503030403020204" pitchFamily="34" charset="0"/>
            </a:endParaRPr>
          </a:p>
          <a:p>
            <a:endParaRPr lang="en-US" sz="1000" dirty="0">
              <a:latin typeface="Myriad Pro" panose="020B0503030403020204" pitchFamily="34" charset="0"/>
            </a:endParaRPr>
          </a:p>
          <a:p>
            <a:endParaRPr lang="en-US" sz="300" dirty="0">
              <a:latin typeface="Myriad Pro" panose="020B0503030403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47800" y="304800"/>
            <a:ext cx="6553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800" dirty="0">
              <a:latin typeface="Times New Roman" panose="02020603050405020304" pitchFamily="18" charset="0"/>
            </a:endParaRPr>
          </a:p>
          <a:p>
            <a:endParaRPr lang="en-US" sz="800" dirty="0">
              <a:latin typeface="Times New Roman" panose="02020603050405020304" pitchFamily="18" charset="0"/>
            </a:endParaRPr>
          </a:p>
          <a:p>
            <a:pPr marR="25370"/>
            <a:r>
              <a:rPr lang="en-US" sz="3200" dirty="0" smtClean="0">
                <a:solidFill>
                  <a:srgbClr val="3D3D3D"/>
                </a:solidFill>
                <a:latin typeface="Calibri" panose="020F0502020204030204" pitchFamily="34" charset="0"/>
              </a:rPr>
              <a:t>Phase I: TDL </a:t>
            </a:r>
            <a:r>
              <a:rPr lang="en-US" sz="3200" dirty="0">
                <a:solidFill>
                  <a:srgbClr val="3D3D3D"/>
                </a:solidFill>
                <a:latin typeface="Calibri" panose="020F0502020204030204" pitchFamily="34" charset="0"/>
              </a:rPr>
              <a:t>Data </a:t>
            </a:r>
            <a:r>
              <a:rPr lang="en-US" sz="3200" dirty="0" smtClean="0">
                <a:solidFill>
                  <a:srgbClr val="3D3D3D"/>
                </a:solidFill>
                <a:latin typeface="Calibri" panose="020F0502020204030204" pitchFamily="34" charset="0"/>
              </a:rPr>
              <a:t>Repository </a:t>
            </a:r>
            <a:r>
              <a:rPr lang="en-US" sz="3200" dirty="0">
                <a:solidFill>
                  <a:srgbClr val="3D3D3D"/>
                </a:solidFill>
                <a:latin typeface="Calibri" panose="020F0502020204030204" pitchFamily="34" charset="0"/>
              </a:rPr>
              <a:t>Working Group </a:t>
            </a:r>
            <a:r>
              <a:rPr lang="en-US" sz="3200" dirty="0" smtClean="0">
                <a:solidFill>
                  <a:srgbClr val="3D3D3D"/>
                </a:solidFill>
                <a:latin typeface="Calibri" panose="020F0502020204030204" pitchFamily="34" charset="0"/>
              </a:rPr>
              <a:t>Report </a:t>
            </a:r>
            <a:r>
              <a:rPr lang="en-US" sz="2400" dirty="0" smtClean="0">
                <a:solidFill>
                  <a:srgbClr val="3D3D3D"/>
                </a:solidFill>
                <a:latin typeface="Calibri" panose="020F0502020204030204" pitchFamily="34" charset="0"/>
              </a:rPr>
              <a:t>(August 28, 2015)</a:t>
            </a:r>
            <a:endParaRPr lang="en-US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US" sz="200" dirty="0">
              <a:latin typeface="Calibri" panose="020F0502020204030204" pitchFamily="34" charset="0"/>
            </a:endParaRPr>
          </a:p>
          <a:p>
            <a:endParaRPr lang="en-US" sz="800" dirty="0">
              <a:latin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862" y="5722117"/>
            <a:ext cx="3098476" cy="11103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1706729"/>
            <a:ext cx="3505200" cy="411724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91200" y="6172200"/>
            <a:ext cx="2300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Working Group Report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539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Dataverse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sz="2700" dirty="0" smtClean="0"/>
              <a:t>Harvard’s Research Data Open Source Solution 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2590800"/>
            <a:ext cx="6324600" cy="41148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800" dirty="0" smtClean="0">
              <a:hlinkClick r:id="rId2"/>
            </a:endParaRP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Software framework that enables institutions to host research data repositories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Preservation and archival Infrastructure: allows sharing, control, persistent data citation, data publishing and management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Social Sciences Beginnings (IQSS)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1800" dirty="0" smtClean="0"/>
          </a:p>
        </p:txBody>
      </p:sp>
      <p:pic>
        <p:nvPicPr>
          <p:cNvPr id="1026" name="Picture 2" descr="The Dataverse Network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76400"/>
            <a:ext cx="5553075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projects.iq.harvard.edu/files/thedata_new2/files/iqsslogo2.pn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5410200"/>
            <a:ext cx="1476375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713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39"/>
          <p:cNvSpPr txBox="1">
            <a:spLocks/>
          </p:cNvSpPr>
          <p:nvPr/>
        </p:nvSpPr>
        <p:spPr>
          <a:xfrm>
            <a:off x="990599" y="63874"/>
            <a:ext cx="7467601" cy="1450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Font typeface="Calibri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 baseline="0"/>
            </a:lvl2pPr>
            <a:lvl3pPr marL="0" marR="0" indent="0" algn="l" rtl="0">
              <a:spcBef>
                <a:spcPts val="0"/>
              </a:spcBef>
              <a:defRPr sz="1800" b="0" i="0" u="none" strike="noStrike" cap="none" baseline="0"/>
            </a:lvl3pPr>
            <a:lvl4pPr marL="0" marR="0" indent="0" algn="l" rtl="0">
              <a:spcBef>
                <a:spcPts val="0"/>
              </a:spcBef>
              <a:defRPr sz="1800" b="0" i="0" u="none" strike="noStrike" cap="none" baseline="0"/>
            </a:lvl4pPr>
            <a:lvl5pPr marL="0" marR="0" indent="0" algn="l" rtl="0">
              <a:spcBef>
                <a:spcPts val="0"/>
              </a:spcBef>
              <a:defRPr sz="1800" b="0" i="0" u="none" strike="noStrike" cap="none" baseline="0"/>
            </a:lvl5pPr>
            <a:lvl6pPr marL="0" marR="0" indent="0" algn="l" rtl="0">
              <a:spcBef>
                <a:spcPts val="0"/>
              </a:spcBef>
              <a:defRPr sz="1800" b="0" i="0" u="none" strike="noStrike" cap="none" baseline="0"/>
            </a:lvl6pPr>
            <a:lvl7pPr marL="0" marR="0" indent="0" algn="l" rtl="0">
              <a:spcBef>
                <a:spcPts val="0"/>
              </a:spcBef>
              <a:defRPr sz="1800" b="0" i="0" u="none" strike="noStrike" cap="none" baseline="0"/>
            </a:lvl7pPr>
            <a:lvl8pPr marL="0" marR="0" indent="0" algn="l" rtl="0">
              <a:spcBef>
                <a:spcPts val="0"/>
              </a:spcBef>
              <a:defRPr sz="1800" b="0" i="0" u="none" strike="noStrike" cap="none" baseline="0"/>
            </a:lvl8pPr>
            <a:lvl9pPr marL="0" marR="0" indent="0" algn="l" rtl="0">
              <a:spcBef>
                <a:spcPts val="0"/>
              </a:spcBef>
              <a:defRPr sz="1800" b="0" i="0" u="none" strike="noStrike" cap="none" baseline="0"/>
            </a:lvl9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25000"/>
              <a:buFont typeface="Calibri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Dataverse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 Details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  <p:pic>
        <p:nvPicPr>
          <p:cNvPr id="3" name="Shape 3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06801" y="5531982"/>
            <a:ext cx="3637199" cy="13016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hape 341"/>
          <p:cNvSpPr txBox="1"/>
          <p:nvPr/>
        </p:nvSpPr>
        <p:spPr>
          <a:xfrm>
            <a:off x="381001" y="1575564"/>
            <a:ext cx="6400800" cy="38346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buFont typeface="Arial"/>
              <a:buNone/>
            </a:pPr>
            <a:endParaRPr sz="2200" b="1" kern="0" dirty="0">
              <a:solidFill>
                <a:srgbClr val="9F2936"/>
              </a:solidFill>
              <a:ea typeface="Calibri"/>
              <a:cs typeface="Calibri"/>
              <a:sym typeface="Calibri"/>
              <a:rtl val="0"/>
            </a:endParaRPr>
          </a:p>
          <a:p>
            <a:pPr marL="457200" indent="-368300">
              <a:lnSpc>
                <a:spcPct val="90000"/>
              </a:lnSpc>
              <a:spcBef>
                <a:spcPts val="1400"/>
              </a:spcBef>
              <a:buClr>
                <a:srgbClr val="000000"/>
              </a:buClr>
              <a:buSzPct val="100000"/>
              <a:buFont typeface="Calibri"/>
              <a:buChar char="●"/>
            </a:pPr>
            <a:r>
              <a:rPr lang="en-US" sz="2000" kern="0" dirty="0">
                <a:solidFill>
                  <a:srgbClr val="000000"/>
                </a:solidFill>
                <a:ea typeface="Calibri"/>
                <a:cs typeface="Calibri"/>
                <a:sym typeface="Calibri"/>
                <a:rtl val="0"/>
              </a:rPr>
              <a:t>Relatively simple ingest for researchers</a:t>
            </a:r>
          </a:p>
          <a:p>
            <a:pPr marL="457200" indent="-368300">
              <a:lnSpc>
                <a:spcPct val="90000"/>
              </a:lnSpc>
              <a:spcBef>
                <a:spcPts val="1400"/>
              </a:spcBef>
              <a:buClr>
                <a:srgbClr val="000000"/>
              </a:buClr>
              <a:buSzPct val="100000"/>
              <a:buFont typeface="Calibri"/>
              <a:buChar char="●"/>
            </a:pPr>
            <a:r>
              <a:rPr lang="en-US" sz="2000" kern="0" dirty="0">
                <a:solidFill>
                  <a:srgbClr val="000000"/>
                </a:solidFill>
                <a:ea typeface="Calibri"/>
                <a:cs typeface="Calibri"/>
                <a:sym typeface="Calibri"/>
                <a:rtl val="0"/>
              </a:rPr>
              <a:t>Ability to share with trusted group of researchers prior to publication</a:t>
            </a:r>
          </a:p>
          <a:p>
            <a:pPr marL="457200" indent="-368300">
              <a:lnSpc>
                <a:spcPct val="90000"/>
              </a:lnSpc>
              <a:spcBef>
                <a:spcPts val="1400"/>
              </a:spcBef>
              <a:buClr>
                <a:srgbClr val="000000"/>
              </a:buClr>
              <a:buSzPct val="100000"/>
              <a:buFont typeface="Calibri"/>
              <a:buChar char="●"/>
            </a:pPr>
            <a:r>
              <a:rPr lang="en-US" sz="2000" kern="0" dirty="0">
                <a:solidFill>
                  <a:srgbClr val="000000"/>
                </a:solidFill>
                <a:ea typeface="Calibri"/>
                <a:cs typeface="Calibri"/>
                <a:sym typeface="Calibri"/>
                <a:rtl val="0"/>
              </a:rPr>
              <a:t>Ability to version datasets</a:t>
            </a:r>
          </a:p>
          <a:p>
            <a:pPr marL="457200" indent="-368300">
              <a:lnSpc>
                <a:spcPct val="90000"/>
              </a:lnSpc>
              <a:spcBef>
                <a:spcPts val="1400"/>
              </a:spcBef>
              <a:buClr>
                <a:srgbClr val="000000"/>
              </a:buClr>
              <a:buSzPct val="100000"/>
              <a:buFont typeface="Calibri"/>
              <a:buChar char="●"/>
            </a:pPr>
            <a:r>
              <a:rPr lang="en-US" sz="2000" kern="0" dirty="0">
                <a:solidFill>
                  <a:srgbClr val="000000"/>
                </a:solidFill>
                <a:ea typeface="Calibri"/>
                <a:cs typeface="Calibri"/>
                <a:sym typeface="Calibri"/>
                <a:rtl val="0"/>
              </a:rPr>
              <a:t>Supports recognition &amp; credit via data </a:t>
            </a:r>
            <a:r>
              <a:rPr lang="en-US" sz="2000" kern="0" dirty="0" smtClean="0">
                <a:solidFill>
                  <a:srgbClr val="000000"/>
                </a:solidFill>
                <a:ea typeface="Calibri"/>
                <a:cs typeface="Calibri"/>
                <a:sym typeface="Calibri"/>
                <a:rtl val="0"/>
              </a:rPr>
              <a:t>citations (e.g. DOIs)</a:t>
            </a:r>
            <a:endParaRPr lang="en-US" sz="2000" kern="0" dirty="0">
              <a:solidFill>
                <a:srgbClr val="000000"/>
              </a:solidFill>
              <a:ea typeface="Calibri"/>
              <a:cs typeface="Calibri"/>
              <a:sym typeface="Calibri"/>
              <a:rtl val="0"/>
            </a:endParaRPr>
          </a:p>
          <a:p>
            <a:pPr marL="457200" indent="-368300">
              <a:lnSpc>
                <a:spcPct val="90000"/>
              </a:lnSpc>
              <a:spcBef>
                <a:spcPts val="1400"/>
              </a:spcBef>
              <a:buClr>
                <a:srgbClr val="000000"/>
              </a:buClr>
              <a:buSzPct val="100000"/>
              <a:buFont typeface="Calibri"/>
              <a:buChar char="●"/>
            </a:pPr>
            <a:r>
              <a:rPr lang="en-US" sz="2000" kern="0" dirty="0">
                <a:solidFill>
                  <a:srgbClr val="000000"/>
                </a:solidFill>
                <a:ea typeface="Calibri"/>
                <a:cs typeface="Calibri"/>
                <a:sym typeface="Calibri"/>
                <a:rtl val="0"/>
              </a:rPr>
              <a:t>Allows for control over branding </a:t>
            </a:r>
          </a:p>
          <a:p>
            <a:pPr marL="457200" indent="-368300">
              <a:lnSpc>
                <a:spcPct val="90000"/>
              </a:lnSpc>
              <a:spcBef>
                <a:spcPts val="1400"/>
              </a:spcBef>
              <a:buClr>
                <a:srgbClr val="000000"/>
              </a:buClr>
              <a:buSzPct val="100000"/>
              <a:buFont typeface="Calibri"/>
              <a:buChar char="●"/>
            </a:pPr>
            <a:r>
              <a:rPr lang="en-US" sz="2000" kern="0" dirty="0">
                <a:solidFill>
                  <a:srgbClr val="000000"/>
                </a:solidFill>
                <a:ea typeface="Calibri"/>
                <a:cs typeface="Calibri"/>
                <a:sym typeface="Calibri"/>
                <a:rtl val="0"/>
              </a:rPr>
              <a:t>Helps researchers fulfill Data Management Plan requirements </a:t>
            </a:r>
          </a:p>
          <a:p>
            <a:pPr marL="457200" indent="-368300">
              <a:lnSpc>
                <a:spcPct val="90000"/>
              </a:lnSpc>
              <a:spcBef>
                <a:spcPts val="1400"/>
              </a:spcBef>
              <a:spcAft>
                <a:spcPts val="200"/>
              </a:spcAft>
              <a:buClr>
                <a:srgbClr val="000000"/>
              </a:buClr>
              <a:buSzPct val="100000"/>
              <a:buFont typeface="Calibri"/>
              <a:buChar char="●"/>
            </a:pPr>
            <a:r>
              <a:rPr lang="en-US" sz="2000" kern="0" dirty="0" smtClean="0">
                <a:solidFill>
                  <a:srgbClr val="000000"/>
                </a:solidFill>
                <a:ea typeface="Calibri"/>
                <a:cs typeface="Calibri"/>
                <a:sym typeface="Calibri"/>
                <a:rtl val="0"/>
              </a:rPr>
              <a:t>Sustainable platform with growing open source community led by Harvard</a:t>
            </a:r>
            <a:endParaRPr lang="en-US" sz="2000" kern="0" dirty="0">
              <a:solidFill>
                <a:srgbClr val="000000"/>
              </a:solidFill>
              <a:ea typeface="Calibri"/>
              <a:cs typeface="Calibri"/>
              <a:sym typeface="Calibri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2311887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1812</TotalTime>
  <Words>1238</Words>
  <Application>Microsoft Office PowerPoint</Application>
  <PresentationFormat>On-screen Show (4:3)</PresentationFormat>
  <Paragraphs>204</Paragraphs>
  <Slides>39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ＭＳ Ｐゴシック</vt:lpstr>
      <vt:lpstr>Arial</vt:lpstr>
      <vt:lpstr>Calibri</vt:lpstr>
      <vt:lpstr>Myriad Pro</vt:lpstr>
      <vt:lpstr>Oswald</vt:lpstr>
      <vt:lpstr>Times</vt:lpstr>
      <vt:lpstr>Times New Roman</vt:lpstr>
      <vt:lpstr>Office Theme</vt:lpstr>
      <vt:lpstr> The Texas Data Repository Initiative @ Texas State University</vt:lpstr>
      <vt:lpstr> Online Data Repositories (Background)</vt:lpstr>
      <vt:lpstr>Why are Data Management Repositories Required?</vt:lpstr>
      <vt:lpstr>Research Data Repository Software</vt:lpstr>
      <vt:lpstr>  State Data Repository Group  Formed in 2014 (Texas Digital Library)</vt:lpstr>
      <vt:lpstr>PowerPoint Presentation</vt:lpstr>
      <vt:lpstr>PowerPoint Presentation</vt:lpstr>
      <vt:lpstr>Dataverse  Harvard’s Research Data Open Source Solution </vt:lpstr>
      <vt:lpstr>PowerPoint Presentation</vt:lpstr>
      <vt:lpstr>Dataverse Network Architecture</vt:lpstr>
      <vt:lpstr>Dataverse Metadata Example</vt:lpstr>
      <vt:lpstr>Dataverse Metadata Example</vt:lpstr>
      <vt:lpstr>PowerPoint Presentation</vt:lpstr>
      <vt:lpstr>The Many Planning Aspects  of Data Research Repositories</vt:lpstr>
      <vt:lpstr>PowerPoint Presentation</vt:lpstr>
      <vt:lpstr>PowerPoint Presentation</vt:lpstr>
      <vt:lpstr>PowerPoint Presentation</vt:lpstr>
      <vt:lpstr>Texas Data Repository Initiative Sept. 2016 -  December 2016 </vt:lpstr>
      <vt:lpstr>Library Infrastructures &amp; Federal Mandates For Public Access to Research</vt:lpstr>
      <vt:lpstr>Types of Data Repositories </vt:lpstr>
      <vt:lpstr>Types of Data Projects (Sizes) </vt:lpstr>
      <vt:lpstr>DMP Policy Tool Integration</vt:lpstr>
      <vt:lpstr>Electronic Thesis and Dissertations (ETD) Repository (D-Space) Connections</vt:lpstr>
      <vt:lpstr>Larger Data Repository Adoption Lifecycle (2016)</vt:lpstr>
      <vt:lpstr>Comments/Questions</vt:lpstr>
      <vt:lpstr>PowerPoint Presentation</vt:lpstr>
      <vt:lpstr>Use Case: Seek Data to (Re)Use </vt:lpstr>
      <vt:lpstr>PowerPoint Presentation</vt:lpstr>
      <vt:lpstr>Further Links/References</vt:lpstr>
      <vt:lpstr>Why Are Data Management Plans Required</vt:lpstr>
      <vt:lpstr>Data Management Plans</vt:lpstr>
      <vt:lpstr>ARL Libraries 2015 Online Data Management Plan Implementation</vt:lpstr>
      <vt:lpstr>Current DMP Platforms (2015)</vt:lpstr>
      <vt:lpstr>Data Sharing</vt:lpstr>
      <vt:lpstr>Collaboration Across Institutions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Uzwyshyn, Raymond J</cp:lastModifiedBy>
  <cp:revision>116</cp:revision>
  <dcterms:created xsi:type="dcterms:W3CDTF">2014-08-25T18:02:54Z</dcterms:created>
  <dcterms:modified xsi:type="dcterms:W3CDTF">2016-09-26T16:34:50Z</dcterms:modified>
</cp:coreProperties>
</file>