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325" r:id="rId3"/>
    <p:sldId id="330" r:id="rId4"/>
    <p:sldId id="327" r:id="rId5"/>
    <p:sldId id="333" r:id="rId6"/>
    <p:sldId id="294" r:id="rId7"/>
    <p:sldId id="272" r:id="rId8"/>
    <p:sldId id="273" r:id="rId9"/>
    <p:sldId id="345" r:id="rId10"/>
    <p:sldId id="340" r:id="rId11"/>
    <p:sldId id="319" r:id="rId12"/>
    <p:sldId id="318" r:id="rId13"/>
    <p:sldId id="321" r:id="rId14"/>
    <p:sldId id="320" r:id="rId15"/>
    <p:sldId id="322" r:id="rId16"/>
    <p:sldId id="314" r:id="rId17"/>
    <p:sldId id="262" r:id="rId18"/>
    <p:sldId id="307" r:id="rId19"/>
    <p:sldId id="343" r:id="rId20"/>
    <p:sldId id="276" r:id="rId21"/>
    <p:sldId id="265" r:id="rId22"/>
    <p:sldId id="336" r:id="rId23"/>
    <p:sldId id="332" r:id="rId24"/>
    <p:sldId id="344" r:id="rId25"/>
    <p:sldId id="309" r:id="rId26"/>
    <p:sldId id="326" r:id="rId27"/>
    <p:sldId id="278" r:id="rId28"/>
    <p:sldId id="339" r:id="rId29"/>
    <p:sldId id="261" r:id="rId30"/>
    <p:sldId id="257" r:id="rId31"/>
    <p:sldId id="311" r:id="rId32"/>
    <p:sldId id="260" r:id="rId33"/>
    <p:sldId id="335" r:id="rId34"/>
    <p:sldId id="305" r:id="rId35"/>
    <p:sldId id="284" r:id="rId36"/>
    <p:sldId id="33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53" autoAdjust="0"/>
    <p:restoredTop sz="94660"/>
  </p:normalViewPr>
  <p:slideViewPr>
    <p:cSldViewPr snapToGrid="0">
      <p:cViewPr varScale="1">
        <p:scale>
          <a:sx n="86" d="100"/>
          <a:sy n="86" d="100"/>
        </p:scale>
        <p:origin x="120" y="7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BFCA61-26CD-476D-B52E-23EB5255D0C3}" type="doc">
      <dgm:prSet loTypeId="urn:microsoft.com/office/officeart/2005/8/layout/architecture" loCatId="hierarchy" qsTypeId="urn:microsoft.com/office/officeart/2005/8/quickstyle/simple1" qsCatId="simple" csTypeId="urn:microsoft.com/office/officeart/2005/8/colors/colorful3" csCatId="colorful" phldr="1"/>
      <dgm:spPr/>
      <dgm:t>
        <a:bodyPr/>
        <a:lstStyle/>
        <a:p>
          <a:endParaRPr lang="en-US"/>
        </a:p>
      </dgm:t>
    </dgm:pt>
    <dgm:pt modelId="{EB1D18C2-D207-4970-871D-D19C61D05930}">
      <dgm:prSet phldrT="[Text]"/>
      <dgm:spPr/>
      <dgm:t>
        <a:bodyPr/>
        <a:lstStyle/>
        <a:p>
          <a:r>
            <a:rPr lang="en-US" dirty="0"/>
            <a:t>Texas State Research </a:t>
          </a:r>
          <a:br>
            <a:rPr lang="en-US" dirty="0"/>
          </a:br>
          <a:r>
            <a:rPr lang="en-US" dirty="0"/>
            <a:t>(Data Management Plan)</a:t>
          </a:r>
        </a:p>
      </dgm:t>
    </dgm:pt>
    <dgm:pt modelId="{C0D7F9D8-5F20-4561-9D3A-D9CB92A4A3F6}" type="parTrans" cxnId="{5ABDAB27-0A7E-4696-B43E-CD4AD6B33C6E}">
      <dgm:prSet/>
      <dgm:spPr/>
      <dgm:t>
        <a:bodyPr/>
        <a:lstStyle/>
        <a:p>
          <a:endParaRPr lang="en-US"/>
        </a:p>
      </dgm:t>
    </dgm:pt>
    <dgm:pt modelId="{2078B7F9-0EFC-47C2-ADB8-6D7E86A5885D}" type="sibTrans" cxnId="{5ABDAB27-0A7E-4696-B43E-CD4AD6B33C6E}">
      <dgm:prSet/>
      <dgm:spPr/>
      <dgm:t>
        <a:bodyPr/>
        <a:lstStyle/>
        <a:p>
          <a:endParaRPr lang="en-US"/>
        </a:p>
      </dgm:t>
    </dgm:pt>
    <dgm:pt modelId="{D4EFE2AB-3BCE-4FAC-9B53-782AB12030C0}">
      <dgm:prSet phldrT="[Text]"/>
      <dgm:spPr/>
      <dgm:t>
        <a:bodyPr/>
        <a:lstStyle/>
        <a:p>
          <a:r>
            <a:rPr lang="en-US" dirty="0"/>
            <a:t>Research Data</a:t>
          </a:r>
        </a:p>
      </dgm:t>
    </dgm:pt>
    <dgm:pt modelId="{2DE55EF1-F8C8-44BE-B36B-2204E99D6037}" type="parTrans" cxnId="{1CBAA937-4527-46C4-96B8-5FC0F35F8A67}">
      <dgm:prSet/>
      <dgm:spPr/>
      <dgm:t>
        <a:bodyPr/>
        <a:lstStyle/>
        <a:p>
          <a:endParaRPr lang="en-US"/>
        </a:p>
      </dgm:t>
    </dgm:pt>
    <dgm:pt modelId="{2433798E-782A-40D8-8165-5BBBA47773EE}" type="sibTrans" cxnId="{1CBAA937-4527-46C4-96B8-5FC0F35F8A67}">
      <dgm:prSet/>
      <dgm:spPr/>
      <dgm:t>
        <a:bodyPr/>
        <a:lstStyle/>
        <a:p>
          <a:endParaRPr lang="en-US"/>
        </a:p>
      </dgm:t>
    </dgm:pt>
    <dgm:pt modelId="{B7B2E85E-BE1F-4B64-8C6A-48CB6F8BBD89}">
      <dgm:prSet phldrT="[Text]"/>
      <dgm:spPr/>
      <dgm:t>
        <a:bodyPr/>
        <a:lstStyle/>
        <a:p>
          <a:r>
            <a:rPr lang="en-US" dirty="0" err="1"/>
            <a:t>Dataverse</a:t>
          </a:r>
          <a:endParaRPr lang="en-US" dirty="0"/>
        </a:p>
        <a:p>
          <a:r>
            <a:rPr lang="en-US" dirty="0"/>
            <a:t>(Regular to Medium Size  Data Sets)</a:t>
          </a:r>
        </a:p>
      </dgm:t>
    </dgm:pt>
    <dgm:pt modelId="{188A04EF-348F-445D-BBA5-0243190A4829}" type="parTrans" cxnId="{0703E1AD-A3B5-4CDB-A552-EF974BC2F988}">
      <dgm:prSet/>
      <dgm:spPr/>
      <dgm:t>
        <a:bodyPr/>
        <a:lstStyle/>
        <a:p>
          <a:endParaRPr lang="en-US"/>
        </a:p>
      </dgm:t>
    </dgm:pt>
    <dgm:pt modelId="{C4362A6F-83BA-499D-A8E7-B4CE236C1079}" type="sibTrans" cxnId="{0703E1AD-A3B5-4CDB-A552-EF974BC2F988}">
      <dgm:prSet/>
      <dgm:spPr/>
      <dgm:t>
        <a:bodyPr/>
        <a:lstStyle/>
        <a:p>
          <a:endParaRPr lang="en-US"/>
        </a:p>
      </dgm:t>
    </dgm:pt>
    <dgm:pt modelId="{BBEE6003-F0AE-4209-9EFE-38628402396C}">
      <dgm:prSet phldrT="[Text]"/>
      <dgm:spPr/>
      <dgm:t>
        <a:bodyPr/>
        <a:lstStyle/>
        <a:p>
          <a:r>
            <a:rPr lang="en-US" dirty="0"/>
            <a:t>Custom Data Storage Solution</a:t>
          </a:r>
          <a:br>
            <a:rPr lang="en-US" dirty="0"/>
          </a:br>
          <a:r>
            <a:rPr lang="en-US" dirty="0"/>
            <a:t>(Big Data Projects)</a:t>
          </a:r>
        </a:p>
      </dgm:t>
    </dgm:pt>
    <dgm:pt modelId="{D7435EC7-1DDE-42EF-A61F-702231AD4D85}" type="parTrans" cxnId="{D7A3A20C-7092-4FB6-B13A-E3770E62E17B}">
      <dgm:prSet/>
      <dgm:spPr/>
      <dgm:t>
        <a:bodyPr/>
        <a:lstStyle/>
        <a:p>
          <a:endParaRPr lang="en-US"/>
        </a:p>
      </dgm:t>
    </dgm:pt>
    <dgm:pt modelId="{13B30660-731E-4F2E-A466-5EA1B9210D96}" type="sibTrans" cxnId="{D7A3A20C-7092-4FB6-B13A-E3770E62E17B}">
      <dgm:prSet/>
      <dgm:spPr/>
      <dgm:t>
        <a:bodyPr/>
        <a:lstStyle/>
        <a:p>
          <a:endParaRPr lang="en-US"/>
        </a:p>
      </dgm:t>
    </dgm:pt>
    <dgm:pt modelId="{E4CF18CF-37F1-414E-BFBF-2F4DD023B784}">
      <dgm:prSet phldrT="[Text]"/>
      <dgm:spPr/>
      <dgm:t>
        <a:bodyPr/>
        <a:lstStyle/>
        <a:p>
          <a:r>
            <a:rPr lang="en-US" dirty="0"/>
            <a:t>Reports and Publications</a:t>
          </a:r>
        </a:p>
      </dgm:t>
    </dgm:pt>
    <dgm:pt modelId="{9CAEB229-F557-422E-BAB7-FD684017BE80}" type="parTrans" cxnId="{EEF3EB08-5CEC-42EF-BE56-F90CC975EB80}">
      <dgm:prSet/>
      <dgm:spPr/>
      <dgm:t>
        <a:bodyPr/>
        <a:lstStyle/>
        <a:p>
          <a:endParaRPr lang="en-US"/>
        </a:p>
      </dgm:t>
    </dgm:pt>
    <dgm:pt modelId="{E2B99FF3-7A90-4735-AF20-5C88BE9DF707}" type="sibTrans" cxnId="{EEF3EB08-5CEC-42EF-BE56-F90CC975EB80}">
      <dgm:prSet/>
      <dgm:spPr/>
      <dgm:t>
        <a:bodyPr/>
        <a:lstStyle/>
        <a:p>
          <a:endParaRPr lang="en-US"/>
        </a:p>
      </dgm:t>
    </dgm:pt>
    <dgm:pt modelId="{A97326DD-5B04-4F1C-A49B-34E91BEF5BA9}">
      <dgm:prSet phldrT="[Text]"/>
      <dgm:spPr/>
      <dgm:t>
        <a:bodyPr/>
        <a:lstStyle/>
        <a:p>
          <a:r>
            <a:rPr lang="en-US" dirty="0"/>
            <a:t>D-Space</a:t>
          </a:r>
          <a:br>
            <a:rPr lang="en-US" dirty="0"/>
          </a:br>
          <a:r>
            <a:rPr lang="en-US" dirty="0"/>
            <a:t>Publications Repository</a:t>
          </a:r>
        </a:p>
      </dgm:t>
    </dgm:pt>
    <dgm:pt modelId="{559C2505-CD3D-4921-BACE-9EA415328971}" type="parTrans" cxnId="{268073DE-D3E3-466D-B377-5A059BE7BB3C}">
      <dgm:prSet/>
      <dgm:spPr/>
      <dgm:t>
        <a:bodyPr/>
        <a:lstStyle/>
        <a:p>
          <a:endParaRPr lang="en-US"/>
        </a:p>
      </dgm:t>
    </dgm:pt>
    <dgm:pt modelId="{976AFFF5-7699-4343-9D69-1310EE0489BA}" type="sibTrans" cxnId="{268073DE-D3E3-466D-B377-5A059BE7BB3C}">
      <dgm:prSet/>
      <dgm:spPr/>
      <dgm:t>
        <a:bodyPr/>
        <a:lstStyle/>
        <a:p>
          <a:endParaRPr lang="en-US"/>
        </a:p>
      </dgm:t>
    </dgm:pt>
    <dgm:pt modelId="{93B5C708-C8CA-4666-B640-5A0592BC1C87}" type="pres">
      <dgm:prSet presAssocID="{D6BFCA61-26CD-476D-B52E-23EB5255D0C3}" presName="Name0" presStyleCnt="0">
        <dgm:presLayoutVars>
          <dgm:chPref val="1"/>
          <dgm:dir/>
          <dgm:animOne val="branch"/>
          <dgm:animLvl val="lvl"/>
          <dgm:resizeHandles/>
        </dgm:presLayoutVars>
      </dgm:prSet>
      <dgm:spPr/>
    </dgm:pt>
    <dgm:pt modelId="{74B175EA-FBE5-43D4-BE66-BFCF7DBD99AE}" type="pres">
      <dgm:prSet presAssocID="{EB1D18C2-D207-4970-871D-D19C61D05930}" presName="vertOne" presStyleCnt="0"/>
      <dgm:spPr/>
    </dgm:pt>
    <dgm:pt modelId="{DDA42D25-45BA-4914-AC57-67AEFBDF6493}" type="pres">
      <dgm:prSet presAssocID="{EB1D18C2-D207-4970-871D-D19C61D05930}" presName="txOne" presStyleLbl="node0" presStyleIdx="0" presStyleCnt="1">
        <dgm:presLayoutVars>
          <dgm:chPref val="3"/>
        </dgm:presLayoutVars>
      </dgm:prSet>
      <dgm:spPr/>
    </dgm:pt>
    <dgm:pt modelId="{5EF64BAB-7048-4315-90D6-A9C544B7ADBD}" type="pres">
      <dgm:prSet presAssocID="{EB1D18C2-D207-4970-871D-D19C61D05930}" presName="parTransOne" presStyleCnt="0"/>
      <dgm:spPr/>
    </dgm:pt>
    <dgm:pt modelId="{DF5D581E-675E-4A33-95CB-070C7C6284BE}" type="pres">
      <dgm:prSet presAssocID="{EB1D18C2-D207-4970-871D-D19C61D05930}" presName="horzOne" presStyleCnt="0"/>
      <dgm:spPr/>
    </dgm:pt>
    <dgm:pt modelId="{B709CBA5-D3A9-4F54-A27B-0713FFEB51BB}" type="pres">
      <dgm:prSet presAssocID="{D4EFE2AB-3BCE-4FAC-9B53-782AB12030C0}" presName="vertTwo" presStyleCnt="0"/>
      <dgm:spPr/>
    </dgm:pt>
    <dgm:pt modelId="{4FCDF478-4C34-4C5E-98BB-818182DB8F79}" type="pres">
      <dgm:prSet presAssocID="{D4EFE2AB-3BCE-4FAC-9B53-782AB12030C0}" presName="txTwo" presStyleLbl="node2" presStyleIdx="0" presStyleCnt="2">
        <dgm:presLayoutVars>
          <dgm:chPref val="3"/>
        </dgm:presLayoutVars>
      </dgm:prSet>
      <dgm:spPr/>
    </dgm:pt>
    <dgm:pt modelId="{3A6AD035-8BBE-4BDB-843E-50BC0AFC91E3}" type="pres">
      <dgm:prSet presAssocID="{D4EFE2AB-3BCE-4FAC-9B53-782AB12030C0}" presName="parTransTwo" presStyleCnt="0"/>
      <dgm:spPr/>
    </dgm:pt>
    <dgm:pt modelId="{C9FF2F80-0371-4F0C-AC63-033B66B57F32}" type="pres">
      <dgm:prSet presAssocID="{D4EFE2AB-3BCE-4FAC-9B53-782AB12030C0}" presName="horzTwo" presStyleCnt="0"/>
      <dgm:spPr/>
    </dgm:pt>
    <dgm:pt modelId="{F908ADF8-B55D-4DEF-96F5-11AD33D7FAE7}" type="pres">
      <dgm:prSet presAssocID="{B7B2E85E-BE1F-4B64-8C6A-48CB6F8BBD89}" presName="vertThree" presStyleCnt="0"/>
      <dgm:spPr/>
    </dgm:pt>
    <dgm:pt modelId="{57BA2DA0-A72C-4D31-9356-6A063B740313}" type="pres">
      <dgm:prSet presAssocID="{B7B2E85E-BE1F-4B64-8C6A-48CB6F8BBD89}" presName="txThree" presStyleLbl="node3" presStyleIdx="0" presStyleCnt="3">
        <dgm:presLayoutVars>
          <dgm:chPref val="3"/>
        </dgm:presLayoutVars>
      </dgm:prSet>
      <dgm:spPr/>
    </dgm:pt>
    <dgm:pt modelId="{8A1F9F67-14E8-477F-930B-65731C1CA179}" type="pres">
      <dgm:prSet presAssocID="{B7B2E85E-BE1F-4B64-8C6A-48CB6F8BBD89}" presName="horzThree" presStyleCnt="0"/>
      <dgm:spPr/>
    </dgm:pt>
    <dgm:pt modelId="{7E8D00EC-4417-4AAC-8028-BFD4CC7DD04B}" type="pres">
      <dgm:prSet presAssocID="{C4362A6F-83BA-499D-A8E7-B4CE236C1079}" presName="sibSpaceThree" presStyleCnt="0"/>
      <dgm:spPr/>
    </dgm:pt>
    <dgm:pt modelId="{51EA3F1C-40C5-4B6E-8755-C807177FE1F2}" type="pres">
      <dgm:prSet presAssocID="{BBEE6003-F0AE-4209-9EFE-38628402396C}" presName="vertThree" presStyleCnt="0"/>
      <dgm:spPr/>
    </dgm:pt>
    <dgm:pt modelId="{A9153326-AE1B-40C4-A489-20DD0CC7961A}" type="pres">
      <dgm:prSet presAssocID="{BBEE6003-F0AE-4209-9EFE-38628402396C}" presName="txThree" presStyleLbl="node3" presStyleIdx="1" presStyleCnt="3">
        <dgm:presLayoutVars>
          <dgm:chPref val="3"/>
        </dgm:presLayoutVars>
      </dgm:prSet>
      <dgm:spPr/>
    </dgm:pt>
    <dgm:pt modelId="{4E22D31B-D29C-4B4B-9CE9-9F560A48482C}" type="pres">
      <dgm:prSet presAssocID="{BBEE6003-F0AE-4209-9EFE-38628402396C}" presName="horzThree" presStyleCnt="0"/>
      <dgm:spPr/>
    </dgm:pt>
    <dgm:pt modelId="{C8FFAD02-FD76-45CC-B134-9AC22F88F700}" type="pres">
      <dgm:prSet presAssocID="{2433798E-782A-40D8-8165-5BBBA47773EE}" presName="sibSpaceTwo" presStyleCnt="0"/>
      <dgm:spPr/>
    </dgm:pt>
    <dgm:pt modelId="{0A8D8313-85E7-4BD5-BD96-29B1000628EF}" type="pres">
      <dgm:prSet presAssocID="{E4CF18CF-37F1-414E-BFBF-2F4DD023B784}" presName="vertTwo" presStyleCnt="0"/>
      <dgm:spPr/>
    </dgm:pt>
    <dgm:pt modelId="{367F804D-E8CD-43D7-81E1-046FB69994A0}" type="pres">
      <dgm:prSet presAssocID="{E4CF18CF-37F1-414E-BFBF-2F4DD023B784}" presName="txTwo" presStyleLbl="node2" presStyleIdx="1" presStyleCnt="2">
        <dgm:presLayoutVars>
          <dgm:chPref val="3"/>
        </dgm:presLayoutVars>
      </dgm:prSet>
      <dgm:spPr/>
    </dgm:pt>
    <dgm:pt modelId="{87145AF7-6ED4-43D3-90B8-66CCD9FD9B0F}" type="pres">
      <dgm:prSet presAssocID="{E4CF18CF-37F1-414E-BFBF-2F4DD023B784}" presName="parTransTwo" presStyleCnt="0"/>
      <dgm:spPr/>
    </dgm:pt>
    <dgm:pt modelId="{B91F1AAD-CEB9-45B5-9F75-68B53F9B0EEF}" type="pres">
      <dgm:prSet presAssocID="{E4CF18CF-37F1-414E-BFBF-2F4DD023B784}" presName="horzTwo" presStyleCnt="0"/>
      <dgm:spPr/>
    </dgm:pt>
    <dgm:pt modelId="{FC918CD6-EEA1-41C2-AD79-C73014F155CC}" type="pres">
      <dgm:prSet presAssocID="{A97326DD-5B04-4F1C-A49B-34E91BEF5BA9}" presName="vertThree" presStyleCnt="0"/>
      <dgm:spPr/>
    </dgm:pt>
    <dgm:pt modelId="{D7743575-3418-4B3D-910E-81709E0D12D4}" type="pres">
      <dgm:prSet presAssocID="{A97326DD-5B04-4F1C-A49B-34E91BEF5BA9}" presName="txThree" presStyleLbl="node3" presStyleIdx="2" presStyleCnt="3">
        <dgm:presLayoutVars>
          <dgm:chPref val="3"/>
        </dgm:presLayoutVars>
      </dgm:prSet>
      <dgm:spPr/>
    </dgm:pt>
    <dgm:pt modelId="{C6E93608-0979-47B8-A27E-327E527D0A68}" type="pres">
      <dgm:prSet presAssocID="{A97326DD-5B04-4F1C-A49B-34E91BEF5BA9}" presName="horzThree" presStyleCnt="0"/>
      <dgm:spPr/>
    </dgm:pt>
  </dgm:ptLst>
  <dgm:cxnLst>
    <dgm:cxn modelId="{EEF3EB08-5CEC-42EF-BE56-F90CC975EB80}" srcId="{EB1D18C2-D207-4970-871D-D19C61D05930}" destId="{E4CF18CF-37F1-414E-BFBF-2F4DD023B784}" srcOrd="1" destOrd="0" parTransId="{9CAEB229-F557-422E-BAB7-FD684017BE80}" sibTransId="{E2B99FF3-7A90-4735-AF20-5C88BE9DF707}"/>
    <dgm:cxn modelId="{D7A3A20C-7092-4FB6-B13A-E3770E62E17B}" srcId="{D4EFE2AB-3BCE-4FAC-9B53-782AB12030C0}" destId="{BBEE6003-F0AE-4209-9EFE-38628402396C}" srcOrd="1" destOrd="0" parTransId="{D7435EC7-1DDE-42EF-A61F-702231AD4D85}" sibTransId="{13B30660-731E-4F2E-A466-5EA1B9210D96}"/>
    <dgm:cxn modelId="{5ABDAB27-0A7E-4696-B43E-CD4AD6B33C6E}" srcId="{D6BFCA61-26CD-476D-B52E-23EB5255D0C3}" destId="{EB1D18C2-D207-4970-871D-D19C61D05930}" srcOrd="0" destOrd="0" parTransId="{C0D7F9D8-5F20-4561-9D3A-D9CB92A4A3F6}" sibTransId="{2078B7F9-0EFC-47C2-ADB8-6D7E86A5885D}"/>
    <dgm:cxn modelId="{1CBAA937-4527-46C4-96B8-5FC0F35F8A67}" srcId="{EB1D18C2-D207-4970-871D-D19C61D05930}" destId="{D4EFE2AB-3BCE-4FAC-9B53-782AB12030C0}" srcOrd="0" destOrd="0" parTransId="{2DE55EF1-F8C8-44BE-B36B-2204E99D6037}" sibTransId="{2433798E-782A-40D8-8165-5BBBA47773EE}"/>
    <dgm:cxn modelId="{D376913C-9881-4877-8634-B5B1BDA3D3A9}" type="presOf" srcId="{BBEE6003-F0AE-4209-9EFE-38628402396C}" destId="{A9153326-AE1B-40C4-A489-20DD0CC7961A}" srcOrd="0" destOrd="0" presId="urn:microsoft.com/office/officeart/2005/8/layout/architecture"/>
    <dgm:cxn modelId="{1F37494B-12F3-4946-95B1-0273170D803C}" type="presOf" srcId="{EB1D18C2-D207-4970-871D-D19C61D05930}" destId="{DDA42D25-45BA-4914-AC57-67AEFBDF6493}" srcOrd="0" destOrd="0" presId="urn:microsoft.com/office/officeart/2005/8/layout/architecture"/>
    <dgm:cxn modelId="{5C7020AD-3E54-4998-9DAE-90902D71769B}" type="presOf" srcId="{B7B2E85E-BE1F-4B64-8C6A-48CB6F8BBD89}" destId="{57BA2DA0-A72C-4D31-9356-6A063B740313}" srcOrd="0" destOrd="0" presId="urn:microsoft.com/office/officeart/2005/8/layout/architecture"/>
    <dgm:cxn modelId="{0703E1AD-A3B5-4CDB-A552-EF974BC2F988}" srcId="{D4EFE2AB-3BCE-4FAC-9B53-782AB12030C0}" destId="{B7B2E85E-BE1F-4B64-8C6A-48CB6F8BBD89}" srcOrd="0" destOrd="0" parTransId="{188A04EF-348F-445D-BBA5-0243190A4829}" sibTransId="{C4362A6F-83BA-499D-A8E7-B4CE236C1079}"/>
    <dgm:cxn modelId="{9933ABB1-C2F6-4E20-A26D-9FFB776382D7}" type="presOf" srcId="{E4CF18CF-37F1-414E-BFBF-2F4DD023B784}" destId="{367F804D-E8CD-43D7-81E1-046FB69994A0}" srcOrd="0" destOrd="0" presId="urn:microsoft.com/office/officeart/2005/8/layout/architecture"/>
    <dgm:cxn modelId="{3771F0C5-2771-4837-A4B2-7EB312192ADA}" type="presOf" srcId="{D6BFCA61-26CD-476D-B52E-23EB5255D0C3}" destId="{93B5C708-C8CA-4666-B640-5A0592BC1C87}" srcOrd="0" destOrd="0" presId="urn:microsoft.com/office/officeart/2005/8/layout/architecture"/>
    <dgm:cxn modelId="{F269D0CE-A694-4D55-9BCC-C81D17F4830A}" type="presOf" srcId="{A97326DD-5B04-4F1C-A49B-34E91BEF5BA9}" destId="{D7743575-3418-4B3D-910E-81709E0D12D4}" srcOrd="0" destOrd="0" presId="urn:microsoft.com/office/officeart/2005/8/layout/architecture"/>
    <dgm:cxn modelId="{268073DE-D3E3-466D-B377-5A059BE7BB3C}" srcId="{E4CF18CF-37F1-414E-BFBF-2F4DD023B784}" destId="{A97326DD-5B04-4F1C-A49B-34E91BEF5BA9}" srcOrd="0" destOrd="0" parTransId="{559C2505-CD3D-4921-BACE-9EA415328971}" sibTransId="{976AFFF5-7699-4343-9D69-1310EE0489BA}"/>
    <dgm:cxn modelId="{A2A6E0FE-4E31-4F85-9D2F-62A0A18D0D2C}" type="presOf" srcId="{D4EFE2AB-3BCE-4FAC-9B53-782AB12030C0}" destId="{4FCDF478-4C34-4C5E-98BB-818182DB8F79}" srcOrd="0" destOrd="0" presId="urn:microsoft.com/office/officeart/2005/8/layout/architecture"/>
    <dgm:cxn modelId="{E13A41CE-A297-493D-9A88-49B0182981DC}" type="presParOf" srcId="{93B5C708-C8CA-4666-B640-5A0592BC1C87}" destId="{74B175EA-FBE5-43D4-BE66-BFCF7DBD99AE}" srcOrd="0" destOrd="0" presId="urn:microsoft.com/office/officeart/2005/8/layout/architecture"/>
    <dgm:cxn modelId="{3510822F-BBD7-4F6C-873A-03213345E83A}" type="presParOf" srcId="{74B175EA-FBE5-43D4-BE66-BFCF7DBD99AE}" destId="{DDA42D25-45BA-4914-AC57-67AEFBDF6493}" srcOrd="0" destOrd="0" presId="urn:microsoft.com/office/officeart/2005/8/layout/architecture"/>
    <dgm:cxn modelId="{C0E83EFF-CBFD-404A-83C4-077B6933DF35}" type="presParOf" srcId="{74B175EA-FBE5-43D4-BE66-BFCF7DBD99AE}" destId="{5EF64BAB-7048-4315-90D6-A9C544B7ADBD}" srcOrd="1" destOrd="0" presId="urn:microsoft.com/office/officeart/2005/8/layout/architecture"/>
    <dgm:cxn modelId="{635B1D50-1796-4689-A63B-489F40B6FF0E}" type="presParOf" srcId="{74B175EA-FBE5-43D4-BE66-BFCF7DBD99AE}" destId="{DF5D581E-675E-4A33-95CB-070C7C6284BE}" srcOrd="2" destOrd="0" presId="urn:microsoft.com/office/officeart/2005/8/layout/architecture"/>
    <dgm:cxn modelId="{62C5A7D1-FD7B-4E07-859E-81CAC289AD65}" type="presParOf" srcId="{DF5D581E-675E-4A33-95CB-070C7C6284BE}" destId="{B709CBA5-D3A9-4F54-A27B-0713FFEB51BB}" srcOrd="0" destOrd="0" presId="urn:microsoft.com/office/officeart/2005/8/layout/architecture"/>
    <dgm:cxn modelId="{5F39A97A-DC77-4973-A0BB-A4B79F922CD3}" type="presParOf" srcId="{B709CBA5-D3A9-4F54-A27B-0713FFEB51BB}" destId="{4FCDF478-4C34-4C5E-98BB-818182DB8F79}" srcOrd="0" destOrd="0" presId="urn:microsoft.com/office/officeart/2005/8/layout/architecture"/>
    <dgm:cxn modelId="{A0AF0D9F-3742-4D9C-8CFB-B835FF4DCB2B}" type="presParOf" srcId="{B709CBA5-D3A9-4F54-A27B-0713FFEB51BB}" destId="{3A6AD035-8BBE-4BDB-843E-50BC0AFC91E3}" srcOrd="1" destOrd="0" presId="urn:microsoft.com/office/officeart/2005/8/layout/architecture"/>
    <dgm:cxn modelId="{8687A222-4321-452A-B6E2-F8F51A888CEC}" type="presParOf" srcId="{B709CBA5-D3A9-4F54-A27B-0713FFEB51BB}" destId="{C9FF2F80-0371-4F0C-AC63-033B66B57F32}" srcOrd="2" destOrd="0" presId="urn:microsoft.com/office/officeart/2005/8/layout/architecture"/>
    <dgm:cxn modelId="{B04DC63F-3CC2-4699-92E2-30D521943DB4}" type="presParOf" srcId="{C9FF2F80-0371-4F0C-AC63-033B66B57F32}" destId="{F908ADF8-B55D-4DEF-96F5-11AD33D7FAE7}" srcOrd="0" destOrd="0" presId="urn:microsoft.com/office/officeart/2005/8/layout/architecture"/>
    <dgm:cxn modelId="{098DB8ED-F86B-4516-81B8-41A4049A0E94}" type="presParOf" srcId="{F908ADF8-B55D-4DEF-96F5-11AD33D7FAE7}" destId="{57BA2DA0-A72C-4D31-9356-6A063B740313}" srcOrd="0" destOrd="0" presId="urn:microsoft.com/office/officeart/2005/8/layout/architecture"/>
    <dgm:cxn modelId="{7B3A4BE9-5CD4-4628-8AF8-622FA79E9C16}" type="presParOf" srcId="{F908ADF8-B55D-4DEF-96F5-11AD33D7FAE7}" destId="{8A1F9F67-14E8-477F-930B-65731C1CA179}" srcOrd="1" destOrd="0" presId="urn:microsoft.com/office/officeart/2005/8/layout/architecture"/>
    <dgm:cxn modelId="{4E14AAE7-36B8-4FF0-861D-23710B874651}" type="presParOf" srcId="{C9FF2F80-0371-4F0C-AC63-033B66B57F32}" destId="{7E8D00EC-4417-4AAC-8028-BFD4CC7DD04B}" srcOrd="1" destOrd="0" presId="urn:microsoft.com/office/officeart/2005/8/layout/architecture"/>
    <dgm:cxn modelId="{6FDF951A-1DD1-463D-B092-9C622674CF62}" type="presParOf" srcId="{C9FF2F80-0371-4F0C-AC63-033B66B57F32}" destId="{51EA3F1C-40C5-4B6E-8755-C807177FE1F2}" srcOrd="2" destOrd="0" presId="urn:microsoft.com/office/officeart/2005/8/layout/architecture"/>
    <dgm:cxn modelId="{C4F9A78D-CA05-4036-9457-FD7B06F237D2}" type="presParOf" srcId="{51EA3F1C-40C5-4B6E-8755-C807177FE1F2}" destId="{A9153326-AE1B-40C4-A489-20DD0CC7961A}" srcOrd="0" destOrd="0" presId="urn:microsoft.com/office/officeart/2005/8/layout/architecture"/>
    <dgm:cxn modelId="{AAE72678-2C11-4D89-9BE8-2D1FFC7EF53C}" type="presParOf" srcId="{51EA3F1C-40C5-4B6E-8755-C807177FE1F2}" destId="{4E22D31B-D29C-4B4B-9CE9-9F560A48482C}" srcOrd="1" destOrd="0" presId="urn:microsoft.com/office/officeart/2005/8/layout/architecture"/>
    <dgm:cxn modelId="{21AF946A-7F84-4D96-B9D8-6FE41C796234}" type="presParOf" srcId="{DF5D581E-675E-4A33-95CB-070C7C6284BE}" destId="{C8FFAD02-FD76-45CC-B134-9AC22F88F700}" srcOrd="1" destOrd="0" presId="urn:microsoft.com/office/officeart/2005/8/layout/architecture"/>
    <dgm:cxn modelId="{D0635BF4-C5F7-4470-8BDC-CE4921FC19BF}" type="presParOf" srcId="{DF5D581E-675E-4A33-95CB-070C7C6284BE}" destId="{0A8D8313-85E7-4BD5-BD96-29B1000628EF}" srcOrd="2" destOrd="0" presId="urn:microsoft.com/office/officeart/2005/8/layout/architecture"/>
    <dgm:cxn modelId="{360FE201-9B39-405F-A68C-9EFA3A231592}" type="presParOf" srcId="{0A8D8313-85E7-4BD5-BD96-29B1000628EF}" destId="{367F804D-E8CD-43D7-81E1-046FB69994A0}" srcOrd="0" destOrd="0" presId="urn:microsoft.com/office/officeart/2005/8/layout/architecture"/>
    <dgm:cxn modelId="{CDEC22D6-47AB-4489-9BA6-DCAA0440AE3C}" type="presParOf" srcId="{0A8D8313-85E7-4BD5-BD96-29B1000628EF}" destId="{87145AF7-6ED4-43D3-90B8-66CCD9FD9B0F}" srcOrd="1" destOrd="0" presId="urn:microsoft.com/office/officeart/2005/8/layout/architecture"/>
    <dgm:cxn modelId="{B82858A7-C3B2-41F1-8F00-B0F2882CDD44}" type="presParOf" srcId="{0A8D8313-85E7-4BD5-BD96-29B1000628EF}" destId="{B91F1AAD-CEB9-45B5-9F75-68B53F9B0EEF}" srcOrd="2" destOrd="0" presId="urn:microsoft.com/office/officeart/2005/8/layout/architecture"/>
    <dgm:cxn modelId="{5E10903E-3D63-495F-B8D4-6A67C92E47AB}" type="presParOf" srcId="{B91F1AAD-CEB9-45B5-9F75-68B53F9B0EEF}" destId="{FC918CD6-EEA1-41C2-AD79-C73014F155CC}" srcOrd="0" destOrd="0" presId="urn:microsoft.com/office/officeart/2005/8/layout/architecture"/>
    <dgm:cxn modelId="{3660D030-75CD-499C-945F-A032B98BA073}" type="presParOf" srcId="{FC918CD6-EEA1-41C2-AD79-C73014F155CC}" destId="{D7743575-3418-4B3D-910E-81709E0D12D4}" srcOrd="0" destOrd="0" presId="urn:microsoft.com/office/officeart/2005/8/layout/architecture"/>
    <dgm:cxn modelId="{8BD75B93-969D-40D7-9895-6446C5ED4D72}" type="presParOf" srcId="{FC918CD6-EEA1-41C2-AD79-C73014F155CC}" destId="{C6E93608-0979-47B8-A27E-327E527D0A68}"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42D25-45BA-4914-AC57-67AEFBDF6493}">
      <dsp:nvSpPr>
        <dsp:cNvPr id="0" name=""/>
        <dsp:cNvSpPr/>
      </dsp:nvSpPr>
      <dsp:spPr>
        <a:xfrm>
          <a:off x="745" y="2945662"/>
          <a:ext cx="6494759" cy="13576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Texas State Research </a:t>
          </a:r>
          <a:br>
            <a:rPr lang="en-US" sz="3500" kern="1200" dirty="0"/>
          </a:br>
          <a:r>
            <a:rPr lang="en-US" sz="3500" kern="1200" dirty="0"/>
            <a:t>(Data Management Plan)</a:t>
          </a:r>
        </a:p>
      </dsp:txBody>
      <dsp:txXfrm>
        <a:off x="40510" y="2985427"/>
        <a:ext cx="6415229" cy="1278131"/>
      </dsp:txXfrm>
    </dsp:sp>
    <dsp:sp modelId="{4FCDF478-4C34-4C5E-98BB-818182DB8F79}">
      <dsp:nvSpPr>
        <dsp:cNvPr id="0" name=""/>
        <dsp:cNvSpPr/>
      </dsp:nvSpPr>
      <dsp:spPr>
        <a:xfrm>
          <a:off x="745" y="1473251"/>
          <a:ext cx="4242577" cy="135766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Research Data</a:t>
          </a:r>
        </a:p>
      </dsp:txBody>
      <dsp:txXfrm>
        <a:off x="40510" y="1513016"/>
        <a:ext cx="4163047" cy="1278131"/>
      </dsp:txXfrm>
    </dsp:sp>
    <dsp:sp modelId="{57BA2DA0-A72C-4D31-9356-6A063B740313}">
      <dsp:nvSpPr>
        <dsp:cNvPr id="0" name=""/>
        <dsp:cNvSpPr/>
      </dsp:nvSpPr>
      <dsp:spPr>
        <a:xfrm>
          <a:off x="745" y="840"/>
          <a:ext cx="2077658" cy="135766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t>Dataverse</a:t>
          </a:r>
          <a:endParaRPr lang="en-US" sz="1800" kern="1200" dirty="0"/>
        </a:p>
        <a:p>
          <a:pPr marL="0" lvl="0" indent="0" algn="ctr" defTabSz="800100">
            <a:lnSpc>
              <a:spcPct val="90000"/>
            </a:lnSpc>
            <a:spcBef>
              <a:spcPct val="0"/>
            </a:spcBef>
            <a:spcAft>
              <a:spcPct val="35000"/>
            </a:spcAft>
            <a:buNone/>
          </a:pPr>
          <a:r>
            <a:rPr lang="en-US" sz="1800" kern="1200" dirty="0"/>
            <a:t>(Regular to Medium Size  Data Sets)</a:t>
          </a:r>
        </a:p>
      </dsp:txBody>
      <dsp:txXfrm>
        <a:off x="40510" y="40605"/>
        <a:ext cx="1998128" cy="1278131"/>
      </dsp:txXfrm>
    </dsp:sp>
    <dsp:sp modelId="{A9153326-AE1B-40C4-A489-20DD0CC7961A}">
      <dsp:nvSpPr>
        <dsp:cNvPr id="0" name=""/>
        <dsp:cNvSpPr/>
      </dsp:nvSpPr>
      <dsp:spPr>
        <a:xfrm>
          <a:off x="2165665" y="840"/>
          <a:ext cx="2077658" cy="135766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Custom Data Storage Solution</a:t>
          </a:r>
          <a:br>
            <a:rPr lang="en-US" sz="1800" kern="1200" dirty="0"/>
          </a:br>
          <a:r>
            <a:rPr lang="en-US" sz="1800" kern="1200" dirty="0"/>
            <a:t>(Big Data Projects)</a:t>
          </a:r>
        </a:p>
      </dsp:txBody>
      <dsp:txXfrm>
        <a:off x="2205430" y="40605"/>
        <a:ext cx="1998128" cy="1278131"/>
      </dsp:txXfrm>
    </dsp:sp>
    <dsp:sp modelId="{367F804D-E8CD-43D7-81E1-046FB69994A0}">
      <dsp:nvSpPr>
        <dsp:cNvPr id="0" name=""/>
        <dsp:cNvSpPr/>
      </dsp:nvSpPr>
      <dsp:spPr>
        <a:xfrm>
          <a:off x="4417846" y="1473251"/>
          <a:ext cx="2077658" cy="135766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Reports and Publications</a:t>
          </a:r>
        </a:p>
      </dsp:txBody>
      <dsp:txXfrm>
        <a:off x="4457611" y="1513016"/>
        <a:ext cx="1998128" cy="1278131"/>
      </dsp:txXfrm>
    </dsp:sp>
    <dsp:sp modelId="{D7743575-3418-4B3D-910E-81709E0D12D4}">
      <dsp:nvSpPr>
        <dsp:cNvPr id="0" name=""/>
        <dsp:cNvSpPr/>
      </dsp:nvSpPr>
      <dsp:spPr>
        <a:xfrm>
          <a:off x="4417846" y="840"/>
          <a:ext cx="2077658" cy="135766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D-Space</a:t>
          </a:r>
          <a:br>
            <a:rPr lang="en-US" sz="1800" kern="1200" dirty="0"/>
          </a:br>
          <a:r>
            <a:rPr lang="en-US" sz="1800" kern="1200" dirty="0"/>
            <a:t>Publications Repository</a:t>
          </a:r>
        </a:p>
      </dsp:txBody>
      <dsp:txXfrm>
        <a:off x="4457611" y="40605"/>
        <a:ext cx="1998128" cy="1278131"/>
      </dsp:txXfrm>
    </dsp:sp>
  </dsp:spTree>
</dsp:drawing>
</file>

<file path=ppt/diagrams/layout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3AE8D-76CB-4997-9EA9-7A4416DD1E4C}" type="datetimeFigureOut">
              <a:rPr lang="en-US" smtClean="0"/>
              <a:t>6/3/2020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769DC6-0BE1-4283-A611-1737CCDE5BF0}" type="slidenum">
              <a:rPr lang="en-US" smtClean="0"/>
              <a:t>‹#›</a:t>
            </a:fld>
            <a:endParaRPr lang="en-US"/>
          </a:p>
        </p:txBody>
      </p:sp>
    </p:spTree>
    <p:extLst>
      <p:ext uri="{BB962C8B-B14F-4D97-AF65-F5344CB8AC3E}">
        <p14:creationId xmlns:p14="http://schemas.microsoft.com/office/powerpoint/2010/main" val="3722305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DPWG Membership:</a:t>
            </a:r>
          </a:p>
          <a:p>
            <a:r>
              <a:rPr lang="en-US" dirty="0"/>
              <a:t>Technology and “system administrators”</a:t>
            </a:r>
          </a:p>
          <a:p>
            <a:r>
              <a:rPr lang="en-US" dirty="0"/>
              <a:t>Todd Peters </a:t>
            </a:r>
          </a:p>
          <a:p>
            <a:r>
              <a:rPr lang="en-US" dirty="0"/>
              <a:t>Jason Long</a:t>
            </a:r>
          </a:p>
          <a:p>
            <a:r>
              <a:rPr lang="en-US" dirty="0"/>
              <a:t>Erin Mazzei</a:t>
            </a:r>
          </a:p>
          <a:p>
            <a:endParaRPr lang="en-US" dirty="0"/>
          </a:p>
          <a:p>
            <a:r>
              <a:rPr lang="en-US" dirty="0"/>
              <a:t>Collection Managers (content specialists)</a:t>
            </a:r>
          </a:p>
          <a:p>
            <a:r>
              <a:rPr lang="en-US" dirty="0"/>
              <a:t>Laura Waugh IR</a:t>
            </a:r>
          </a:p>
          <a:p>
            <a:r>
              <a:rPr lang="en-US" dirty="0"/>
              <a:t>Nicole Critchley-University Archives</a:t>
            </a:r>
          </a:p>
          <a:p>
            <a:r>
              <a:rPr lang="en-US" dirty="0"/>
              <a:t>Laura Kennedy-University Archives</a:t>
            </a:r>
          </a:p>
          <a:p>
            <a:r>
              <a:rPr lang="en-US" dirty="0"/>
              <a:t>Lauren Goodley – </a:t>
            </a:r>
            <a:r>
              <a:rPr lang="en-US" dirty="0" err="1"/>
              <a:t>Wittliff</a:t>
            </a:r>
            <a:r>
              <a:rPr lang="en-US" dirty="0"/>
              <a:t> Collections</a:t>
            </a:r>
          </a:p>
          <a:p>
            <a:r>
              <a:rPr lang="en-US" dirty="0"/>
              <a:t>Amanda Price –General Libraries</a:t>
            </a:r>
          </a:p>
          <a:p>
            <a:endParaRPr lang="en-US" dirty="0"/>
          </a:p>
          <a:p>
            <a:r>
              <a:rPr lang="en-US" sz="1200" kern="1200" dirty="0">
                <a:solidFill>
                  <a:schemeClr val="tx1"/>
                </a:solidFill>
                <a:effectLst/>
                <a:latin typeface="+mn-lt"/>
                <a:ea typeface="+mn-ea"/>
                <a:cs typeface="+mn-cs"/>
              </a:rPr>
              <a:t>Digital Preservation Policy for the Alkek Library at Texas State University, 2016</a:t>
            </a:r>
            <a:r>
              <a:rPr lang="en-US" dirty="0"/>
              <a:t>: https://www.thewittliffcollections.txstate.edu/research/visit/policies/dig-pres-policy.html, scroll down for link to PDF. *Unanimous agreement on this policy, with membership across disciplines and departments. </a:t>
            </a:r>
          </a:p>
          <a:p>
            <a:endParaRPr lang="en-US" dirty="0"/>
          </a:p>
          <a:p>
            <a:r>
              <a:rPr lang="en-US" dirty="0"/>
              <a:t>Another way to think about it: DPWG initially worked on 2 legs of the stool: (1) Organizational, with the DPWG and  Digital Preservation Policy, which lays out definitions, roles, and goals, and (2) Technological, with the dedicated server space for preservation and use files, and associated metadata. Also investigated, identified, and implemented </a:t>
            </a:r>
            <a:r>
              <a:rPr lang="en-US" dirty="0" err="1"/>
              <a:t>Archivematica</a:t>
            </a:r>
            <a:r>
              <a:rPr lang="en-US" dirty="0"/>
              <a:t>, a tool that creates Archival Information Packages, suitable for archival, long term storage. </a:t>
            </a:r>
          </a:p>
          <a:p>
            <a:endParaRPr lang="en-US" dirty="0"/>
          </a:p>
          <a:p>
            <a:r>
              <a:rPr lang="en-US" dirty="0"/>
              <a:t>Next steps: </a:t>
            </a:r>
          </a:p>
          <a:p>
            <a:r>
              <a:rPr lang="en-US" dirty="0"/>
              <a:t>Continue Organizational, by continuing to meet and make collaborative and unanimous decisions on workflows, etc. Continue relationship with TR and Windows Team. </a:t>
            </a:r>
          </a:p>
          <a:p>
            <a:r>
              <a:rPr lang="en-US" dirty="0"/>
              <a:t>Continue Technological, by creating these AIP packages. And, in an iterative fashion, move to the next step of storage best practices, by requesting off-site, distributed preservation storage</a:t>
            </a:r>
          </a:p>
        </p:txBody>
      </p:sp>
      <p:sp>
        <p:nvSpPr>
          <p:cNvPr id="4" name="Slide Number Placeholder 3"/>
          <p:cNvSpPr>
            <a:spLocks noGrp="1"/>
          </p:cNvSpPr>
          <p:nvPr>
            <p:ph type="sldNum" sz="quarter" idx="5"/>
          </p:nvPr>
        </p:nvSpPr>
        <p:spPr/>
        <p:txBody>
          <a:bodyPr/>
          <a:lstStyle/>
          <a:p>
            <a:fld id="{50F13C31-222A-4BEA-BFF2-678FF839D7A0}" type="slidenum">
              <a:rPr lang="en-US" smtClean="0"/>
              <a:t>20</a:t>
            </a:fld>
            <a:endParaRPr lang="en-US"/>
          </a:p>
        </p:txBody>
      </p:sp>
    </p:spTree>
    <p:extLst>
      <p:ext uri="{BB962C8B-B14F-4D97-AF65-F5344CB8AC3E}">
        <p14:creationId xmlns:p14="http://schemas.microsoft.com/office/powerpoint/2010/main" val="1237275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Shape 469"/>
          <p:cNvSpPr txBox="1">
            <a:spLocks noGrp="1"/>
          </p:cNvSpPr>
          <p:nvPr>
            <p:ph type="body" idx="1"/>
          </p:nvPr>
        </p:nvSpPr>
        <p:spPr>
          <a:xfrm>
            <a:off x="698500" y="4461669"/>
            <a:ext cx="5588000" cy="3650456"/>
          </a:xfrm>
          <a:prstGeom prst="rect">
            <a:avLst/>
          </a:prstGeom>
        </p:spPr>
        <p:txBody>
          <a:bodyPr lIns="91425" tIns="91425" rIns="91425" bIns="91425" anchor="t" anchorCtr="0">
            <a:noAutofit/>
          </a:bodyPr>
          <a:lstStyle/>
          <a:p>
            <a:pPr lvl="0">
              <a:spcBef>
                <a:spcPts val="0"/>
              </a:spcBef>
              <a:buNone/>
            </a:pPr>
            <a:endParaRPr/>
          </a:p>
        </p:txBody>
      </p:sp>
      <p:sp>
        <p:nvSpPr>
          <p:cNvPr id="470" name="Shape 470"/>
          <p:cNvSpPr>
            <a:spLocks noGrp="1" noRot="1" noChangeAspect="1"/>
          </p:cNvSpPr>
          <p:nvPr>
            <p:ph type="sldImg" idx="2"/>
          </p:nvPr>
        </p:nvSpPr>
        <p:spPr>
          <a:xfrm>
            <a:off x="711200" y="1158875"/>
            <a:ext cx="5562600" cy="31289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0090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7D52-9652-49E9-9AE0-ABAE5AF1A6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5E5380-4B94-4068-B581-77721810C0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E00519-909B-45D9-9029-9461C8165F77}"/>
              </a:ext>
            </a:extLst>
          </p:cNvPr>
          <p:cNvSpPr>
            <a:spLocks noGrp="1"/>
          </p:cNvSpPr>
          <p:nvPr>
            <p:ph type="dt" sz="half" idx="10"/>
          </p:nvPr>
        </p:nvSpPr>
        <p:spPr/>
        <p:txBody>
          <a:bodyPr/>
          <a:lstStyle/>
          <a:p>
            <a:fld id="{F0F008B3-369D-432B-8E66-E986964C6031}" type="datetimeFigureOut">
              <a:rPr lang="en-US" smtClean="0"/>
              <a:t>6/3/2020</a:t>
            </a:fld>
            <a:endParaRPr lang="en-US"/>
          </a:p>
        </p:txBody>
      </p:sp>
      <p:sp>
        <p:nvSpPr>
          <p:cNvPr id="5" name="Footer Placeholder 4">
            <a:extLst>
              <a:ext uri="{FF2B5EF4-FFF2-40B4-BE49-F238E27FC236}">
                <a16:creationId xmlns:a16="http://schemas.microsoft.com/office/drawing/2014/main" id="{3689071D-7597-446C-B7A2-14D0923FEE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01AE8-6FC5-40D3-9D43-227020506D98}"/>
              </a:ext>
            </a:extLst>
          </p:cNvPr>
          <p:cNvSpPr>
            <a:spLocks noGrp="1"/>
          </p:cNvSpPr>
          <p:nvPr>
            <p:ph type="sldNum" sz="quarter" idx="12"/>
          </p:nvPr>
        </p:nvSpPr>
        <p:spPr/>
        <p:txBody>
          <a:bodyPr/>
          <a:lstStyle/>
          <a:p>
            <a:fld id="{1D860E46-12A0-4A45-99B6-DD8A06564255}" type="slidenum">
              <a:rPr lang="en-US" smtClean="0"/>
              <a:t>‹#›</a:t>
            </a:fld>
            <a:endParaRPr lang="en-US"/>
          </a:p>
        </p:txBody>
      </p:sp>
    </p:spTree>
    <p:extLst>
      <p:ext uri="{BB962C8B-B14F-4D97-AF65-F5344CB8AC3E}">
        <p14:creationId xmlns:p14="http://schemas.microsoft.com/office/powerpoint/2010/main" val="2586009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4122B-530E-4803-AA96-5D0089692E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7E9B96-7EED-49C8-90B6-A2D5D6A725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EE9427-9B36-4151-A661-73CDD71E04C3}"/>
              </a:ext>
            </a:extLst>
          </p:cNvPr>
          <p:cNvSpPr>
            <a:spLocks noGrp="1"/>
          </p:cNvSpPr>
          <p:nvPr>
            <p:ph type="dt" sz="half" idx="10"/>
          </p:nvPr>
        </p:nvSpPr>
        <p:spPr/>
        <p:txBody>
          <a:bodyPr/>
          <a:lstStyle/>
          <a:p>
            <a:fld id="{F0F008B3-369D-432B-8E66-E986964C6031}" type="datetimeFigureOut">
              <a:rPr lang="en-US" smtClean="0"/>
              <a:t>6/3/2020</a:t>
            </a:fld>
            <a:endParaRPr lang="en-US"/>
          </a:p>
        </p:txBody>
      </p:sp>
      <p:sp>
        <p:nvSpPr>
          <p:cNvPr id="5" name="Footer Placeholder 4">
            <a:extLst>
              <a:ext uri="{FF2B5EF4-FFF2-40B4-BE49-F238E27FC236}">
                <a16:creationId xmlns:a16="http://schemas.microsoft.com/office/drawing/2014/main" id="{714E752B-376F-4FD1-AF98-36FECD0E34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100B8E-2BBD-4BC0-8389-F875176DCAE0}"/>
              </a:ext>
            </a:extLst>
          </p:cNvPr>
          <p:cNvSpPr>
            <a:spLocks noGrp="1"/>
          </p:cNvSpPr>
          <p:nvPr>
            <p:ph type="sldNum" sz="quarter" idx="12"/>
          </p:nvPr>
        </p:nvSpPr>
        <p:spPr/>
        <p:txBody>
          <a:bodyPr/>
          <a:lstStyle/>
          <a:p>
            <a:fld id="{1D860E46-12A0-4A45-99B6-DD8A06564255}" type="slidenum">
              <a:rPr lang="en-US" smtClean="0"/>
              <a:t>‹#›</a:t>
            </a:fld>
            <a:endParaRPr lang="en-US"/>
          </a:p>
        </p:txBody>
      </p:sp>
    </p:spTree>
    <p:extLst>
      <p:ext uri="{BB962C8B-B14F-4D97-AF65-F5344CB8AC3E}">
        <p14:creationId xmlns:p14="http://schemas.microsoft.com/office/powerpoint/2010/main" val="2897707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20C0A4-7104-4B68-A6AA-2BF55757D4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834072-90FA-4567-B118-1BFF5299E0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B2341D-F0E3-41D9-8671-03C46C64C57E}"/>
              </a:ext>
            </a:extLst>
          </p:cNvPr>
          <p:cNvSpPr>
            <a:spLocks noGrp="1"/>
          </p:cNvSpPr>
          <p:nvPr>
            <p:ph type="dt" sz="half" idx="10"/>
          </p:nvPr>
        </p:nvSpPr>
        <p:spPr/>
        <p:txBody>
          <a:bodyPr/>
          <a:lstStyle/>
          <a:p>
            <a:fld id="{F0F008B3-369D-432B-8E66-E986964C6031}" type="datetimeFigureOut">
              <a:rPr lang="en-US" smtClean="0"/>
              <a:t>6/3/2020</a:t>
            </a:fld>
            <a:endParaRPr lang="en-US"/>
          </a:p>
        </p:txBody>
      </p:sp>
      <p:sp>
        <p:nvSpPr>
          <p:cNvPr id="5" name="Footer Placeholder 4">
            <a:extLst>
              <a:ext uri="{FF2B5EF4-FFF2-40B4-BE49-F238E27FC236}">
                <a16:creationId xmlns:a16="http://schemas.microsoft.com/office/drawing/2014/main" id="{744329CA-67E2-4E8B-88F1-78EFC4E6D8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B7D167-108E-47B3-806D-B699F6FA4796}"/>
              </a:ext>
            </a:extLst>
          </p:cNvPr>
          <p:cNvSpPr>
            <a:spLocks noGrp="1"/>
          </p:cNvSpPr>
          <p:nvPr>
            <p:ph type="sldNum" sz="quarter" idx="12"/>
          </p:nvPr>
        </p:nvSpPr>
        <p:spPr/>
        <p:txBody>
          <a:bodyPr/>
          <a:lstStyle/>
          <a:p>
            <a:fld id="{1D860E46-12A0-4A45-99B6-DD8A06564255}" type="slidenum">
              <a:rPr lang="en-US" smtClean="0"/>
              <a:t>‹#›</a:t>
            </a:fld>
            <a:endParaRPr lang="en-US"/>
          </a:p>
        </p:txBody>
      </p:sp>
    </p:spTree>
    <p:extLst>
      <p:ext uri="{BB962C8B-B14F-4D97-AF65-F5344CB8AC3E}">
        <p14:creationId xmlns:p14="http://schemas.microsoft.com/office/powerpoint/2010/main" val="1454217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28ADA-7F08-497E-A1EC-4C754A0597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DA662E-1AA1-4CB8-9AA6-FFD33873BD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6308F-5028-4356-AB49-659000DD1E28}"/>
              </a:ext>
            </a:extLst>
          </p:cNvPr>
          <p:cNvSpPr>
            <a:spLocks noGrp="1"/>
          </p:cNvSpPr>
          <p:nvPr>
            <p:ph type="dt" sz="half" idx="10"/>
          </p:nvPr>
        </p:nvSpPr>
        <p:spPr/>
        <p:txBody>
          <a:bodyPr/>
          <a:lstStyle/>
          <a:p>
            <a:fld id="{F0F008B3-369D-432B-8E66-E986964C6031}" type="datetimeFigureOut">
              <a:rPr lang="en-US" smtClean="0"/>
              <a:t>6/3/2020</a:t>
            </a:fld>
            <a:endParaRPr lang="en-US"/>
          </a:p>
        </p:txBody>
      </p:sp>
      <p:sp>
        <p:nvSpPr>
          <p:cNvPr id="5" name="Footer Placeholder 4">
            <a:extLst>
              <a:ext uri="{FF2B5EF4-FFF2-40B4-BE49-F238E27FC236}">
                <a16:creationId xmlns:a16="http://schemas.microsoft.com/office/drawing/2014/main" id="{51FEC007-E0B4-44AE-9DD8-52AC6541E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90F968-E5EA-40D1-916A-50CA96F1422D}"/>
              </a:ext>
            </a:extLst>
          </p:cNvPr>
          <p:cNvSpPr>
            <a:spLocks noGrp="1"/>
          </p:cNvSpPr>
          <p:nvPr>
            <p:ph type="sldNum" sz="quarter" idx="12"/>
          </p:nvPr>
        </p:nvSpPr>
        <p:spPr/>
        <p:txBody>
          <a:bodyPr/>
          <a:lstStyle/>
          <a:p>
            <a:fld id="{1D860E46-12A0-4A45-99B6-DD8A06564255}" type="slidenum">
              <a:rPr lang="en-US" smtClean="0"/>
              <a:t>‹#›</a:t>
            </a:fld>
            <a:endParaRPr lang="en-US"/>
          </a:p>
        </p:txBody>
      </p:sp>
    </p:spTree>
    <p:extLst>
      <p:ext uri="{BB962C8B-B14F-4D97-AF65-F5344CB8AC3E}">
        <p14:creationId xmlns:p14="http://schemas.microsoft.com/office/powerpoint/2010/main" val="1361167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37292-B296-49E2-90EE-38BF6E20B4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3A4C2B-2CF2-4377-A29E-4E3601ACBC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FA0AD3-6D8E-4BF3-8A8C-CF53104FD146}"/>
              </a:ext>
            </a:extLst>
          </p:cNvPr>
          <p:cNvSpPr>
            <a:spLocks noGrp="1"/>
          </p:cNvSpPr>
          <p:nvPr>
            <p:ph type="dt" sz="half" idx="10"/>
          </p:nvPr>
        </p:nvSpPr>
        <p:spPr/>
        <p:txBody>
          <a:bodyPr/>
          <a:lstStyle/>
          <a:p>
            <a:fld id="{F0F008B3-369D-432B-8E66-E986964C6031}" type="datetimeFigureOut">
              <a:rPr lang="en-US" smtClean="0"/>
              <a:t>6/3/2020</a:t>
            </a:fld>
            <a:endParaRPr lang="en-US"/>
          </a:p>
        </p:txBody>
      </p:sp>
      <p:sp>
        <p:nvSpPr>
          <p:cNvPr id="5" name="Footer Placeholder 4">
            <a:extLst>
              <a:ext uri="{FF2B5EF4-FFF2-40B4-BE49-F238E27FC236}">
                <a16:creationId xmlns:a16="http://schemas.microsoft.com/office/drawing/2014/main" id="{551CC8A8-AA9C-4C70-B72E-A11B749840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40DE0F-21DA-4AE7-B1DF-C1D4A0087326}"/>
              </a:ext>
            </a:extLst>
          </p:cNvPr>
          <p:cNvSpPr>
            <a:spLocks noGrp="1"/>
          </p:cNvSpPr>
          <p:nvPr>
            <p:ph type="sldNum" sz="quarter" idx="12"/>
          </p:nvPr>
        </p:nvSpPr>
        <p:spPr/>
        <p:txBody>
          <a:bodyPr/>
          <a:lstStyle/>
          <a:p>
            <a:fld id="{1D860E46-12A0-4A45-99B6-DD8A06564255}" type="slidenum">
              <a:rPr lang="en-US" smtClean="0"/>
              <a:t>‹#›</a:t>
            </a:fld>
            <a:endParaRPr lang="en-US"/>
          </a:p>
        </p:txBody>
      </p:sp>
    </p:spTree>
    <p:extLst>
      <p:ext uri="{BB962C8B-B14F-4D97-AF65-F5344CB8AC3E}">
        <p14:creationId xmlns:p14="http://schemas.microsoft.com/office/powerpoint/2010/main" val="1216532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D1220-E9CC-486E-9598-81D671E28D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E63411-F146-420E-82D1-AA120E6A5C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83917C-3253-4207-9194-3F770728F9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9F5E8E-2508-4438-995A-A2589485B027}"/>
              </a:ext>
            </a:extLst>
          </p:cNvPr>
          <p:cNvSpPr>
            <a:spLocks noGrp="1"/>
          </p:cNvSpPr>
          <p:nvPr>
            <p:ph type="dt" sz="half" idx="10"/>
          </p:nvPr>
        </p:nvSpPr>
        <p:spPr/>
        <p:txBody>
          <a:bodyPr/>
          <a:lstStyle/>
          <a:p>
            <a:fld id="{F0F008B3-369D-432B-8E66-E986964C6031}" type="datetimeFigureOut">
              <a:rPr lang="en-US" smtClean="0"/>
              <a:t>6/3/2020</a:t>
            </a:fld>
            <a:endParaRPr lang="en-US"/>
          </a:p>
        </p:txBody>
      </p:sp>
      <p:sp>
        <p:nvSpPr>
          <p:cNvPr id="6" name="Footer Placeholder 5">
            <a:extLst>
              <a:ext uri="{FF2B5EF4-FFF2-40B4-BE49-F238E27FC236}">
                <a16:creationId xmlns:a16="http://schemas.microsoft.com/office/drawing/2014/main" id="{E70368A9-8F7D-4BEE-AC51-6EA42B3CAD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84FF73-4F4D-44B0-BCAD-279D168126D7}"/>
              </a:ext>
            </a:extLst>
          </p:cNvPr>
          <p:cNvSpPr>
            <a:spLocks noGrp="1"/>
          </p:cNvSpPr>
          <p:nvPr>
            <p:ph type="sldNum" sz="quarter" idx="12"/>
          </p:nvPr>
        </p:nvSpPr>
        <p:spPr/>
        <p:txBody>
          <a:bodyPr/>
          <a:lstStyle/>
          <a:p>
            <a:fld id="{1D860E46-12A0-4A45-99B6-DD8A06564255}" type="slidenum">
              <a:rPr lang="en-US" smtClean="0"/>
              <a:t>‹#›</a:t>
            </a:fld>
            <a:endParaRPr lang="en-US"/>
          </a:p>
        </p:txBody>
      </p:sp>
    </p:spTree>
    <p:extLst>
      <p:ext uri="{BB962C8B-B14F-4D97-AF65-F5344CB8AC3E}">
        <p14:creationId xmlns:p14="http://schemas.microsoft.com/office/powerpoint/2010/main" val="3861152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AD44-1971-412E-AAC5-07F1BBBF50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5F1C23-FFC6-4300-AC70-F45E556ADD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4EFA52-FF19-4AD8-9E3D-D1423B7927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B4872A-7165-402D-B9F5-D1981AF260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6E73C1-EE88-4CC2-9978-9A42C64514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BA2C88-1697-427A-9845-7E5673F5F3D6}"/>
              </a:ext>
            </a:extLst>
          </p:cNvPr>
          <p:cNvSpPr>
            <a:spLocks noGrp="1"/>
          </p:cNvSpPr>
          <p:nvPr>
            <p:ph type="dt" sz="half" idx="10"/>
          </p:nvPr>
        </p:nvSpPr>
        <p:spPr/>
        <p:txBody>
          <a:bodyPr/>
          <a:lstStyle/>
          <a:p>
            <a:fld id="{F0F008B3-369D-432B-8E66-E986964C6031}" type="datetimeFigureOut">
              <a:rPr lang="en-US" smtClean="0"/>
              <a:t>6/3/2020</a:t>
            </a:fld>
            <a:endParaRPr lang="en-US"/>
          </a:p>
        </p:txBody>
      </p:sp>
      <p:sp>
        <p:nvSpPr>
          <p:cNvPr id="8" name="Footer Placeholder 7">
            <a:extLst>
              <a:ext uri="{FF2B5EF4-FFF2-40B4-BE49-F238E27FC236}">
                <a16:creationId xmlns:a16="http://schemas.microsoft.com/office/drawing/2014/main" id="{67649AD3-979C-4BF1-88CA-1EEBA57B9B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7BC212-2168-4F4D-B324-46BDA3652DC7}"/>
              </a:ext>
            </a:extLst>
          </p:cNvPr>
          <p:cNvSpPr>
            <a:spLocks noGrp="1"/>
          </p:cNvSpPr>
          <p:nvPr>
            <p:ph type="sldNum" sz="quarter" idx="12"/>
          </p:nvPr>
        </p:nvSpPr>
        <p:spPr/>
        <p:txBody>
          <a:bodyPr/>
          <a:lstStyle/>
          <a:p>
            <a:fld id="{1D860E46-12A0-4A45-99B6-DD8A06564255}" type="slidenum">
              <a:rPr lang="en-US" smtClean="0"/>
              <a:t>‹#›</a:t>
            </a:fld>
            <a:endParaRPr lang="en-US"/>
          </a:p>
        </p:txBody>
      </p:sp>
    </p:spTree>
    <p:extLst>
      <p:ext uri="{BB962C8B-B14F-4D97-AF65-F5344CB8AC3E}">
        <p14:creationId xmlns:p14="http://schemas.microsoft.com/office/powerpoint/2010/main" val="811471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D2D2C-7480-4AA4-AF95-24E7CA8F68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AB2F2B-B15A-4CA3-8651-2D627889020A}"/>
              </a:ext>
            </a:extLst>
          </p:cNvPr>
          <p:cNvSpPr>
            <a:spLocks noGrp="1"/>
          </p:cNvSpPr>
          <p:nvPr>
            <p:ph type="dt" sz="half" idx="10"/>
          </p:nvPr>
        </p:nvSpPr>
        <p:spPr/>
        <p:txBody>
          <a:bodyPr/>
          <a:lstStyle/>
          <a:p>
            <a:fld id="{F0F008B3-369D-432B-8E66-E986964C6031}" type="datetimeFigureOut">
              <a:rPr lang="en-US" smtClean="0"/>
              <a:t>6/3/2020</a:t>
            </a:fld>
            <a:endParaRPr lang="en-US"/>
          </a:p>
        </p:txBody>
      </p:sp>
      <p:sp>
        <p:nvSpPr>
          <p:cNvPr id="4" name="Footer Placeholder 3">
            <a:extLst>
              <a:ext uri="{FF2B5EF4-FFF2-40B4-BE49-F238E27FC236}">
                <a16:creationId xmlns:a16="http://schemas.microsoft.com/office/drawing/2014/main" id="{6D39C279-9DD7-4D33-8846-721BB82DF3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B015AF-E924-4012-A0B1-D13E34BA38D8}"/>
              </a:ext>
            </a:extLst>
          </p:cNvPr>
          <p:cNvSpPr>
            <a:spLocks noGrp="1"/>
          </p:cNvSpPr>
          <p:nvPr>
            <p:ph type="sldNum" sz="quarter" idx="12"/>
          </p:nvPr>
        </p:nvSpPr>
        <p:spPr/>
        <p:txBody>
          <a:bodyPr/>
          <a:lstStyle/>
          <a:p>
            <a:fld id="{1D860E46-12A0-4A45-99B6-DD8A06564255}" type="slidenum">
              <a:rPr lang="en-US" smtClean="0"/>
              <a:t>‹#›</a:t>
            </a:fld>
            <a:endParaRPr lang="en-US"/>
          </a:p>
        </p:txBody>
      </p:sp>
    </p:spTree>
    <p:extLst>
      <p:ext uri="{BB962C8B-B14F-4D97-AF65-F5344CB8AC3E}">
        <p14:creationId xmlns:p14="http://schemas.microsoft.com/office/powerpoint/2010/main" val="1576155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7E5813-CF2E-4664-8858-F57CA3C00F20}"/>
              </a:ext>
            </a:extLst>
          </p:cNvPr>
          <p:cNvSpPr>
            <a:spLocks noGrp="1"/>
          </p:cNvSpPr>
          <p:nvPr>
            <p:ph type="dt" sz="half" idx="10"/>
          </p:nvPr>
        </p:nvSpPr>
        <p:spPr/>
        <p:txBody>
          <a:bodyPr/>
          <a:lstStyle/>
          <a:p>
            <a:fld id="{F0F008B3-369D-432B-8E66-E986964C6031}" type="datetimeFigureOut">
              <a:rPr lang="en-US" smtClean="0"/>
              <a:t>6/3/2020</a:t>
            </a:fld>
            <a:endParaRPr lang="en-US"/>
          </a:p>
        </p:txBody>
      </p:sp>
      <p:sp>
        <p:nvSpPr>
          <p:cNvPr id="3" name="Footer Placeholder 2">
            <a:extLst>
              <a:ext uri="{FF2B5EF4-FFF2-40B4-BE49-F238E27FC236}">
                <a16:creationId xmlns:a16="http://schemas.microsoft.com/office/drawing/2014/main" id="{276FE616-DA0E-4891-82D4-5FBFC7F29D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1D29CD-C7B6-49CA-BC43-22FECE1C3AA6}"/>
              </a:ext>
            </a:extLst>
          </p:cNvPr>
          <p:cNvSpPr>
            <a:spLocks noGrp="1"/>
          </p:cNvSpPr>
          <p:nvPr>
            <p:ph type="sldNum" sz="quarter" idx="12"/>
          </p:nvPr>
        </p:nvSpPr>
        <p:spPr/>
        <p:txBody>
          <a:bodyPr/>
          <a:lstStyle/>
          <a:p>
            <a:fld id="{1D860E46-12A0-4A45-99B6-DD8A06564255}" type="slidenum">
              <a:rPr lang="en-US" smtClean="0"/>
              <a:t>‹#›</a:t>
            </a:fld>
            <a:endParaRPr lang="en-US"/>
          </a:p>
        </p:txBody>
      </p:sp>
    </p:spTree>
    <p:extLst>
      <p:ext uri="{BB962C8B-B14F-4D97-AF65-F5344CB8AC3E}">
        <p14:creationId xmlns:p14="http://schemas.microsoft.com/office/powerpoint/2010/main" val="1553925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BBC1B-7341-4656-B3F5-F4569FFCD4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78AE6B-DA76-46F2-BAAE-43D265617E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33AA85-0D1B-46C1-B771-342A698693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4B1AAA-1581-4BEE-A759-F4BF9AD77749}"/>
              </a:ext>
            </a:extLst>
          </p:cNvPr>
          <p:cNvSpPr>
            <a:spLocks noGrp="1"/>
          </p:cNvSpPr>
          <p:nvPr>
            <p:ph type="dt" sz="half" idx="10"/>
          </p:nvPr>
        </p:nvSpPr>
        <p:spPr/>
        <p:txBody>
          <a:bodyPr/>
          <a:lstStyle/>
          <a:p>
            <a:fld id="{F0F008B3-369D-432B-8E66-E986964C6031}" type="datetimeFigureOut">
              <a:rPr lang="en-US" smtClean="0"/>
              <a:t>6/3/2020</a:t>
            </a:fld>
            <a:endParaRPr lang="en-US"/>
          </a:p>
        </p:txBody>
      </p:sp>
      <p:sp>
        <p:nvSpPr>
          <p:cNvPr id="6" name="Footer Placeholder 5">
            <a:extLst>
              <a:ext uri="{FF2B5EF4-FFF2-40B4-BE49-F238E27FC236}">
                <a16:creationId xmlns:a16="http://schemas.microsoft.com/office/drawing/2014/main" id="{EB973A89-2462-49E4-820B-C40B61CE19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6BE26-C0F8-4FA0-8035-639EA1BE422E}"/>
              </a:ext>
            </a:extLst>
          </p:cNvPr>
          <p:cNvSpPr>
            <a:spLocks noGrp="1"/>
          </p:cNvSpPr>
          <p:nvPr>
            <p:ph type="sldNum" sz="quarter" idx="12"/>
          </p:nvPr>
        </p:nvSpPr>
        <p:spPr/>
        <p:txBody>
          <a:bodyPr/>
          <a:lstStyle/>
          <a:p>
            <a:fld id="{1D860E46-12A0-4A45-99B6-DD8A06564255}" type="slidenum">
              <a:rPr lang="en-US" smtClean="0"/>
              <a:t>‹#›</a:t>
            </a:fld>
            <a:endParaRPr lang="en-US"/>
          </a:p>
        </p:txBody>
      </p:sp>
    </p:spTree>
    <p:extLst>
      <p:ext uri="{BB962C8B-B14F-4D97-AF65-F5344CB8AC3E}">
        <p14:creationId xmlns:p14="http://schemas.microsoft.com/office/powerpoint/2010/main" val="4099448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179BB-79BE-43D3-B4A2-83AC7EAA98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A06F92-8BAD-4DAB-A01F-A092214864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F69B05-96E9-424D-9D3A-23753C3A10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3814BD-A2AF-4265-A7C9-9D32A9A0018F}"/>
              </a:ext>
            </a:extLst>
          </p:cNvPr>
          <p:cNvSpPr>
            <a:spLocks noGrp="1"/>
          </p:cNvSpPr>
          <p:nvPr>
            <p:ph type="dt" sz="half" idx="10"/>
          </p:nvPr>
        </p:nvSpPr>
        <p:spPr/>
        <p:txBody>
          <a:bodyPr/>
          <a:lstStyle/>
          <a:p>
            <a:fld id="{F0F008B3-369D-432B-8E66-E986964C6031}" type="datetimeFigureOut">
              <a:rPr lang="en-US" smtClean="0"/>
              <a:t>6/3/2020</a:t>
            </a:fld>
            <a:endParaRPr lang="en-US"/>
          </a:p>
        </p:txBody>
      </p:sp>
      <p:sp>
        <p:nvSpPr>
          <p:cNvPr id="6" name="Footer Placeholder 5">
            <a:extLst>
              <a:ext uri="{FF2B5EF4-FFF2-40B4-BE49-F238E27FC236}">
                <a16:creationId xmlns:a16="http://schemas.microsoft.com/office/drawing/2014/main" id="{DECE3444-825E-4B38-9A22-32C7DAC91E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6A8035-0509-46FD-8FB6-84A07CC4AC14}"/>
              </a:ext>
            </a:extLst>
          </p:cNvPr>
          <p:cNvSpPr>
            <a:spLocks noGrp="1"/>
          </p:cNvSpPr>
          <p:nvPr>
            <p:ph type="sldNum" sz="quarter" idx="12"/>
          </p:nvPr>
        </p:nvSpPr>
        <p:spPr/>
        <p:txBody>
          <a:bodyPr/>
          <a:lstStyle/>
          <a:p>
            <a:fld id="{1D860E46-12A0-4A45-99B6-DD8A06564255}" type="slidenum">
              <a:rPr lang="en-US" smtClean="0"/>
              <a:t>‹#›</a:t>
            </a:fld>
            <a:endParaRPr lang="en-US"/>
          </a:p>
        </p:txBody>
      </p:sp>
    </p:spTree>
    <p:extLst>
      <p:ext uri="{BB962C8B-B14F-4D97-AF65-F5344CB8AC3E}">
        <p14:creationId xmlns:p14="http://schemas.microsoft.com/office/powerpoint/2010/main" val="1147344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1A2E99-6836-4203-9F98-FE4AF38B4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DAE8D4-7BAC-4B07-BF2F-5936372413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0C3659-77C2-4496-9E9B-56F24E0208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F008B3-369D-432B-8E66-E986964C6031}" type="datetimeFigureOut">
              <a:rPr lang="en-US" smtClean="0"/>
              <a:t>6/3/2020</a:t>
            </a:fld>
            <a:endParaRPr lang="en-US"/>
          </a:p>
        </p:txBody>
      </p:sp>
      <p:sp>
        <p:nvSpPr>
          <p:cNvPr id="5" name="Footer Placeholder 4">
            <a:extLst>
              <a:ext uri="{FF2B5EF4-FFF2-40B4-BE49-F238E27FC236}">
                <a16:creationId xmlns:a16="http://schemas.microsoft.com/office/drawing/2014/main" id="{A3969F15-CC48-44E2-913A-A4BC92D6C4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BDBAF1-BF3E-4A7E-9F06-A03AD4B084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860E46-12A0-4A45-99B6-DD8A06564255}" type="slidenum">
              <a:rPr lang="en-US" smtClean="0"/>
              <a:t>‹#›</a:t>
            </a:fld>
            <a:endParaRPr lang="en-US"/>
          </a:p>
        </p:txBody>
      </p:sp>
    </p:spTree>
    <p:extLst>
      <p:ext uri="{BB962C8B-B14F-4D97-AF65-F5344CB8AC3E}">
        <p14:creationId xmlns:p14="http://schemas.microsoft.com/office/powerpoint/2010/main" val="1722236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www.library.txstate.edu/about/departments/dws/faculty-digitization.html" TargetMode="External"/><Relationship Id="rId3" Type="http://schemas.openxmlformats.org/officeDocument/2006/relationships/hyperlink" Target="http://exhibits.library.txstate.edu/thewittliffcollections/exhibits/show/severo-perez/" TargetMode="External"/><Relationship Id="rId7" Type="http://schemas.openxmlformats.org/officeDocument/2006/relationships/hyperlink" Target="https://exhibits.library.txstate.edu/univarchives/exhibits/show/pedagog" TargetMode="External"/><Relationship Id="rId2" Type="http://schemas.openxmlformats.org/officeDocument/2006/relationships/hyperlink" Target="http://exhibits.library.txstate.edu/thewittliffcollections/exhibits/show/the-national-tour-of-texas" TargetMode="External"/><Relationship Id="rId1" Type="http://schemas.openxmlformats.org/officeDocument/2006/relationships/slideLayout" Target="../slideLayouts/slideLayout2.xml"/><Relationship Id="rId6" Type="http://schemas.openxmlformats.org/officeDocument/2006/relationships/hyperlink" Target="https://www.flickr.com/photos/txstate-library/albums" TargetMode="External"/><Relationship Id="rId5" Type="http://schemas.openxmlformats.org/officeDocument/2006/relationships/hyperlink" Target="http://exhibits.library.txstate.edu/thewittliffcollections/exhibits/show/santiago-tafolla-collection/rev-tafolla" TargetMode="External"/><Relationship Id="rId4" Type="http://schemas.openxmlformats.org/officeDocument/2006/relationships/hyperlink" Target="http://exhibits.library.txstate.edu/cabeza/" TargetMode="External"/><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hyperlink" Target="http://exhibits.library.txstate.edu/thewittliffcollections/exhibits/show/santiago-tafolla-collection/rev-tafoll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hyperlink" Target="http://exhibits.library.txstate.edu/univarchives/exhibits/show/pedagog/1900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exhibits.library.txstate.edu/thewittliffcollections/exhibits/show/severo-perez" TargetMode="External"/><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exhibits.library.txstate.edu/thewittliffcollections/exhibits/show/the-national-tour-of-texas"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flickr.com/photos/txstate-library/albums" TargetMode="External"/><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mba18@txstate.edu" TargetMode="External"/><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hyperlink" Target="https://digital.library.txstate.edu/" TargetMode="External"/><Relationship Id="rId4" Type="http://schemas.openxmlformats.org/officeDocument/2006/relationships/hyperlink" Target="mailto:sst25@txstate.edu"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https://www.thewittliffcollections.txstate.edu/research/visit/policies/dig-pres-policy.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mailto:TP09@txstate.edu" TargetMode="External"/><Relationship Id="rId3" Type="http://schemas.openxmlformats.org/officeDocument/2006/relationships/hyperlink" Target="http://exhibits.library.txstate.edu/thewittliffcollections/exhibits/show/severo-perez/" TargetMode="External"/><Relationship Id="rId7" Type="http://schemas.openxmlformats.org/officeDocument/2006/relationships/hyperlink" Target="http://www.library.txstate.edu/about/departments/dws/faculty-digitization.html" TargetMode="External"/><Relationship Id="rId2" Type="http://schemas.openxmlformats.org/officeDocument/2006/relationships/hyperlink" Target="http://exhibits.library.txstate.edu/thewittliffcollections/exhibits/show/the-national-tour-of-texas" TargetMode="External"/><Relationship Id="rId1" Type="http://schemas.openxmlformats.org/officeDocument/2006/relationships/slideLayout" Target="../slideLayouts/slideLayout2.xml"/><Relationship Id="rId6" Type="http://schemas.openxmlformats.org/officeDocument/2006/relationships/hyperlink" Target="https://exhibits.library.txstate.edu/univarchives/exhibits/show/pedagog" TargetMode="External"/><Relationship Id="rId5" Type="http://schemas.openxmlformats.org/officeDocument/2006/relationships/hyperlink" Target="https://www.flickr.com/photos/txstate-library/albums" TargetMode="External"/><Relationship Id="rId4" Type="http://schemas.openxmlformats.org/officeDocument/2006/relationships/hyperlink" Target="http://exhibits.library.txstate.edu/thewittliffcollections/exhibits/show/santiago-tafolla-collection/rev-tafolla" TargetMode="External"/><Relationship Id="rId9"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mailto:prentz@txstate.ed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35.xml.rels><?xml version="1.0" encoding="UTF-8" standalone="yes"?>
<Relationships xmlns="http://schemas.openxmlformats.org/package/2006/relationships"><Relationship Id="rId3" Type="http://schemas.openxmlformats.org/officeDocument/2006/relationships/hyperlink" Target="https://www.tdl.org/duracloud/" TargetMode="External"/><Relationship Id="rId7" Type="http://schemas.openxmlformats.org/officeDocument/2006/relationships/image" Target="../media/image56.jpeg"/><Relationship Id="rId2" Type="http://schemas.openxmlformats.org/officeDocument/2006/relationships/hyperlink" Target="https://www.tdl.org/digital-preservation/" TargetMode="External"/><Relationship Id="rId1" Type="http://schemas.openxmlformats.org/officeDocument/2006/relationships/slideLayout" Target="../slideLayouts/slideLayout2.xml"/><Relationship Id="rId6" Type="http://schemas.openxmlformats.org/officeDocument/2006/relationships/hyperlink" Target="https://www.tdl.org/texas-archivematica-users-group" TargetMode="External"/><Relationship Id="rId5" Type="http://schemas.openxmlformats.org/officeDocument/2006/relationships/hyperlink" Target="https://www.tdl.org/duracloud/cost/" TargetMode="External"/><Relationship Id="rId4" Type="http://schemas.openxmlformats.org/officeDocument/2006/relationships/hyperlink" Target="https://www.tdl.org/duracloud/#space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data.tdl.org/" TargetMode="External"/><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t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6E13DAD0-A4B0-4817-8995-A0D346584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99D15F-C95C-4114-B030-633D5C9C68A4}"/>
              </a:ext>
            </a:extLst>
          </p:cNvPr>
          <p:cNvSpPr>
            <a:spLocks noGrp="1"/>
          </p:cNvSpPr>
          <p:nvPr>
            <p:ph type="ctrTitle"/>
          </p:nvPr>
        </p:nvSpPr>
        <p:spPr>
          <a:xfrm>
            <a:off x="5021821" y="3290824"/>
            <a:ext cx="6862339" cy="2090854"/>
          </a:xfrm>
        </p:spPr>
        <p:txBody>
          <a:bodyPr>
            <a:normAutofit/>
          </a:bodyPr>
          <a:lstStyle/>
          <a:p>
            <a:r>
              <a:rPr lang="en-US" sz="4000" dirty="0">
                <a:solidFill>
                  <a:srgbClr val="FFFFFF"/>
                </a:solidFill>
              </a:rPr>
              <a:t>Texas State University Libraries </a:t>
            </a:r>
            <a:br>
              <a:rPr lang="en-US" sz="3000" dirty="0">
                <a:solidFill>
                  <a:srgbClr val="FFFFFF"/>
                </a:solidFill>
              </a:rPr>
            </a:br>
            <a:r>
              <a:rPr lang="en-US" sz="3600" dirty="0">
                <a:solidFill>
                  <a:srgbClr val="FFFFFF"/>
                </a:solidFill>
              </a:rPr>
              <a:t>Digital Initiatives</a:t>
            </a:r>
            <a:br>
              <a:rPr lang="en-US" sz="3000" dirty="0">
                <a:solidFill>
                  <a:srgbClr val="FFFFFF"/>
                </a:solidFill>
              </a:rPr>
            </a:br>
            <a:r>
              <a:rPr lang="en-US" sz="3000" dirty="0">
                <a:solidFill>
                  <a:srgbClr val="FFFFFF"/>
                </a:solidFill>
              </a:rPr>
              <a:t>Staff,  Infrastructures and Accomplishments</a:t>
            </a:r>
          </a:p>
        </p:txBody>
      </p:sp>
      <p:cxnSp>
        <p:nvCxnSpPr>
          <p:cNvPr id="60" name="Straight Connector 59">
            <a:extLst>
              <a:ext uri="{FF2B5EF4-FFF2-40B4-BE49-F238E27FC236}">
                <a16:creationId xmlns:a16="http://schemas.microsoft.com/office/drawing/2014/main" id="{59F9672C-557D-4871-B58C-7874589D7F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indoor, person, sitting, man&#10;&#10;Description automatically generated">
            <a:extLst>
              <a:ext uri="{FF2B5EF4-FFF2-40B4-BE49-F238E27FC236}">
                <a16:creationId xmlns:a16="http://schemas.microsoft.com/office/drawing/2014/main" id="{25170069-F015-4EB8-89A4-3503829E7CDF}"/>
              </a:ext>
            </a:extLst>
          </p:cNvPr>
          <p:cNvPicPr>
            <a:picLocks noChangeAspect="1"/>
          </p:cNvPicPr>
          <p:nvPr/>
        </p:nvPicPr>
        <p:blipFill rotWithShape="1">
          <a:blip r:embed="rId2">
            <a:extLst>
              <a:ext uri="{28A0092B-C50C-407E-A947-70E740481C1C}">
                <a14:useLocalDpi xmlns:a14="http://schemas.microsoft.com/office/drawing/2010/main" val="0"/>
              </a:ext>
            </a:extLst>
          </a:blip>
          <a:srcRect l="10737" r="-2" b="-2"/>
          <a:stretch/>
        </p:blipFill>
        <p:spPr>
          <a:xfrm>
            <a:off x="317635" y="321733"/>
            <a:ext cx="4160452" cy="6214534"/>
          </a:xfrm>
          <a:prstGeom prst="rect">
            <a:avLst/>
          </a:prstGeom>
        </p:spPr>
      </p:pic>
      <p:pic>
        <p:nvPicPr>
          <p:cNvPr id="16" name="Picture 15">
            <a:extLst>
              <a:ext uri="{FF2B5EF4-FFF2-40B4-BE49-F238E27FC236}">
                <a16:creationId xmlns:a16="http://schemas.microsoft.com/office/drawing/2014/main" id="{316C7F8E-D6B2-4D70-9984-52605EF3F1EE}"/>
              </a:ext>
            </a:extLst>
          </p:cNvPr>
          <p:cNvPicPr>
            <a:picLocks noChangeAspect="1"/>
          </p:cNvPicPr>
          <p:nvPr/>
        </p:nvPicPr>
        <p:blipFill rotWithShape="1">
          <a:blip r:embed="rId3"/>
          <a:srcRect l="19587" r="27359" b="3"/>
          <a:stretch/>
        </p:blipFill>
        <p:spPr>
          <a:xfrm>
            <a:off x="4638955" y="321733"/>
            <a:ext cx="3539976" cy="2985818"/>
          </a:xfrm>
          <a:prstGeom prst="rect">
            <a:avLst/>
          </a:prstGeom>
        </p:spPr>
      </p:pic>
      <p:pic>
        <p:nvPicPr>
          <p:cNvPr id="3" name="Picture 2">
            <a:extLst>
              <a:ext uri="{FF2B5EF4-FFF2-40B4-BE49-F238E27FC236}">
                <a16:creationId xmlns:a16="http://schemas.microsoft.com/office/drawing/2014/main" id="{8F0FE299-9DCA-43E6-A07F-6A746D42F0D9}"/>
              </a:ext>
            </a:extLst>
          </p:cNvPr>
          <p:cNvPicPr>
            <a:picLocks noChangeAspect="1"/>
          </p:cNvPicPr>
          <p:nvPr/>
        </p:nvPicPr>
        <p:blipFill rotWithShape="1">
          <a:blip r:embed="rId4"/>
          <a:srcRect t="23128" r="-1" b="20571"/>
          <a:stretch/>
        </p:blipFill>
        <p:spPr>
          <a:xfrm>
            <a:off x="8348570" y="321734"/>
            <a:ext cx="3535590" cy="2985818"/>
          </a:xfrm>
          <a:prstGeom prst="rect">
            <a:avLst/>
          </a:prstGeom>
        </p:spPr>
      </p:pic>
      <p:sp>
        <p:nvSpPr>
          <p:cNvPr id="6" name="Rectangle 5">
            <a:extLst>
              <a:ext uri="{FF2B5EF4-FFF2-40B4-BE49-F238E27FC236}">
                <a16:creationId xmlns:a16="http://schemas.microsoft.com/office/drawing/2014/main" id="{78B49EC4-26F8-4EE2-875D-7AC54D85E195}"/>
              </a:ext>
            </a:extLst>
          </p:cNvPr>
          <p:cNvSpPr/>
          <p:nvPr/>
        </p:nvSpPr>
        <p:spPr>
          <a:xfrm>
            <a:off x="6900746" y="5643434"/>
            <a:ext cx="6096000" cy="634020"/>
          </a:xfrm>
          <a:prstGeom prst="rect">
            <a:avLst/>
          </a:prstGeom>
        </p:spPr>
        <p:txBody>
          <a:bodyPr>
            <a:spAutoFit/>
          </a:bodyPr>
          <a:lstStyle/>
          <a:p>
            <a:pPr lvl="0" algn="ctr">
              <a:spcBef>
                <a:spcPct val="20000"/>
              </a:spcBef>
            </a:pPr>
            <a:r>
              <a:rPr lang="en-US" sz="1100" b="1" dirty="0">
                <a:solidFill>
                  <a:schemeClr val="bg1"/>
                </a:solidFill>
              </a:rPr>
              <a:t>Ray Uzwyshyn, Ph.D. MBA MLIS</a:t>
            </a:r>
            <a:br>
              <a:rPr lang="en-US" sz="1100" b="1" dirty="0">
                <a:solidFill>
                  <a:schemeClr val="bg1"/>
                </a:solidFill>
              </a:rPr>
            </a:br>
            <a:r>
              <a:rPr lang="en-US" sz="1100" dirty="0">
                <a:solidFill>
                  <a:schemeClr val="bg1"/>
                </a:solidFill>
              </a:rPr>
              <a:t>Director, Collections and Digital Services, </a:t>
            </a:r>
          </a:p>
          <a:p>
            <a:pPr lvl="0" algn="ctr">
              <a:spcBef>
                <a:spcPct val="20000"/>
              </a:spcBef>
            </a:pPr>
            <a:r>
              <a:rPr lang="en-US" sz="1100" dirty="0">
                <a:solidFill>
                  <a:schemeClr val="bg1"/>
                </a:solidFill>
              </a:rPr>
              <a:t>Texas State University Libraries</a:t>
            </a:r>
          </a:p>
        </p:txBody>
      </p:sp>
    </p:spTree>
    <p:extLst>
      <p:ext uri="{BB962C8B-B14F-4D97-AF65-F5344CB8AC3E}">
        <p14:creationId xmlns:p14="http://schemas.microsoft.com/office/powerpoint/2010/main" val="890318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6017" y="190540"/>
            <a:ext cx="12085983" cy="1143000"/>
          </a:xfrm>
        </p:spPr>
        <p:txBody>
          <a:bodyPr>
            <a:normAutofit fontScale="90000"/>
          </a:bodyPr>
          <a:lstStyle/>
          <a:p>
            <a:pPr algn="ctr"/>
            <a:br>
              <a:rPr lang="en-US" sz="3600" dirty="0"/>
            </a:br>
            <a:r>
              <a:rPr lang="en-US" sz="4000" dirty="0"/>
              <a:t>Combining These Research Ecosystem Components</a:t>
            </a:r>
            <a:br>
              <a:rPr lang="en-US" sz="4000" dirty="0"/>
            </a:br>
            <a:r>
              <a:rPr lang="en-US" sz="2200" dirty="0"/>
              <a:t>Opens Amazing Possibilities For Digital Scholarship &amp; Research Collaboration Opportunities</a:t>
            </a:r>
            <a:br>
              <a:rPr lang="en-US" sz="2200" dirty="0"/>
            </a:br>
            <a:endParaRPr lang="en-US" sz="2200" dirty="0"/>
          </a:p>
        </p:txBody>
      </p:sp>
      <p:sp>
        <p:nvSpPr>
          <p:cNvPr id="5" name="Content Placeholder 2"/>
          <p:cNvSpPr>
            <a:spLocks noGrp="1"/>
          </p:cNvSpPr>
          <p:nvPr>
            <p:ph idx="1"/>
          </p:nvPr>
        </p:nvSpPr>
        <p:spPr>
          <a:xfrm>
            <a:off x="5714999" y="1905000"/>
            <a:ext cx="5676897" cy="4953000"/>
          </a:xfrm>
        </p:spPr>
        <p:txBody>
          <a:bodyPr>
            <a:normAutofit fontScale="62500" lnSpcReduction="20000"/>
          </a:bodyPr>
          <a:lstStyle/>
          <a:p>
            <a:pPr marL="0" indent="0">
              <a:buNone/>
            </a:pPr>
            <a:r>
              <a:rPr lang="en-US" b="1" dirty="0"/>
              <a:t>Cognitive Cartography/Multimedia Archives </a:t>
            </a:r>
            <a:br>
              <a:rPr lang="en-US" b="1" dirty="0"/>
            </a:br>
            <a:r>
              <a:rPr lang="en-US" sz="2000" dirty="0"/>
              <a:t>(Video, Text, GIS, Images, Field Notes)</a:t>
            </a:r>
            <a:br>
              <a:rPr lang="en-US" sz="2000" dirty="0"/>
            </a:br>
            <a:r>
              <a:rPr lang="en-US" sz="2600" dirty="0">
                <a:hlinkClick r:id="rId2"/>
              </a:rPr>
              <a:t>Dick </a:t>
            </a:r>
            <a:r>
              <a:rPr lang="en-US" sz="2600" dirty="0" err="1">
                <a:hlinkClick r:id="rId2"/>
              </a:rPr>
              <a:t>Reavis</a:t>
            </a:r>
            <a:r>
              <a:rPr lang="en-US" sz="2600" dirty="0">
                <a:hlinkClick r:id="rId2"/>
              </a:rPr>
              <a:t>: National Tour of Texas</a:t>
            </a:r>
            <a:br>
              <a:rPr lang="en-US" dirty="0">
                <a:hlinkClick r:id="rId2"/>
              </a:rPr>
            </a:br>
            <a:br>
              <a:rPr lang="en-US" sz="2400" dirty="0"/>
            </a:br>
            <a:r>
              <a:rPr lang="en-US" b="1" dirty="0"/>
              <a:t>Multimedia, Digital Archives/Retrospective ETD Projects </a:t>
            </a:r>
            <a:br>
              <a:rPr lang="en-US" sz="2900" b="1" dirty="0"/>
            </a:br>
            <a:r>
              <a:rPr lang="en-US" sz="2000" dirty="0"/>
              <a:t>(Digital video, online exhibit images, text, digital archives) </a:t>
            </a:r>
            <a:br>
              <a:rPr lang="en-US" sz="2000" dirty="0"/>
            </a:br>
            <a:r>
              <a:rPr lang="en-US" sz="2600" dirty="0" err="1">
                <a:hlinkClick r:id="rId3"/>
              </a:rPr>
              <a:t>Severo</a:t>
            </a:r>
            <a:r>
              <a:rPr lang="en-US" sz="2600" dirty="0">
                <a:hlinkClick r:id="rId3"/>
              </a:rPr>
              <a:t> Perez: And the Earth Did not Swallow Them </a:t>
            </a:r>
            <a:br>
              <a:rPr lang="en-US" sz="2600" dirty="0"/>
            </a:br>
            <a:br>
              <a:rPr lang="en-US" sz="2900" dirty="0"/>
            </a:br>
            <a:r>
              <a:rPr lang="en-US" b="1" dirty="0"/>
              <a:t>Online Exhibits/Digital Archives/ Online Academic Journals</a:t>
            </a:r>
            <a:br>
              <a:rPr lang="en-US" sz="2400" b="1" dirty="0"/>
            </a:br>
            <a:r>
              <a:rPr lang="en-US" sz="2000" dirty="0"/>
              <a:t>(images and text, </a:t>
            </a:r>
            <a:r>
              <a:rPr lang="en-US" sz="2000" dirty="0" err="1"/>
              <a:t>Omeka</a:t>
            </a:r>
            <a:r>
              <a:rPr lang="en-US" sz="2000" dirty="0"/>
              <a:t> front end/Database back end, IIIF)</a:t>
            </a:r>
            <a:br>
              <a:rPr lang="en-US" sz="2000" dirty="0"/>
            </a:br>
            <a:r>
              <a:rPr lang="en-US" sz="2000" dirty="0">
                <a:hlinkClick r:id="rId4"/>
              </a:rPr>
              <a:t>Cabeza de </a:t>
            </a:r>
            <a:r>
              <a:rPr lang="en-US" sz="2000" dirty="0" err="1">
                <a:hlinkClick r:id="rId4"/>
              </a:rPr>
              <a:t>Vaca</a:t>
            </a:r>
            <a:r>
              <a:rPr lang="en-US" sz="2000" dirty="0">
                <a:hlinkClick r:id="rId4"/>
              </a:rPr>
              <a:t> La </a:t>
            </a:r>
            <a:r>
              <a:rPr lang="en-US" sz="2000" dirty="0" err="1">
                <a:hlinkClick r:id="rId4"/>
              </a:rPr>
              <a:t>Relacion</a:t>
            </a:r>
            <a:r>
              <a:rPr lang="en-US" sz="2000" dirty="0">
                <a:hlinkClick r:id="rId4"/>
              </a:rPr>
              <a:t> Digitization</a:t>
            </a:r>
            <a:br>
              <a:rPr lang="en-US" sz="2000" dirty="0">
                <a:hlinkClick r:id="rId5"/>
              </a:rPr>
            </a:br>
            <a:r>
              <a:rPr lang="en-US" sz="2600" dirty="0">
                <a:hlinkClick r:id="rId5"/>
              </a:rPr>
              <a:t> Santiago </a:t>
            </a:r>
            <a:r>
              <a:rPr lang="en-US" sz="2600" dirty="0" err="1">
                <a:hlinkClick r:id="rId5"/>
              </a:rPr>
              <a:t>Tafolla</a:t>
            </a:r>
            <a:r>
              <a:rPr lang="en-US" sz="2600" dirty="0">
                <a:hlinkClick r:id="rId5"/>
              </a:rPr>
              <a:t>: Mexican Amer. Confederate Soldier</a:t>
            </a:r>
            <a:br>
              <a:rPr lang="en-US" sz="2300" dirty="0">
                <a:hlinkClick r:id="rId5"/>
              </a:rPr>
            </a:br>
            <a:br>
              <a:rPr lang="en-US" sz="2300" dirty="0"/>
            </a:br>
            <a:r>
              <a:rPr lang="en-US" b="1" dirty="0"/>
              <a:t>Interactive Image Archives/Data &amp; Research Projects </a:t>
            </a:r>
            <a:br>
              <a:rPr lang="en-US" sz="2400" dirty="0"/>
            </a:br>
            <a:r>
              <a:rPr lang="en-US" sz="2000" dirty="0"/>
              <a:t>(Image libraries, Interactive Commenting/Metadata</a:t>
            </a:r>
            <a:r>
              <a:rPr lang="en-US" sz="2400" dirty="0"/>
              <a:t>)</a:t>
            </a:r>
            <a:br>
              <a:rPr lang="en-US" sz="2400" dirty="0"/>
            </a:br>
            <a:r>
              <a:rPr lang="en-US" sz="2400" dirty="0">
                <a:hlinkClick r:id="rId6"/>
              </a:rPr>
              <a:t>Texas State Flickr Commons</a:t>
            </a:r>
            <a:endParaRPr lang="en-US" sz="2400" dirty="0"/>
          </a:p>
          <a:p>
            <a:pPr marL="0" indent="0">
              <a:buNone/>
            </a:pPr>
            <a:endParaRPr lang="en-US" sz="2400" b="1" dirty="0"/>
          </a:p>
          <a:p>
            <a:pPr marL="0" indent="0">
              <a:buNone/>
            </a:pPr>
            <a:r>
              <a:rPr lang="en-US" sz="2900" b="1" dirty="0"/>
              <a:t>Digital Libraries Archiving &amp; Documentation Projects</a:t>
            </a:r>
            <a:br>
              <a:rPr lang="en-US" sz="2900" b="1" dirty="0"/>
            </a:br>
            <a:r>
              <a:rPr lang="en-US" sz="2000" dirty="0"/>
              <a:t>(Text, Metadata, OCR, Search, Zoom ability, Page Turning)</a:t>
            </a:r>
            <a:br>
              <a:rPr lang="en-US" sz="2000" dirty="0">
                <a:hlinkClick r:id="rId7"/>
              </a:rPr>
            </a:br>
            <a:r>
              <a:rPr lang="en-US" sz="2100" dirty="0">
                <a:hlinkClick r:id="rId7"/>
              </a:rPr>
              <a:t> </a:t>
            </a:r>
            <a:r>
              <a:rPr lang="en-US" sz="2100" dirty="0" err="1">
                <a:hlinkClick r:id="rId7"/>
              </a:rPr>
              <a:t>Pedagogs</a:t>
            </a:r>
            <a:r>
              <a:rPr lang="en-US" sz="2100" dirty="0"/>
              <a:t> </a:t>
            </a:r>
            <a:r>
              <a:rPr lang="en-US" sz="1600" dirty="0"/>
              <a:t>University Yearbooks</a:t>
            </a:r>
            <a:br>
              <a:rPr lang="en-US" sz="1600" dirty="0"/>
            </a:br>
            <a:br>
              <a:rPr lang="en-US" sz="1600" dirty="0"/>
            </a:br>
            <a:endParaRPr lang="en-US" sz="1600" dirty="0"/>
          </a:p>
          <a:p>
            <a:pPr marL="0" indent="0">
              <a:buNone/>
            </a:pPr>
            <a:br>
              <a:rPr lang="en-US" sz="2000" dirty="0">
                <a:hlinkClick r:id="rId8"/>
              </a:rPr>
            </a:br>
            <a:r>
              <a:rPr lang="en-US" sz="2000" dirty="0">
                <a:hlinkClick r:id="rId8"/>
              </a:rPr>
              <a:t>Faculty Digitization Proposals/Partnerships</a:t>
            </a:r>
            <a:r>
              <a:rPr lang="en-US" sz="2000" dirty="0"/>
              <a:t>  </a:t>
            </a:r>
            <a:br>
              <a:rPr lang="en-US" sz="2000" dirty="0"/>
            </a:br>
            <a:endParaRPr lang="en-US" sz="2000" dirty="0"/>
          </a:p>
        </p:txBody>
      </p:sp>
      <p:sp>
        <p:nvSpPr>
          <p:cNvPr id="2" name="Isosceles Triangle 1"/>
          <p:cNvSpPr/>
          <p:nvPr/>
        </p:nvSpPr>
        <p:spPr>
          <a:xfrm rot="10800000">
            <a:off x="1600199" y="1919591"/>
            <a:ext cx="3810000" cy="4343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7"/>
          <p:cNvCxnSpPr>
            <a:stCxn id="2" idx="0"/>
          </p:cNvCxnSpPr>
          <p:nvPr/>
        </p:nvCxnSpPr>
        <p:spPr>
          <a:xfrm>
            <a:off x="3505200" y="6262991"/>
            <a:ext cx="2133601"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9"/>
          <a:stretch>
            <a:fillRect/>
          </a:stretch>
        </p:blipFill>
        <p:spPr>
          <a:xfrm>
            <a:off x="3505200" y="2812302"/>
            <a:ext cx="2240301" cy="48351"/>
          </a:xfrm>
          <a:prstGeom prst="rect">
            <a:avLst/>
          </a:prstGeom>
        </p:spPr>
      </p:pic>
      <p:pic>
        <p:nvPicPr>
          <p:cNvPr id="10" name="Picture 9"/>
          <p:cNvPicPr>
            <a:picLocks noChangeAspect="1"/>
          </p:cNvPicPr>
          <p:nvPr/>
        </p:nvPicPr>
        <p:blipFill>
          <a:blip r:embed="rId9"/>
          <a:stretch>
            <a:fillRect/>
          </a:stretch>
        </p:blipFill>
        <p:spPr>
          <a:xfrm>
            <a:off x="3497093" y="2038683"/>
            <a:ext cx="2118365" cy="45720"/>
          </a:xfrm>
          <a:prstGeom prst="rect">
            <a:avLst/>
          </a:prstGeom>
        </p:spPr>
      </p:pic>
      <p:pic>
        <p:nvPicPr>
          <p:cNvPr id="11" name="Picture 10"/>
          <p:cNvPicPr>
            <a:picLocks noChangeAspect="1"/>
          </p:cNvPicPr>
          <p:nvPr/>
        </p:nvPicPr>
        <p:blipFill>
          <a:blip r:embed="rId9"/>
          <a:stretch>
            <a:fillRect/>
          </a:stretch>
        </p:blipFill>
        <p:spPr>
          <a:xfrm flipV="1">
            <a:off x="3549816" y="3886200"/>
            <a:ext cx="2165185" cy="46730"/>
          </a:xfrm>
          <a:prstGeom prst="rect">
            <a:avLst/>
          </a:prstGeom>
        </p:spPr>
      </p:pic>
      <p:pic>
        <p:nvPicPr>
          <p:cNvPr id="12" name="Picture 11"/>
          <p:cNvPicPr>
            <a:picLocks noChangeAspect="1"/>
          </p:cNvPicPr>
          <p:nvPr/>
        </p:nvPicPr>
        <p:blipFill>
          <a:blip r:embed="rId9"/>
          <a:stretch>
            <a:fillRect/>
          </a:stretch>
        </p:blipFill>
        <p:spPr>
          <a:xfrm flipV="1">
            <a:off x="3541555" y="4660829"/>
            <a:ext cx="2118323" cy="45719"/>
          </a:xfrm>
          <a:prstGeom prst="rect">
            <a:avLst/>
          </a:prstGeom>
        </p:spPr>
      </p:pic>
      <p:pic>
        <p:nvPicPr>
          <p:cNvPr id="13" name="Picture 12"/>
          <p:cNvPicPr>
            <a:picLocks noChangeAspect="1"/>
          </p:cNvPicPr>
          <p:nvPr/>
        </p:nvPicPr>
        <p:blipFill>
          <a:blip r:embed="rId9"/>
          <a:stretch>
            <a:fillRect/>
          </a:stretch>
        </p:blipFill>
        <p:spPr>
          <a:xfrm flipV="1">
            <a:off x="3541554" y="5389181"/>
            <a:ext cx="2203946" cy="47567"/>
          </a:xfrm>
          <a:prstGeom prst="rect">
            <a:avLst/>
          </a:prstGeom>
        </p:spPr>
      </p:pic>
      <p:cxnSp>
        <p:nvCxnSpPr>
          <p:cNvPr id="17" name="Straight Connector 16"/>
          <p:cNvCxnSpPr>
            <a:stCxn id="2" idx="3"/>
            <a:endCxn id="2" idx="0"/>
          </p:cNvCxnSpPr>
          <p:nvPr/>
        </p:nvCxnSpPr>
        <p:spPr>
          <a:xfrm>
            <a:off x="3505199" y="1919591"/>
            <a:ext cx="0" cy="434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92415" y="5578023"/>
            <a:ext cx="2057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Projects,Prototypes</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Grant Partnerships</a:t>
            </a:r>
          </a:p>
        </p:txBody>
      </p:sp>
      <p:cxnSp>
        <p:nvCxnSpPr>
          <p:cNvPr id="7" name="Straight Arrow Connector 6"/>
          <p:cNvCxnSpPr/>
          <p:nvPr/>
        </p:nvCxnSpPr>
        <p:spPr>
          <a:xfrm flipV="1">
            <a:off x="3048000" y="3619918"/>
            <a:ext cx="0" cy="122755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15439" y="3256506"/>
            <a:ext cx="12343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Complexity</a:t>
            </a:r>
          </a:p>
        </p:txBody>
      </p:sp>
    </p:spTree>
    <p:extLst>
      <p:ext uri="{BB962C8B-B14F-4D97-AF65-F5344CB8AC3E}">
        <p14:creationId xmlns:p14="http://schemas.microsoft.com/office/powerpoint/2010/main" val="1645376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4672" y="4007335"/>
            <a:ext cx="6455833" cy="1497998"/>
          </a:xfrm>
        </p:spPr>
        <p:txBody>
          <a:bodyPr vert="horz" lIns="91440" tIns="45720" rIns="91440" bIns="45720" rtlCol="0" anchor="t">
            <a:normAutofit/>
          </a:bodyPr>
          <a:lstStyle/>
          <a:p>
            <a:r>
              <a:rPr lang="en-US" sz="4800" kern="1200">
                <a:solidFill>
                  <a:schemeClr val="tx1"/>
                </a:solidFill>
                <a:latin typeface="+mj-lt"/>
                <a:ea typeface="+mj-ea"/>
                <a:cs typeface="+mj-cs"/>
              </a:rPr>
              <a:t>Online Exhibits/Digital Archives</a:t>
            </a:r>
          </a:p>
        </p:txBody>
      </p:sp>
      <p:sp>
        <p:nvSpPr>
          <p:cNvPr id="15" name="Freeform: Shape 10">
            <a:extLst>
              <a:ext uri="{FF2B5EF4-FFF2-40B4-BE49-F238E27FC236}">
                <a16:creationId xmlns:a16="http://schemas.microsoft.com/office/drawing/2014/main" id="{E26B9EF5-5D92-4AC7-BC55-FC5C4C98E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2">
            <a:extLst>
              <a:ext uri="{FF2B5EF4-FFF2-40B4-BE49-F238E27FC236}">
                <a16:creationId xmlns:a16="http://schemas.microsoft.com/office/drawing/2014/main" id="{F05C5575-0F07-43D0-AE78-81EAA8E67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5161" r="2" b="2"/>
          <a:stretch/>
        </p:blipFill>
        <p:spPr>
          <a:xfrm>
            <a:off x="3639395" y="10"/>
            <a:ext cx="4023360" cy="2980230"/>
          </a:xfrm>
          <a:custGeom>
            <a:avLst/>
            <a:gdLst/>
            <a:ahLst/>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p:spPr>
      </p:pic>
      <p:pic>
        <p:nvPicPr>
          <p:cNvPr id="3" name="Picture 2"/>
          <p:cNvPicPr>
            <a:picLocks noChangeAspect="1"/>
          </p:cNvPicPr>
          <p:nvPr/>
        </p:nvPicPr>
        <p:blipFill rotWithShape="1">
          <a:blip r:embed="rId3"/>
          <a:srcRect t="12501" b="5297"/>
          <a:stretch/>
        </p:blipFill>
        <p:spPr>
          <a:xfrm>
            <a:off x="7735326" y="1512520"/>
            <a:ext cx="4375105" cy="5273507"/>
          </a:xfrm>
          <a:custGeom>
            <a:avLst/>
            <a:gdLst/>
            <a:ahLst/>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p:spPr>
      </p:pic>
      <p:sp>
        <p:nvSpPr>
          <p:cNvPr id="5" name="TextBox 4"/>
          <p:cNvSpPr txBox="1"/>
          <p:nvPr/>
        </p:nvSpPr>
        <p:spPr>
          <a:xfrm>
            <a:off x="431032" y="230787"/>
            <a:ext cx="1912775" cy="3139321"/>
          </a:xfrm>
          <a:prstGeom prst="rect">
            <a:avLst/>
          </a:prstGeom>
          <a:noFill/>
        </p:spPr>
        <p:txBody>
          <a:bodyPr wrap="square" rtlCol="0">
            <a:spAutoFit/>
          </a:bodyPr>
          <a:lstStyle/>
          <a:p>
            <a:pPr>
              <a:spcAft>
                <a:spcPts val="600"/>
              </a:spcAft>
            </a:pPr>
            <a:r>
              <a:rPr lang="en-US" b="1" dirty="0"/>
              <a:t>Front End</a:t>
            </a:r>
            <a:br>
              <a:rPr lang="en-US" b="1" dirty="0"/>
            </a:br>
            <a:r>
              <a:rPr lang="en-US" dirty="0"/>
              <a:t>Online Exhibit/</a:t>
            </a:r>
            <a:r>
              <a:rPr lang="en-US" dirty="0" err="1"/>
              <a:t>Omeka</a:t>
            </a:r>
            <a:br>
              <a:rPr lang="en-US" dirty="0"/>
            </a:br>
            <a:r>
              <a:rPr lang="en-US" dirty="0"/>
              <a:t>Presentation Layer</a:t>
            </a:r>
            <a:br>
              <a:rPr lang="en-US" dirty="0"/>
            </a:br>
            <a:br>
              <a:rPr lang="en-US" dirty="0"/>
            </a:br>
            <a:r>
              <a:rPr lang="en-US" b="1" dirty="0"/>
              <a:t>Backend</a:t>
            </a:r>
            <a:br>
              <a:rPr lang="en-US" dirty="0"/>
            </a:br>
            <a:r>
              <a:rPr lang="en-US" dirty="0"/>
              <a:t>D-Space Database</a:t>
            </a:r>
            <a:br>
              <a:rPr lang="en-US" dirty="0"/>
            </a:br>
            <a:r>
              <a:rPr lang="en-US" dirty="0"/>
              <a:t>(Manuscript)</a:t>
            </a:r>
            <a:br>
              <a:rPr lang="en-US" dirty="0"/>
            </a:br>
            <a:br>
              <a:rPr lang="en-US" dirty="0"/>
            </a:br>
            <a:endParaRPr lang="en-US" dirty="0"/>
          </a:p>
        </p:txBody>
      </p:sp>
      <p:sp>
        <p:nvSpPr>
          <p:cNvPr id="6" name="TextBox 5"/>
          <p:cNvSpPr txBox="1"/>
          <p:nvPr/>
        </p:nvSpPr>
        <p:spPr>
          <a:xfrm>
            <a:off x="9459877" y="600119"/>
            <a:ext cx="1703608" cy="1200329"/>
          </a:xfrm>
          <a:prstGeom prst="rect">
            <a:avLst/>
          </a:prstGeom>
          <a:noFill/>
        </p:spPr>
        <p:txBody>
          <a:bodyPr wrap="none" rtlCol="0">
            <a:spAutoFit/>
          </a:bodyPr>
          <a:lstStyle/>
          <a:p>
            <a:pPr>
              <a:spcAft>
                <a:spcPts val="600"/>
              </a:spcAft>
            </a:pPr>
            <a:r>
              <a:rPr lang="en-US" dirty="0">
                <a:hlinkClick r:id="rId4"/>
              </a:rPr>
              <a:t>Santiago </a:t>
            </a:r>
            <a:r>
              <a:rPr lang="en-US" dirty="0" err="1">
                <a:hlinkClick r:id="rId4"/>
              </a:rPr>
              <a:t>Tafolla</a:t>
            </a:r>
            <a:r>
              <a:rPr lang="en-US" dirty="0">
                <a:hlinkClick r:id="rId4"/>
              </a:rPr>
              <a:t> </a:t>
            </a:r>
            <a:br>
              <a:rPr lang="en-US" dirty="0">
                <a:hlinkClick r:id="rId4"/>
              </a:rPr>
            </a:br>
            <a:r>
              <a:rPr lang="en-US" dirty="0">
                <a:hlinkClick r:id="rId4"/>
              </a:rPr>
              <a:t>Online Exhibit</a:t>
            </a:r>
            <a:br>
              <a:rPr lang="en-US" dirty="0"/>
            </a:br>
            <a:br>
              <a:rPr lang="en-US" dirty="0"/>
            </a:br>
            <a:endParaRPr lang="en-US" dirty="0"/>
          </a:p>
        </p:txBody>
      </p:sp>
    </p:spTree>
    <p:extLst>
      <p:ext uri="{BB962C8B-B14F-4D97-AF65-F5344CB8AC3E}">
        <p14:creationId xmlns:p14="http://schemas.microsoft.com/office/powerpoint/2010/main" val="191838414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 y="144187"/>
            <a:ext cx="10515600" cy="1325563"/>
          </a:xfrm>
        </p:spPr>
        <p:txBody>
          <a:bodyPr>
            <a:normAutofit/>
          </a:bodyPr>
          <a:lstStyle/>
          <a:p>
            <a:pPr algn="ctr"/>
            <a:r>
              <a:rPr lang="en-US" sz="3600" dirty="0"/>
              <a:t>Documentation Projects</a:t>
            </a:r>
            <a:br>
              <a:rPr lang="en-US" dirty="0"/>
            </a:br>
            <a:r>
              <a:rPr lang="en-US" sz="2700" dirty="0"/>
              <a:t>Significant Manuscripts/Books/Journals/Digital Libraries</a:t>
            </a:r>
          </a:p>
        </p:txBody>
      </p:sp>
      <p:pic>
        <p:nvPicPr>
          <p:cNvPr id="4" name="Content Placeholder 3"/>
          <p:cNvPicPr>
            <a:picLocks noGrp="1" noChangeAspect="1"/>
          </p:cNvPicPr>
          <p:nvPr>
            <p:ph idx="1"/>
          </p:nvPr>
        </p:nvPicPr>
        <p:blipFill>
          <a:blip r:embed="rId2"/>
          <a:stretch>
            <a:fillRect/>
          </a:stretch>
        </p:blipFill>
        <p:spPr>
          <a:xfrm>
            <a:off x="2063642" y="1981200"/>
            <a:ext cx="6019800" cy="4089538"/>
          </a:xfrm>
          <a:prstGeom prst="rect">
            <a:avLst/>
          </a:prstGeom>
        </p:spPr>
      </p:pic>
      <p:sp>
        <p:nvSpPr>
          <p:cNvPr id="5" name="TextBox 4"/>
          <p:cNvSpPr txBox="1"/>
          <p:nvPr/>
        </p:nvSpPr>
        <p:spPr>
          <a:xfrm>
            <a:off x="8229600" y="3636047"/>
            <a:ext cx="2438400" cy="3077766"/>
          </a:xfrm>
          <a:prstGeom prst="rect">
            <a:avLst/>
          </a:prstGeom>
          <a:noFill/>
        </p:spPr>
        <p:txBody>
          <a:bodyPr wrap="square" rtlCol="0">
            <a:spAutoFit/>
          </a:bodyPr>
          <a:lstStyle/>
          <a:p>
            <a:r>
              <a:rPr lang="en-US" sz="2000" b="1" dirty="0" err="1"/>
              <a:t>Pedagogs</a:t>
            </a:r>
            <a:r>
              <a:rPr lang="en-US" sz="2000" b="1" dirty="0"/>
              <a:t> Project</a:t>
            </a:r>
            <a:br>
              <a:rPr lang="en-US" sz="2000" b="1" dirty="0"/>
            </a:br>
            <a:br>
              <a:rPr lang="en-US" sz="2000" b="1" dirty="0"/>
            </a:br>
            <a:r>
              <a:rPr lang="en-US" b="1" dirty="0"/>
              <a:t>90,000 pages</a:t>
            </a:r>
            <a:br>
              <a:rPr lang="en-US" dirty="0"/>
            </a:br>
            <a:r>
              <a:rPr lang="en-US" dirty="0"/>
              <a:t>Documentation Project</a:t>
            </a:r>
            <a:br>
              <a:rPr lang="en-US" dirty="0"/>
            </a:br>
            <a:r>
              <a:rPr lang="en-US" dirty="0"/>
              <a:t>100 Years of University Yearbooks</a:t>
            </a:r>
            <a:br>
              <a:rPr lang="en-US" dirty="0"/>
            </a:br>
            <a:br>
              <a:rPr lang="en-US" dirty="0"/>
            </a:br>
            <a:r>
              <a:rPr lang="en-US" sz="1600" dirty="0"/>
              <a:t>Page Turning, </a:t>
            </a:r>
            <a:br>
              <a:rPr lang="en-US" sz="1600" dirty="0"/>
            </a:br>
            <a:r>
              <a:rPr lang="en-US" sz="1600" dirty="0"/>
              <a:t>Zoom Features</a:t>
            </a:r>
            <a:br>
              <a:rPr lang="en-US" sz="1600" dirty="0"/>
            </a:br>
            <a:r>
              <a:rPr lang="en-US" sz="1600" dirty="0" err="1"/>
              <a:t>Searchability</a:t>
            </a:r>
            <a:r>
              <a:rPr lang="en-US" sz="1600" dirty="0"/>
              <a:t> across</a:t>
            </a:r>
          </a:p>
          <a:p>
            <a:r>
              <a:rPr lang="en-US" sz="1600" dirty="0"/>
              <a:t>Decades</a:t>
            </a:r>
          </a:p>
        </p:txBody>
      </p:sp>
      <p:pic>
        <p:nvPicPr>
          <p:cNvPr id="6" name="Picture 5"/>
          <p:cNvPicPr>
            <a:picLocks noChangeAspect="1"/>
          </p:cNvPicPr>
          <p:nvPr/>
        </p:nvPicPr>
        <p:blipFill>
          <a:blip r:embed="rId3"/>
          <a:stretch>
            <a:fillRect/>
          </a:stretch>
        </p:blipFill>
        <p:spPr>
          <a:xfrm>
            <a:off x="8534400" y="1417638"/>
            <a:ext cx="1530242" cy="2142338"/>
          </a:xfrm>
          <a:prstGeom prst="rect">
            <a:avLst/>
          </a:prstGeom>
        </p:spPr>
      </p:pic>
      <p:sp>
        <p:nvSpPr>
          <p:cNvPr id="3" name="TextBox 2"/>
          <p:cNvSpPr txBox="1"/>
          <p:nvPr/>
        </p:nvSpPr>
        <p:spPr>
          <a:xfrm>
            <a:off x="4114801" y="1434493"/>
            <a:ext cx="2564869" cy="369332"/>
          </a:xfrm>
          <a:prstGeom prst="rect">
            <a:avLst/>
          </a:prstGeom>
          <a:noFill/>
        </p:spPr>
        <p:txBody>
          <a:bodyPr wrap="none" rtlCol="0">
            <a:spAutoFit/>
          </a:bodyPr>
          <a:lstStyle/>
          <a:p>
            <a:r>
              <a:rPr lang="en-US" dirty="0" err="1">
                <a:hlinkClick r:id="rId4"/>
              </a:rPr>
              <a:t>Pedagogs</a:t>
            </a:r>
            <a:r>
              <a:rPr lang="en-US" dirty="0">
                <a:hlinkClick r:id="rId4"/>
              </a:rPr>
              <a:t> Digital Archives</a:t>
            </a:r>
            <a:endParaRPr lang="en-US" dirty="0"/>
          </a:p>
        </p:txBody>
      </p:sp>
    </p:spTree>
    <p:extLst>
      <p:ext uri="{BB962C8B-B14F-4D97-AF65-F5344CB8AC3E}">
        <p14:creationId xmlns:p14="http://schemas.microsoft.com/office/powerpoint/2010/main" val="3051577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798" y="-237701"/>
            <a:ext cx="8229600" cy="1143000"/>
          </a:xfrm>
        </p:spPr>
        <p:txBody>
          <a:bodyPr>
            <a:normAutofit/>
          </a:bodyPr>
          <a:lstStyle/>
          <a:p>
            <a:r>
              <a:rPr lang="en-US" sz="3600" dirty="0"/>
              <a:t>Multimedia Digital Libraries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1371601"/>
            <a:ext cx="5791200" cy="4591551"/>
          </a:xfrm>
          <a:prstGeom prst="rect">
            <a:avLst/>
          </a:prstGeom>
        </p:spPr>
      </p:pic>
      <p:sp>
        <p:nvSpPr>
          <p:cNvPr id="5" name="TextBox 4"/>
          <p:cNvSpPr txBox="1"/>
          <p:nvPr/>
        </p:nvSpPr>
        <p:spPr>
          <a:xfrm>
            <a:off x="8784077" y="2007614"/>
            <a:ext cx="1905000" cy="2862322"/>
          </a:xfrm>
          <a:prstGeom prst="rect">
            <a:avLst/>
          </a:prstGeom>
          <a:noFill/>
        </p:spPr>
        <p:txBody>
          <a:bodyPr wrap="square" rtlCol="0">
            <a:spAutoFit/>
          </a:bodyPr>
          <a:lstStyle/>
          <a:p>
            <a:r>
              <a:rPr lang="en-US" dirty="0"/>
              <a:t>Complex</a:t>
            </a:r>
            <a:br>
              <a:rPr lang="en-US" dirty="0"/>
            </a:br>
            <a:r>
              <a:rPr lang="en-US" dirty="0"/>
              <a:t>Projects</a:t>
            </a:r>
          </a:p>
          <a:p>
            <a:br>
              <a:rPr lang="en-US" dirty="0"/>
            </a:br>
            <a:r>
              <a:rPr lang="en-US" dirty="0"/>
              <a:t>Multimedia Presentation of Text, Images, Video </a:t>
            </a:r>
            <a:br>
              <a:rPr lang="en-US" dirty="0"/>
            </a:br>
            <a:r>
              <a:rPr lang="en-US" dirty="0"/>
              <a:t>Oral Histories, Field Notes</a:t>
            </a:r>
            <a:br>
              <a:rPr lang="en-US" dirty="0"/>
            </a:br>
            <a:endParaRPr lang="en-US" dirty="0"/>
          </a:p>
        </p:txBody>
      </p:sp>
      <p:sp>
        <p:nvSpPr>
          <p:cNvPr id="6" name="TextBox 5"/>
          <p:cNvSpPr txBox="1"/>
          <p:nvPr/>
        </p:nvSpPr>
        <p:spPr>
          <a:xfrm>
            <a:off x="2895601" y="530325"/>
            <a:ext cx="6291787" cy="369332"/>
          </a:xfrm>
          <a:prstGeom prst="rect">
            <a:avLst/>
          </a:prstGeom>
          <a:noFill/>
        </p:spPr>
        <p:txBody>
          <a:bodyPr wrap="none" rtlCol="0">
            <a:spAutoFit/>
          </a:bodyPr>
          <a:lstStyle/>
          <a:p>
            <a:r>
              <a:rPr lang="en-US" dirty="0">
                <a:hlinkClick r:id="rId3"/>
              </a:rPr>
              <a:t>The Making of </a:t>
            </a:r>
            <a:r>
              <a:rPr lang="en-US" dirty="0" err="1">
                <a:hlinkClick r:id="rId3"/>
              </a:rPr>
              <a:t>Severo</a:t>
            </a:r>
            <a:r>
              <a:rPr lang="en-US" dirty="0">
                <a:hlinkClick r:id="rId3"/>
              </a:rPr>
              <a:t> Perez’s And the Earth Did Not Swallow Him</a:t>
            </a:r>
            <a:endParaRPr lang="en-US" dirty="0"/>
          </a:p>
        </p:txBody>
      </p:sp>
    </p:spTree>
    <p:extLst>
      <p:ext uri="{BB962C8B-B14F-4D97-AF65-F5344CB8AC3E}">
        <p14:creationId xmlns:p14="http://schemas.microsoft.com/office/powerpoint/2010/main" val="2488433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9318"/>
            <a:ext cx="8229600" cy="1143000"/>
          </a:xfrm>
        </p:spPr>
        <p:txBody>
          <a:bodyPr>
            <a:normAutofit/>
          </a:bodyPr>
          <a:lstStyle/>
          <a:p>
            <a:r>
              <a:rPr lang="en-US" sz="3600" dirty="0"/>
              <a:t>Multimedia/GIS/Archives</a:t>
            </a:r>
          </a:p>
        </p:txBody>
      </p:sp>
      <p:pic>
        <p:nvPicPr>
          <p:cNvPr id="4" name="Content Placeholder 3"/>
          <p:cNvPicPr>
            <a:picLocks noGrp="1" noChangeAspect="1"/>
          </p:cNvPicPr>
          <p:nvPr>
            <p:ph idx="1"/>
          </p:nvPr>
        </p:nvPicPr>
        <p:blipFill>
          <a:blip r:embed="rId2"/>
          <a:stretch>
            <a:fillRect/>
          </a:stretch>
        </p:blipFill>
        <p:spPr>
          <a:xfrm>
            <a:off x="1840730" y="1318184"/>
            <a:ext cx="6465071" cy="5539817"/>
          </a:xfrm>
          <a:prstGeom prst="rect">
            <a:avLst/>
          </a:prstGeom>
        </p:spPr>
      </p:pic>
      <p:sp>
        <p:nvSpPr>
          <p:cNvPr id="5" name="TextBox 4"/>
          <p:cNvSpPr txBox="1"/>
          <p:nvPr/>
        </p:nvSpPr>
        <p:spPr>
          <a:xfrm>
            <a:off x="8305800" y="1524000"/>
            <a:ext cx="2438400" cy="3416320"/>
          </a:xfrm>
          <a:prstGeom prst="rect">
            <a:avLst/>
          </a:prstGeom>
          <a:noFill/>
        </p:spPr>
        <p:txBody>
          <a:bodyPr wrap="square" rtlCol="0">
            <a:spAutoFit/>
          </a:bodyPr>
          <a:lstStyle/>
          <a:p>
            <a:r>
              <a:rPr lang="en-US" b="1" dirty="0"/>
              <a:t>Dick </a:t>
            </a:r>
            <a:r>
              <a:rPr lang="en-US" b="1" dirty="0" err="1"/>
              <a:t>Reavis</a:t>
            </a:r>
            <a:r>
              <a:rPr lang="en-US" b="1" dirty="0"/>
              <a:t> 1987  National Tour of Texas</a:t>
            </a:r>
            <a:br>
              <a:rPr lang="en-US" dirty="0"/>
            </a:br>
            <a:endParaRPr lang="en-US" dirty="0"/>
          </a:p>
          <a:p>
            <a:r>
              <a:rPr lang="en-US" dirty="0"/>
              <a:t>GIS Physical/Cognitive</a:t>
            </a:r>
            <a:br>
              <a:rPr lang="en-US" dirty="0"/>
            </a:br>
            <a:r>
              <a:rPr lang="en-US" dirty="0"/>
              <a:t>Map</a:t>
            </a:r>
            <a:br>
              <a:rPr lang="en-US" dirty="0"/>
            </a:br>
            <a:br>
              <a:rPr lang="en-US" dirty="0"/>
            </a:br>
            <a:r>
              <a:rPr lang="en-US" b="1" dirty="0"/>
              <a:t>Digital Library</a:t>
            </a:r>
            <a:br>
              <a:rPr lang="en-US" dirty="0"/>
            </a:br>
            <a:r>
              <a:rPr lang="en-US" dirty="0"/>
              <a:t>articles</a:t>
            </a:r>
            <a:br>
              <a:rPr lang="en-US" dirty="0"/>
            </a:br>
            <a:r>
              <a:rPr lang="en-US" dirty="0"/>
              <a:t>Field Notes, </a:t>
            </a:r>
            <a:r>
              <a:rPr lang="en-US" dirty="0" err="1"/>
              <a:t>Paratextual</a:t>
            </a:r>
            <a:r>
              <a:rPr lang="en-US" dirty="0"/>
              <a:t> Material,  Images, Objects, Video</a:t>
            </a:r>
            <a:br>
              <a:rPr lang="en-US" dirty="0"/>
            </a:br>
            <a:endParaRPr lang="en-US" dirty="0"/>
          </a:p>
        </p:txBody>
      </p:sp>
      <p:sp>
        <p:nvSpPr>
          <p:cNvPr id="3" name="TextBox 2"/>
          <p:cNvSpPr txBox="1"/>
          <p:nvPr/>
        </p:nvSpPr>
        <p:spPr>
          <a:xfrm>
            <a:off x="4696105" y="754350"/>
            <a:ext cx="2647391" cy="369332"/>
          </a:xfrm>
          <a:prstGeom prst="rect">
            <a:avLst/>
          </a:prstGeom>
          <a:noFill/>
        </p:spPr>
        <p:txBody>
          <a:bodyPr wrap="none" rtlCol="0">
            <a:spAutoFit/>
          </a:bodyPr>
          <a:lstStyle/>
          <a:p>
            <a:r>
              <a:rPr lang="en-US" dirty="0">
                <a:hlinkClick r:id="rId3"/>
              </a:rPr>
              <a:t>The National Tour of Texas</a:t>
            </a:r>
            <a:endParaRPr lang="en-US" dirty="0"/>
          </a:p>
        </p:txBody>
      </p:sp>
    </p:spTree>
    <p:extLst>
      <p:ext uri="{BB962C8B-B14F-4D97-AF65-F5344CB8AC3E}">
        <p14:creationId xmlns:p14="http://schemas.microsoft.com/office/powerpoint/2010/main" val="286745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532" y="-109612"/>
            <a:ext cx="8229600" cy="1143000"/>
          </a:xfrm>
        </p:spPr>
        <p:txBody>
          <a:bodyPr>
            <a:normAutofit/>
          </a:bodyPr>
          <a:lstStyle/>
          <a:p>
            <a:r>
              <a:rPr lang="en-US" sz="3600" dirty="0"/>
              <a:t>Digital Image Libraries</a:t>
            </a:r>
            <a:br>
              <a:rPr lang="en-US" sz="3600" dirty="0"/>
            </a:br>
            <a:r>
              <a:rPr lang="en-US" sz="2000" dirty="0"/>
              <a:t>Interactivity/Social Tagging (Metadata)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350" y="1736399"/>
            <a:ext cx="9132651" cy="4816801"/>
          </a:xfrm>
          <a:prstGeom prst="rect">
            <a:avLst/>
          </a:prstGeom>
        </p:spPr>
      </p:pic>
      <p:sp>
        <p:nvSpPr>
          <p:cNvPr id="5" name="TextBox 4"/>
          <p:cNvSpPr txBox="1"/>
          <p:nvPr/>
        </p:nvSpPr>
        <p:spPr>
          <a:xfrm>
            <a:off x="4300119" y="956499"/>
            <a:ext cx="3754426" cy="369332"/>
          </a:xfrm>
          <a:prstGeom prst="rect">
            <a:avLst/>
          </a:prstGeom>
          <a:noFill/>
        </p:spPr>
        <p:txBody>
          <a:bodyPr wrap="none" rtlCol="0">
            <a:spAutoFit/>
          </a:bodyPr>
          <a:lstStyle/>
          <a:p>
            <a:r>
              <a:rPr lang="en-US" dirty="0">
                <a:hlinkClick r:id="rId3"/>
              </a:rPr>
              <a:t>Texas State University Flickr Commons</a:t>
            </a:r>
            <a:endParaRPr lang="en-US" dirty="0"/>
          </a:p>
        </p:txBody>
      </p:sp>
    </p:spTree>
    <p:extLst>
      <p:ext uri="{BB962C8B-B14F-4D97-AF65-F5344CB8AC3E}">
        <p14:creationId xmlns:p14="http://schemas.microsoft.com/office/powerpoint/2010/main" val="2273439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15867" y="70366"/>
            <a:ext cx="885102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t>Institutional Repository </a:t>
            </a:r>
            <a:r>
              <a:rPr lang="en-US" sz="2000" b="1" dirty="0"/>
              <a:t>(MIT, D-Space)</a:t>
            </a:r>
          </a:p>
        </p:txBody>
      </p:sp>
      <p:pic>
        <p:nvPicPr>
          <p:cNvPr id="5" name="Picture 3" descr="C:\Users\R_U15\Desktop\SlideforSarah\DigitalRepositor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4056" y="1905001"/>
            <a:ext cx="5879224" cy="3200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147725" y="4114801"/>
            <a:ext cx="2057400" cy="2554511"/>
          </a:xfrm>
          <a:prstGeom prst="rect">
            <a:avLst/>
          </a:prstGeom>
          <a:noFill/>
        </p:spPr>
        <p:txBody>
          <a:bodyPr wrap="square" lIns="91406" tIns="45703" rIns="91406" bIns="45703" rtlCol="0">
            <a:spAutoFit/>
          </a:bodyPr>
          <a:lstStyle/>
          <a:p>
            <a:br>
              <a:rPr lang="en-US" dirty="0"/>
            </a:br>
            <a:br>
              <a:rPr lang="en-US" dirty="0"/>
            </a:br>
            <a:br>
              <a:rPr lang="en-US" dirty="0"/>
            </a:br>
            <a:endParaRPr lang="en-US" dirty="0"/>
          </a:p>
          <a:p>
            <a:endParaRPr lang="en-US" dirty="0"/>
          </a:p>
          <a:p>
            <a:r>
              <a:rPr lang="en-US" sz="1400" dirty="0">
                <a:hlinkClick r:id="rId3"/>
              </a:rPr>
              <a:t>Mary Aycock</a:t>
            </a:r>
            <a:endParaRPr lang="en-US" sz="1400" dirty="0"/>
          </a:p>
          <a:p>
            <a:r>
              <a:rPr lang="en-US" sz="1400" dirty="0"/>
              <a:t>Digital Collections Librarian</a:t>
            </a:r>
          </a:p>
          <a:p>
            <a:r>
              <a:rPr lang="en-US" sz="1400" dirty="0">
                <a:hlinkClick r:id="rId4"/>
              </a:rPr>
              <a:t>Stephanie Towery</a:t>
            </a:r>
            <a:r>
              <a:rPr lang="en-US" sz="1400" dirty="0"/>
              <a:t>, JD</a:t>
            </a:r>
            <a:br>
              <a:rPr lang="en-US" sz="1400" dirty="0"/>
            </a:br>
            <a:r>
              <a:rPr lang="en-US" sz="1400" dirty="0"/>
              <a:t>Copyright Officer</a:t>
            </a:r>
          </a:p>
        </p:txBody>
      </p:sp>
      <p:sp>
        <p:nvSpPr>
          <p:cNvPr id="7" name="TextBox 6"/>
          <p:cNvSpPr txBox="1"/>
          <p:nvPr/>
        </p:nvSpPr>
        <p:spPr>
          <a:xfrm>
            <a:off x="4124809" y="919305"/>
            <a:ext cx="3370282" cy="369332"/>
          </a:xfrm>
          <a:prstGeom prst="rect">
            <a:avLst/>
          </a:prstGeom>
          <a:noFill/>
        </p:spPr>
        <p:txBody>
          <a:bodyPr wrap="none" rtlCol="0">
            <a:spAutoFit/>
          </a:bodyPr>
          <a:lstStyle/>
          <a:p>
            <a:r>
              <a:rPr lang="en-US" dirty="0">
                <a:hlinkClick r:id="rId5"/>
              </a:rPr>
              <a:t>https://digital.library.txstate.edu/</a:t>
            </a:r>
            <a:r>
              <a:rPr lang="en-US" dirty="0"/>
              <a:t> </a:t>
            </a:r>
          </a:p>
        </p:txBody>
      </p:sp>
      <p:sp>
        <p:nvSpPr>
          <p:cNvPr id="8" name="Rectangle 7"/>
          <p:cNvSpPr/>
          <p:nvPr/>
        </p:nvSpPr>
        <p:spPr>
          <a:xfrm>
            <a:off x="8116921" y="1869333"/>
            <a:ext cx="2219246" cy="2031325"/>
          </a:xfrm>
          <a:prstGeom prst="rect">
            <a:avLst/>
          </a:prstGeom>
        </p:spPr>
        <p:txBody>
          <a:bodyPr wrap="square">
            <a:spAutoFit/>
          </a:bodyPr>
          <a:lstStyle/>
          <a:p>
            <a:r>
              <a:rPr lang="en-US" dirty="0"/>
              <a:t>Faculty publications, white papers, preprints, theses, dissertations, working projects</a:t>
            </a:r>
            <a:br>
              <a:rPr lang="en-US" dirty="0"/>
            </a:br>
            <a:br>
              <a:rPr lang="en-US" dirty="0"/>
            </a:br>
            <a:endParaRPr lang="en-US" dirty="0"/>
          </a:p>
        </p:txBody>
      </p:sp>
      <p:sp>
        <p:nvSpPr>
          <p:cNvPr id="2" name="TextBox 1"/>
          <p:cNvSpPr txBox="1"/>
          <p:nvPr/>
        </p:nvSpPr>
        <p:spPr>
          <a:xfrm>
            <a:off x="2360508" y="5737978"/>
            <a:ext cx="5105400" cy="646331"/>
          </a:xfrm>
          <a:prstGeom prst="rect">
            <a:avLst/>
          </a:prstGeom>
          <a:noFill/>
        </p:spPr>
        <p:txBody>
          <a:bodyPr wrap="square" rtlCol="0">
            <a:spAutoFit/>
          </a:bodyPr>
          <a:lstStyle/>
          <a:p>
            <a:r>
              <a:rPr lang="en-US" b="1" dirty="0"/>
              <a:t>Larger Idea, </a:t>
            </a:r>
            <a:r>
              <a:rPr lang="en-US" dirty="0"/>
              <a:t>Grant Compliance, Enabling Faculty Research Online, Raising Research Visibility, </a:t>
            </a:r>
          </a:p>
        </p:txBody>
      </p:sp>
    </p:spTree>
    <p:extLst>
      <p:ext uri="{BB962C8B-B14F-4D97-AF65-F5344CB8AC3E}">
        <p14:creationId xmlns:p14="http://schemas.microsoft.com/office/powerpoint/2010/main" val="1717221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9A7B7-A84A-4C66-B478-A2F8F8F35785}"/>
              </a:ext>
            </a:extLst>
          </p:cNvPr>
          <p:cNvSpPr>
            <a:spLocks noGrp="1"/>
          </p:cNvSpPr>
          <p:nvPr>
            <p:ph type="title"/>
          </p:nvPr>
        </p:nvSpPr>
        <p:spPr>
          <a:xfrm>
            <a:off x="551905" y="0"/>
            <a:ext cx="11088189" cy="1325563"/>
          </a:xfrm>
        </p:spPr>
        <p:txBody>
          <a:bodyPr/>
          <a:lstStyle/>
          <a:p>
            <a:pPr algn="ctr"/>
            <a:r>
              <a:rPr lang="en-US" dirty="0"/>
              <a:t>Evolution of the Scholarly Record Online</a:t>
            </a:r>
          </a:p>
        </p:txBody>
      </p:sp>
      <p:sp>
        <p:nvSpPr>
          <p:cNvPr id="3" name="Content Placeholder 2">
            <a:extLst>
              <a:ext uri="{FF2B5EF4-FFF2-40B4-BE49-F238E27FC236}">
                <a16:creationId xmlns:a16="http://schemas.microsoft.com/office/drawing/2014/main" id="{E1B2761C-DA1D-4092-9C9C-AB8525C9D466}"/>
              </a:ext>
            </a:extLst>
          </p:cNvPr>
          <p:cNvSpPr>
            <a:spLocks noGrp="1"/>
          </p:cNvSpPr>
          <p:nvPr>
            <p:ph idx="1"/>
          </p:nvPr>
        </p:nvSpPr>
        <p:spPr>
          <a:xfrm>
            <a:off x="1035627" y="6221320"/>
            <a:ext cx="10332028" cy="919163"/>
          </a:xfrm>
        </p:spPr>
        <p:txBody>
          <a:bodyPr>
            <a:normAutofit/>
          </a:bodyPr>
          <a:lstStyle/>
          <a:p>
            <a:pPr marL="0" indent="0">
              <a:buNone/>
            </a:pPr>
            <a:r>
              <a:rPr lang="en-US" sz="1800" dirty="0"/>
              <a:t>Evolution of online library tools, 1990-2020 with regards to level of interactivity and media range.</a:t>
            </a:r>
          </a:p>
        </p:txBody>
      </p:sp>
      <p:pic>
        <p:nvPicPr>
          <p:cNvPr id="4" name="Picture 3">
            <a:extLst>
              <a:ext uri="{FF2B5EF4-FFF2-40B4-BE49-F238E27FC236}">
                <a16:creationId xmlns:a16="http://schemas.microsoft.com/office/drawing/2014/main" id="{50334056-A7D8-45BF-BFCE-0D14A8CB5B01}"/>
              </a:ext>
            </a:extLst>
          </p:cNvPr>
          <p:cNvPicPr>
            <a:picLocks noChangeAspect="1"/>
          </p:cNvPicPr>
          <p:nvPr/>
        </p:nvPicPr>
        <p:blipFill>
          <a:blip r:embed="rId2"/>
          <a:stretch>
            <a:fillRect/>
          </a:stretch>
        </p:blipFill>
        <p:spPr>
          <a:xfrm>
            <a:off x="2277277" y="1172542"/>
            <a:ext cx="6752422" cy="5048778"/>
          </a:xfrm>
          <a:prstGeom prst="rect">
            <a:avLst/>
          </a:prstGeom>
        </p:spPr>
      </p:pic>
    </p:spTree>
    <p:extLst>
      <p:ext uri="{BB962C8B-B14F-4D97-AF65-F5344CB8AC3E}">
        <p14:creationId xmlns:p14="http://schemas.microsoft.com/office/powerpoint/2010/main" val="2054140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ECC7101-5408-46F1-93FF-159C74EB26FE}"/>
              </a:ext>
            </a:extLst>
          </p:cNvPr>
          <p:cNvSpPr txBox="1"/>
          <p:nvPr/>
        </p:nvSpPr>
        <p:spPr>
          <a:xfrm>
            <a:off x="527538" y="4756638"/>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dirty="0">
                <a:solidFill>
                  <a:srgbClr val="FFFFFF"/>
                </a:solidFill>
                <a:latin typeface="+mj-lt"/>
                <a:ea typeface="+mj-ea"/>
                <a:cs typeface="+mj-cs"/>
              </a:rPr>
              <a:t>Enabling Digital Scholarship</a:t>
            </a:r>
          </a:p>
        </p:txBody>
      </p:sp>
      <p:pic>
        <p:nvPicPr>
          <p:cNvPr id="10" name="Picture 9" descr="A group of people standing in front of a crowd&#10;&#10;Description automatically generated">
            <a:extLst>
              <a:ext uri="{FF2B5EF4-FFF2-40B4-BE49-F238E27FC236}">
                <a16:creationId xmlns:a16="http://schemas.microsoft.com/office/drawing/2014/main" id="{49DE24DF-B3EB-470D-A264-90666DE08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 y="983408"/>
            <a:ext cx="3425609" cy="2646282"/>
          </a:xfrm>
          <a:prstGeom prst="rect">
            <a:avLst/>
          </a:prstGeom>
        </p:spPr>
      </p:pic>
      <p:pic>
        <p:nvPicPr>
          <p:cNvPr id="6" name="Picture 5" descr="A screenshot of a map&#10;&#10;Description automatically generated">
            <a:extLst>
              <a:ext uri="{FF2B5EF4-FFF2-40B4-BE49-F238E27FC236}">
                <a16:creationId xmlns:a16="http://schemas.microsoft.com/office/drawing/2014/main" id="{868AE7AD-1AA4-43C8-A809-B69DAAE990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729" y="1328052"/>
            <a:ext cx="3433324" cy="1956994"/>
          </a:xfrm>
          <a:prstGeom prst="rect">
            <a:avLst/>
          </a:prstGeom>
        </p:spPr>
      </p:pic>
      <p:cxnSp>
        <p:nvCxnSpPr>
          <p:cNvPr id="19" name="Straight Connector 18">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F70E68D-82C2-4BD0-8D48-D45789317B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9725" y="581968"/>
            <a:ext cx="3423916" cy="3493791"/>
          </a:xfrm>
          <a:prstGeom prst="rect">
            <a:avLst/>
          </a:prstGeom>
        </p:spPr>
      </p:pic>
      <p:cxnSp>
        <p:nvCxnSpPr>
          <p:cNvPr id="21" name="Straight Connector 20">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85A9FC8-57B2-4665-86C8-29783325B3CF}"/>
              </a:ext>
            </a:extLst>
          </p:cNvPr>
          <p:cNvSpPr/>
          <p:nvPr/>
        </p:nvSpPr>
        <p:spPr>
          <a:xfrm>
            <a:off x="2557686" y="5692953"/>
            <a:ext cx="7568354" cy="907941"/>
          </a:xfrm>
          <a:prstGeom prst="rect">
            <a:avLst/>
          </a:prstGeom>
        </p:spPr>
        <p:txBody>
          <a:bodyPr wrap="none">
            <a:spAutoFit/>
          </a:bodyPr>
          <a:lstStyle/>
          <a:p>
            <a:pPr algn="ctr">
              <a:spcAft>
                <a:spcPts val="600"/>
              </a:spcAft>
            </a:pPr>
            <a:r>
              <a:rPr lang="en-US" sz="2400" dirty="0">
                <a:solidFill>
                  <a:schemeClr val="bg1"/>
                </a:solidFill>
              </a:rPr>
              <a:t>Collaboration with Research Scholars</a:t>
            </a:r>
          </a:p>
          <a:p>
            <a:pPr algn="ctr">
              <a:spcAft>
                <a:spcPts val="600"/>
              </a:spcAft>
            </a:pPr>
            <a:r>
              <a:rPr lang="en-US" sz="2400" dirty="0">
                <a:solidFill>
                  <a:schemeClr val="bg1"/>
                </a:solidFill>
              </a:rPr>
              <a:t>Special Collections, University Archives and the Community</a:t>
            </a:r>
          </a:p>
        </p:txBody>
      </p:sp>
    </p:spTree>
    <p:extLst>
      <p:ext uri="{BB962C8B-B14F-4D97-AF65-F5344CB8AC3E}">
        <p14:creationId xmlns:p14="http://schemas.microsoft.com/office/powerpoint/2010/main" val="264747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FB34-5C66-4CE5-A24D-DB5E73434A3E}"/>
              </a:ext>
            </a:extLst>
          </p:cNvPr>
          <p:cNvSpPr>
            <a:spLocks noGrp="1"/>
          </p:cNvSpPr>
          <p:nvPr>
            <p:ph type="title"/>
          </p:nvPr>
        </p:nvSpPr>
        <p:spPr>
          <a:xfrm>
            <a:off x="98914" y="129184"/>
            <a:ext cx="11273936" cy="1325563"/>
          </a:xfrm>
        </p:spPr>
        <p:txBody>
          <a:bodyPr>
            <a:normAutofit fontScale="90000"/>
          </a:bodyPr>
          <a:lstStyle/>
          <a:p>
            <a:pPr algn="ctr"/>
            <a:r>
              <a:rPr lang="en-US" dirty="0"/>
              <a:t> </a:t>
            </a:r>
            <a:r>
              <a:rPr lang="en-US" sz="6700" dirty="0"/>
              <a:t>Assessment and Results</a:t>
            </a:r>
            <a:br>
              <a:rPr lang="en-US" dirty="0"/>
            </a:br>
            <a:r>
              <a:rPr lang="en-US" sz="2800" dirty="0"/>
              <a:t>Quantitative and Qualitative Measures</a:t>
            </a:r>
          </a:p>
        </p:txBody>
      </p:sp>
      <p:sp>
        <p:nvSpPr>
          <p:cNvPr id="5" name="Rectangle 4">
            <a:extLst>
              <a:ext uri="{FF2B5EF4-FFF2-40B4-BE49-F238E27FC236}">
                <a16:creationId xmlns:a16="http://schemas.microsoft.com/office/drawing/2014/main" id="{C8DB2479-D075-400B-8DB3-2D68B1263C3F}"/>
              </a:ext>
            </a:extLst>
          </p:cNvPr>
          <p:cNvSpPr/>
          <p:nvPr/>
        </p:nvSpPr>
        <p:spPr>
          <a:xfrm>
            <a:off x="9048749" y="458252"/>
            <a:ext cx="2963009" cy="63709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Annual Usage Growth</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(Downloads, Number of Items, ORCID ID’s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Hosted Journals)</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LibQual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Biannual Survey 2013-2019, Faculty and Student System Perceptions, Comments</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0" name="Picture 9" descr="A screenshot of a cell phone&#10;&#10;Description automatically generated">
            <a:extLst>
              <a:ext uri="{FF2B5EF4-FFF2-40B4-BE49-F238E27FC236}">
                <a16:creationId xmlns:a16="http://schemas.microsoft.com/office/drawing/2014/main" id="{A5E026AA-8E19-468F-A3FB-EE3B94CC03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432" y="5234166"/>
            <a:ext cx="6252342" cy="1225729"/>
          </a:xfrm>
          <a:prstGeom prst="rect">
            <a:avLst/>
          </a:prstGeom>
        </p:spPr>
      </p:pic>
      <p:sp>
        <p:nvSpPr>
          <p:cNvPr id="3" name="TextBox 2">
            <a:extLst>
              <a:ext uri="{FF2B5EF4-FFF2-40B4-BE49-F238E27FC236}">
                <a16:creationId xmlns:a16="http://schemas.microsoft.com/office/drawing/2014/main" id="{5CD0F206-7F0A-4618-8C57-405E6358E06B}"/>
              </a:ext>
            </a:extLst>
          </p:cNvPr>
          <p:cNvSpPr txBox="1"/>
          <p:nvPr/>
        </p:nvSpPr>
        <p:spPr>
          <a:xfrm>
            <a:off x="324950" y="1464272"/>
            <a:ext cx="154378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Ecosystem Implemented in Stages, 2014-2019</a:t>
            </a:r>
          </a:p>
        </p:txBody>
      </p:sp>
      <p:graphicFrame>
        <p:nvGraphicFramePr>
          <p:cNvPr id="7" name="Table 6">
            <a:extLst>
              <a:ext uri="{FF2B5EF4-FFF2-40B4-BE49-F238E27FC236}">
                <a16:creationId xmlns:a16="http://schemas.microsoft.com/office/drawing/2014/main" id="{886937FE-7056-49EA-82CD-0ABFC8A87D50}"/>
              </a:ext>
            </a:extLst>
          </p:cNvPr>
          <p:cNvGraphicFramePr>
            <a:graphicFrameLocks noGrp="1"/>
          </p:cNvGraphicFramePr>
          <p:nvPr/>
        </p:nvGraphicFramePr>
        <p:xfrm>
          <a:off x="2212974" y="1596961"/>
          <a:ext cx="6721474" cy="3296641"/>
        </p:xfrm>
        <a:graphic>
          <a:graphicData uri="http://schemas.openxmlformats.org/drawingml/2006/table">
            <a:tbl>
              <a:tblPr firstRow="1" firstCol="1" bandRow="1"/>
              <a:tblGrid>
                <a:gridCol w="958978">
                  <a:extLst>
                    <a:ext uri="{9D8B030D-6E8A-4147-A177-3AD203B41FA5}">
                      <a16:colId xmlns:a16="http://schemas.microsoft.com/office/drawing/2014/main" val="2355885191"/>
                    </a:ext>
                  </a:extLst>
                </a:gridCol>
                <a:gridCol w="960416">
                  <a:extLst>
                    <a:ext uri="{9D8B030D-6E8A-4147-A177-3AD203B41FA5}">
                      <a16:colId xmlns:a16="http://schemas.microsoft.com/office/drawing/2014/main" val="3036533258"/>
                    </a:ext>
                  </a:extLst>
                </a:gridCol>
                <a:gridCol w="960416">
                  <a:extLst>
                    <a:ext uri="{9D8B030D-6E8A-4147-A177-3AD203B41FA5}">
                      <a16:colId xmlns:a16="http://schemas.microsoft.com/office/drawing/2014/main" val="2194153925"/>
                    </a:ext>
                  </a:extLst>
                </a:gridCol>
                <a:gridCol w="960416">
                  <a:extLst>
                    <a:ext uri="{9D8B030D-6E8A-4147-A177-3AD203B41FA5}">
                      <a16:colId xmlns:a16="http://schemas.microsoft.com/office/drawing/2014/main" val="2541743887"/>
                    </a:ext>
                  </a:extLst>
                </a:gridCol>
                <a:gridCol w="960416">
                  <a:extLst>
                    <a:ext uri="{9D8B030D-6E8A-4147-A177-3AD203B41FA5}">
                      <a16:colId xmlns:a16="http://schemas.microsoft.com/office/drawing/2014/main" val="827644429"/>
                    </a:ext>
                  </a:extLst>
                </a:gridCol>
                <a:gridCol w="960416">
                  <a:extLst>
                    <a:ext uri="{9D8B030D-6E8A-4147-A177-3AD203B41FA5}">
                      <a16:colId xmlns:a16="http://schemas.microsoft.com/office/drawing/2014/main" val="962860892"/>
                    </a:ext>
                  </a:extLst>
                </a:gridCol>
                <a:gridCol w="960416">
                  <a:extLst>
                    <a:ext uri="{9D8B030D-6E8A-4147-A177-3AD203B41FA5}">
                      <a16:colId xmlns:a16="http://schemas.microsoft.com/office/drawing/2014/main" val="2304019485"/>
                    </a:ext>
                  </a:extLst>
                </a:gridCol>
              </a:tblGrid>
              <a:tr h="262158">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System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769763493"/>
                  </a:ext>
                </a:extLst>
              </a:tr>
              <a:tr h="240267">
                <a:tc gridSpan="7">
                  <a:txBody>
                    <a:bodyPr/>
                    <a:lstStyle/>
                    <a:p>
                      <a:pPr marL="0" marR="0" algn="l">
                        <a:lnSpc>
                          <a:spcPct val="107000"/>
                        </a:lnSpc>
                        <a:spcBef>
                          <a:spcPts val="300"/>
                        </a:spcBef>
                        <a:spcAft>
                          <a:spcPts val="3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Downloads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44981837"/>
                  </a:ext>
                </a:extLst>
              </a:tr>
              <a:tr h="240267">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DSpace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326,762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318,742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385,163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341,224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972,359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1,010,349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6822864"/>
                  </a:ext>
                </a:extLst>
              </a:tr>
              <a:tr h="240267">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ETDs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136,985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158,240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200,373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328,420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470,437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505,658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1804841"/>
                  </a:ext>
                </a:extLst>
              </a:tr>
              <a:tr h="240267">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Dataverse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3,451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2,043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9237707"/>
                  </a:ext>
                </a:extLst>
              </a:tr>
              <a:tr h="391546">
                <a:tc gridSpan="7">
                  <a:txBody>
                    <a:bodyPr/>
                    <a:lstStyle/>
                    <a:p>
                      <a:pPr marL="0" marR="0" algn="l">
                        <a:lnSpc>
                          <a:spcPct val="107000"/>
                        </a:lnSpc>
                        <a:spcBef>
                          <a:spcPts val="0"/>
                        </a:spcBef>
                        <a:spcAft>
                          <a:spcPts val="0"/>
                        </a:spcAft>
                      </a:pPr>
                      <a:r>
                        <a:rPr lang="en-US"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Number of Items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3563958"/>
                  </a:ext>
                </a:extLst>
              </a:tr>
              <a:tr h="240267">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DSpace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1,340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1,437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1,546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1,660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2,135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2,720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2450206"/>
                  </a:ext>
                </a:extLst>
              </a:tr>
              <a:tr h="240267">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ETDs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967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1,174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1,326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1,581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1,789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2,218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476397"/>
                  </a:ext>
                </a:extLst>
              </a:tr>
              <a:tr h="240267">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Dataverse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53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3702819"/>
                  </a:ext>
                </a:extLst>
              </a:tr>
              <a:tr h="240267">
                <a:tc gridSpan="7">
                  <a:txBody>
                    <a:bodyPr/>
                    <a:lstStyle/>
                    <a:p>
                      <a:pPr marL="0" marR="0" algn="l">
                        <a:lnSpc>
                          <a:spcPct val="107000"/>
                        </a:lnSpc>
                        <a:spcBef>
                          <a:spcPts val="300"/>
                        </a:spcBef>
                        <a:spcAft>
                          <a:spcPts val="3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ORCID IDs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0070821"/>
                  </a:ext>
                </a:extLst>
              </a:tr>
              <a:tr h="240267">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ORCID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190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545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669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4718904"/>
                  </a:ext>
                </a:extLst>
              </a:tr>
              <a:tr h="240267">
                <a:tc gridSpan="7">
                  <a:txBody>
                    <a:bodyPr/>
                    <a:lstStyle/>
                    <a:p>
                      <a:pPr marL="0" marR="0" algn="l">
                        <a:lnSpc>
                          <a:spcPct val="107000"/>
                        </a:lnSpc>
                        <a:spcBef>
                          <a:spcPts val="300"/>
                        </a:spcBef>
                        <a:spcAft>
                          <a:spcPts val="3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Hosted Journals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44092943"/>
                  </a:ext>
                </a:extLst>
              </a:tr>
              <a:tr h="240267">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OJS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1433080"/>
                  </a:ext>
                </a:extLst>
              </a:tr>
            </a:tbl>
          </a:graphicData>
        </a:graphic>
      </p:graphicFrame>
    </p:spTree>
    <p:extLst>
      <p:ext uri="{BB962C8B-B14F-4D97-AF65-F5344CB8AC3E}">
        <p14:creationId xmlns:p14="http://schemas.microsoft.com/office/powerpoint/2010/main" val="1600945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TextBox 8"/>
          <p:cNvSpPr txBox="1"/>
          <p:nvPr/>
        </p:nvSpPr>
        <p:spPr>
          <a:xfrm>
            <a:off x="446881" y="306145"/>
            <a:ext cx="4399093"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latin typeface="+mj-lt"/>
                <a:ea typeface="+mj-ea"/>
                <a:cs typeface="+mj-cs"/>
              </a:rPr>
              <a:t>Agenda Overview</a:t>
            </a:r>
            <a:endParaRPr lang="en-US" sz="4400" b="1" dirty="0">
              <a:latin typeface="+mj-lt"/>
              <a:ea typeface="+mj-ea"/>
              <a:cs typeface="+mj-cs"/>
            </a:endParaRPr>
          </a:p>
        </p:txBody>
      </p:sp>
      <p:sp>
        <p:nvSpPr>
          <p:cNvPr id="5" name="Content Placeholder 2"/>
          <p:cNvSpPr>
            <a:spLocks noGrp="1"/>
          </p:cNvSpPr>
          <p:nvPr>
            <p:ph idx="1"/>
          </p:nvPr>
        </p:nvSpPr>
        <p:spPr>
          <a:xfrm>
            <a:off x="446880" y="1796300"/>
            <a:ext cx="4399094" cy="3181684"/>
          </a:xfrm>
        </p:spPr>
        <p:txBody>
          <a:bodyPr vert="horz" lIns="91440" tIns="45720" rIns="91440" bIns="45720" rtlCol="0" anchor="t">
            <a:normAutofit fontScale="70000" lnSpcReduction="20000"/>
          </a:bodyPr>
          <a:lstStyle/>
          <a:p>
            <a:pPr marL="0" indent="0">
              <a:buNone/>
            </a:pPr>
            <a:r>
              <a:rPr lang="en-US" sz="2400"/>
              <a:t>Texas State University Libraries Digital Scholarly Research Infrastructures</a:t>
            </a:r>
          </a:p>
          <a:p>
            <a:pPr marL="0" indent="0">
              <a:buNone/>
            </a:pPr>
            <a:br>
              <a:rPr lang="en-US" sz="2400"/>
            </a:br>
            <a:br>
              <a:rPr lang="en-US" sz="2400"/>
            </a:br>
            <a:r>
              <a:rPr lang="en-US" sz="2400"/>
              <a:t>Texas State University Libraries Digitization Services</a:t>
            </a:r>
          </a:p>
          <a:p>
            <a:pPr marL="0"/>
            <a:endParaRPr lang="en-US" sz="2400"/>
          </a:p>
          <a:p>
            <a:pPr marL="0" indent="0">
              <a:buNone/>
            </a:pPr>
            <a:r>
              <a:rPr lang="en-US" sz="2400"/>
              <a:t>Texas State University Digital Preservation Storage Infrastructures.  </a:t>
            </a:r>
            <a:br>
              <a:rPr lang="en-US" sz="2400"/>
            </a:br>
            <a:br>
              <a:rPr lang="en-US" sz="1100" b="1"/>
            </a:br>
            <a:br>
              <a:rPr lang="en-US" sz="1100" b="1"/>
            </a:br>
            <a:br>
              <a:rPr lang="en-US" sz="1100" b="1"/>
            </a:br>
            <a:endParaRPr lang="en-US" sz="1100"/>
          </a:p>
          <a:p>
            <a:endParaRPr lang="en-US" sz="1100" b="1"/>
          </a:p>
          <a:p>
            <a:pPr marL="0" indent="0">
              <a:buNone/>
            </a:pPr>
            <a:br>
              <a:rPr lang="en-US" sz="1100"/>
            </a:br>
            <a:endParaRPr lang="en-US" sz="1100" dirty="0"/>
          </a:p>
        </p:txBody>
      </p:sp>
      <p:sp>
        <p:nvSpPr>
          <p:cNvPr id="14" name="Freeform: Shape 13">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87011" y="985276"/>
            <a:ext cx="1824128" cy="274117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a:stretch>
            <a:fillRect/>
          </a:stretch>
        </p:blipFill>
        <p:spPr>
          <a:xfrm>
            <a:off x="7187612" y="3824546"/>
            <a:ext cx="4622052" cy="2368801"/>
          </a:xfrm>
          <a:prstGeom prst="rect">
            <a:avLst/>
          </a:prstGeom>
        </p:spPr>
      </p:pic>
      <p:pic>
        <p:nvPicPr>
          <p:cNvPr id="2" name="Picture 1">
            <a:extLst>
              <a:ext uri="{FF2B5EF4-FFF2-40B4-BE49-F238E27FC236}">
                <a16:creationId xmlns:a16="http://schemas.microsoft.com/office/drawing/2014/main" id="{90ECF68E-4D8B-45EF-B0F0-B6EDBDE7E653}"/>
              </a:ext>
            </a:extLst>
          </p:cNvPr>
          <p:cNvPicPr>
            <a:picLocks noChangeAspect="1"/>
          </p:cNvPicPr>
          <p:nvPr/>
        </p:nvPicPr>
        <p:blipFill>
          <a:blip r:embed="rId4"/>
          <a:stretch>
            <a:fillRect/>
          </a:stretch>
        </p:blipFill>
        <p:spPr>
          <a:xfrm>
            <a:off x="1445624" y="4623329"/>
            <a:ext cx="2824624" cy="2234671"/>
          </a:xfrm>
          <a:prstGeom prst="rect">
            <a:avLst/>
          </a:prstGeom>
        </p:spPr>
      </p:pic>
      <p:pic>
        <p:nvPicPr>
          <p:cNvPr id="7" name="Picture 6" descr="A picture containing indoor, table, sitting, black&#10;&#10;Description automatically generated">
            <a:extLst>
              <a:ext uri="{FF2B5EF4-FFF2-40B4-BE49-F238E27FC236}">
                <a16:creationId xmlns:a16="http://schemas.microsoft.com/office/drawing/2014/main" id="{46257587-030D-46D5-A453-0AF55A3EAD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1978" y="571445"/>
            <a:ext cx="2439825" cy="3253100"/>
          </a:xfrm>
          <a:prstGeom prst="rect">
            <a:avLst/>
          </a:prstGeom>
        </p:spPr>
      </p:pic>
    </p:spTree>
    <p:extLst>
      <p:ext uri="{BB962C8B-B14F-4D97-AF65-F5344CB8AC3E}">
        <p14:creationId xmlns:p14="http://schemas.microsoft.com/office/powerpoint/2010/main" val="184773993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34053-BEFF-471F-94E1-79BE093B3F8B}"/>
              </a:ext>
            </a:extLst>
          </p:cNvPr>
          <p:cNvSpPr>
            <a:spLocks noGrp="1"/>
          </p:cNvSpPr>
          <p:nvPr>
            <p:ph type="title"/>
          </p:nvPr>
        </p:nvSpPr>
        <p:spPr>
          <a:xfrm>
            <a:off x="514078" y="949629"/>
            <a:ext cx="6136510" cy="1325563"/>
          </a:xfrm>
        </p:spPr>
        <p:txBody>
          <a:bodyPr>
            <a:normAutofit fontScale="90000"/>
          </a:bodyPr>
          <a:lstStyle/>
          <a:p>
            <a:r>
              <a:rPr lang="en-US" sz="3600" dirty="0"/>
              <a:t>Texas State University Libraries </a:t>
            </a:r>
            <a:br>
              <a:rPr lang="en-US" sz="3600" dirty="0"/>
            </a:br>
            <a:r>
              <a:rPr lang="en-US" sz="3600" dirty="0"/>
              <a:t>Digital Preservation Working Group </a:t>
            </a:r>
            <a:br>
              <a:rPr lang="en-US" sz="2800" dirty="0"/>
            </a:br>
            <a:br>
              <a:rPr lang="en-US" sz="2800" dirty="0"/>
            </a:br>
            <a:r>
              <a:rPr lang="en-US" sz="2800" b="1" dirty="0"/>
              <a:t>Background &amp; History</a:t>
            </a:r>
          </a:p>
        </p:txBody>
      </p:sp>
      <p:sp>
        <p:nvSpPr>
          <p:cNvPr id="3" name="Content Placeholder 2">
            <a:extLst>
              <a:ext uri="{FF2B5EF4-FFF2-40B4-BE49-F238E27FC236}">
                <a16:creationId xmlns:a16="http://schemas.microsoft.com/office/drawing/2014/main" id="{166CABA1-6722-4031-B019-E0C75D3C3C37}"/>
              </a:ext>
            </a:extLst>
          </p:cNvPr>
          <p:cNvSpPr>
            <a:spLocks noGrp="1"/>
          </p:cNvSpPr>
          <p:nvPr>
            <p:ph idx="1"/>
          </p:nvPr>
        </p:nvSpPr>
        <p:spPr>
          <a:xfrm>
            <a:off x="386053" y="2756201"/>
            <a:ext cx="6048862" cy="3375920"/>
          </a:xfrm>
        </p:spPr>
        <p:txBody>
          <a:bodyPr anchor="t">
            <a:normAutofit fontScale="92500" lnSpcReduction="20000"/>
          </a:bodyPr>
          <a:lstStyle/>
          <a:p>
            <a:r>
              <a:rPr lang="en-US" sz="1800" dirty="0"/>
              <a:t>Formed 2015 and consists of members of Libraries’ Digital and Web Services (Digitalization Lab, Institutional Repositories) University Archives, </a:t>
            </a:r>
            <a:r>
              <a:rPr lang="en-US" sz="1800" dirty="0" err="1"/>
              <a:t>Wittliff</a:t>
            </a:r>
            <a:r>
              <a:rPr lang="en-US" sz="1800" dirty="0"/>
              <a:t> Collections, Library General Collections</a:t>
            </a:r>
          </a:p>
          <a:p>
            <a:r>
              <a:rPr lang="en-US" sz="1800" dirty="0"/>
              <a:t>Authored  the  Libraries’ first </a:t>
            </a:r>
            <a:r>
              <a:rPr lang="en-US" sz="1800" dirty="0">
                <a:hlinkClick r:id="rId3"/>
              </a:rPr>
              <a:t>Digital Preservation Policy Document</a:t>
            </a:r>
            <a:r>
              <a:rPr lang="en-US" sz="1800" dirty="0"/>
              <a:t> (August 2016) </a:t>
            </a:r>
          </a:p>
          <a:p>
            <a:r>
              <a:rPr lang="en-US" sz="1800" dirty="0"/>
              <a:t>Conducted Initial Digital Storage Needs Estimate (2016)  </a:t>
            </a:r>
          </a:p>
          <a:p>
            <a:r>
              <a:rPr lang="en-US" sz="1800" dirty="0"/>
              <a:t>Adopted New Digital Preservation Tools, Platforms and Resources as they Became Available</a:t>
            </a:r>
          </a:p>
          <a:p>
            <a:r>
              <a:rPr lang="en-US" sz="1800" dirty="0"/>
              <a:t>Chooses </a:t>
            </a:r>
            <a:r>
              <a:rPr lang="en-US" sz="1800" dirty="0" err="1"/>
              <a:t>Archivematica</a:t>
            </a:r>
            <a:r>
              <a:rPr lang="en-US" sz="1800" dirty="0"/>
              <a:t>: Middleware standard for Digital Preservation Metadata and Integrity</a:t>
            </a:r>
          </a:p>
          <a:p>
            <a:r>
              <a:rPr lang="en-US" sz="1800" dirty="0"/>
              <a:t>Conducts Storage Recommendation Solution 2019. </a:t>
            </a:r>
          </a:p>
          <a:p>
            <a:r>
              <a:rPr lang="en-US" sz="1800" dirty="0"/>
              <a:t>2020-2021 – </a:t>
            </a:r>
            <a:r>
              <a:rPr lang="en-US" sz="1800" dirty="0" err="1"/>
              <a:t>Chronopolis</a:t>
            </a:r>
            <a:r>
              <a:rPr lang="en-US" sz="1800" dirty="0"/>
              <a:t> Adoption and </a:t>
            </a:r>
            <a:r>
              <a:rPr lang="en-US" sz="1800" dirty="0" err="1"/>
              <a:t>IMplementatin</a:t>
            </a:r>
            <a:endParaRPr lang="en-US" sz="1800" dirty="0"/>
          </a:p>
          <a:p>
            <a:endParaRPr lang="en-US" sz="1800" dirty="0"/>
          </a:p>
          <a:p>
            <a:endParaRPr lang="en-US" sz="1800" dirty="0"/>
          </a:p>
        </p:txBody>
      </p:sp>
      <p:pic>
        <p:nvPicPr>
          <p:cNvPr id="2050" name="Picture 2" descr="Related image">
            <a:extLst>
              <a:ext uri="{FF2B5EF4-FFF2-40B4-BE49-F238E27FC236}">
                <a16:creationId xmlns:a16="http://schemas.microsoft.com/office/drawing/2014/main" id="{6F7E6BB5-7458-42A8-9D90-2733A28D6E6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59233" y="2574084"/>
            <a:ext cx="2291520" cy="229152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897DFF1-4424-4CE5-A9C9-28D6DE3BCA07}"/>
              </a:ext>
            </a:extLst>
          </p:cNvPr>
          <p:cNvSpPr txBox="1">
            <a:spLocks/>
          </p:cNvSpPr>
          <p:nvPr/>
        </p:nvSpPr>
        <p:spPr>
          <a:xfrm>
            <a:off x="634346" y="5391893"/>
            <a:ext cx="5895974"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800" b="1" dirty="0"/>
            </a:br>
            <a:br>
              <a:rPr lang="en-US" sz="2800" b="1" dirty="0"/>
            </a:br>
            <a:endParaRPr lang="en-US" sz="2800" b="1" dirty="0"/>
          </a:p>
        </p:txBody>
      </p:sp>
      <p:sp>
        <p:nvSpPr>
          <p:cNvPr id="6" name="Content Placeholder 2">
            <a:extLst>
              <a:ext uri="{FF2B5EF4-FFF2-40B4-BE49-F238E27FC236}">
                <a16:creationId xmlns:a16="http://schemas.microsoft.com/office/drawing/2014/main" id="{0BFF8D44-596A-4385-889C-C114D2D668C5}"/>
              </a:ext>
            </a:extLst>
          </p:cNvPr>
          <p:cNvSpPr txBox="1">
            <a:spLocks/>
          </p:cNvSpPr>
          <p:nvPr/>
        </p:nvSpPr>
        <p:spPr>
          <a:xfrm>
            <a:off x="3725710" y="5934316"/>
            <a:ext cx="5609220" cy="51210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1700" b="1" dirty="0"/>
          </a:p>
        </p:txBody>
      </p:sp>
      <p:pic>
        <p:nvPicPr>
          <p:cNvPr id="7" name="Picture 2" descr="Image result for archivematica">
            <a:extLst>
              <a:ext uri="{FF2B5EF4-FFF2-40B4-BE49-F238E27FC236}">
                <a16:creationId xmlns:a16="http://schemas.microsoft.com/office/drawing/2014/main" id="{FDE14AB7-7C18-47F7-9222-F58934CB49C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734836" y="5275151"/>
            <a:ext cx="5312385" cy="59764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D23DDB25-185D-43A7-AA07-57D1A8C0B3DC}"/>
              </a:ext>
            </a:extLst>
          </p:cNvPr>
          <p:cNvSpPr txBox="1">
            <a:spLocks/>
          </p:cNvSpPr>
          <p:nvPr/>
        </p:nvSpPr>
        <p:spPr>
          <a:xfrm>
            <a:off x="416606" y="4839547"/>
            <a:ext cx="606170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dirty="0"/>
          </a:p>
        </p:txBody>
      </p:sp>
      <p:pic>
        <p:nvPicPr>
          <p:cNvPr id="10" name="Picture 2" descr="Related image">
            <a:extLst>
              <a:ext uri="{FF2B5EF4-FFF2-40B4-BE49-F238E27FC236}">
                <a16:creationId xmlns:a16="http://schemas.microsoft.com/office/drawing/2014/main" id="{02ED92A8-A550-4556-AF03-89866B08997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176" r="21362" b="-2"/>
          <a:stretch/>
        </p:blipFill>
        <p:spPr bwMode="auto">
          <a:xfrm>
            <a:off x="8773896" y="0"/>
            <a:ext cx="3418104" cy="3551943"/>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541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3F3A4-8975-4CE9-9F35-4140C0BA0214}"/>
              </a:ext>
            </a:extLst>
          </p:cNvPr>
          <p:cNvSpPr>
            <a:spLocks noGrp="1"/>
          </p:cNvSpPr>
          <p:nvPr>
            <p:ph type="title"/>
          </p:nvPr>
        </p:nvSpPr>
        <p:spPr>
          <a:xfrm>
            <a:off x="80750" y="238515"/>
            <a:ext cx="4632430" cy="2369079"/>
          </a:xfrm>
        </p:spPr>
        <p:txBody>
          <a:bodyPr>
            <a:noAutofit/>
          </a:bodyPr>
          <a:lstStyle/>
          <a:p>
            <a:r>
              <a:rPr lang="en-US" sz="6000" b="1" dirty="0" err="1"/>
              <a:t>Chronopolis</a:t>
            </a:r>
            <a:r>
              <a:rPr lang="en-US" sz="6000" b="1" dirty="0"/>
              <a:t> </a:t>
            </a:r>
            <a:br>
              <a:rPr lang="en-US" sz="3200" b="1" dirty="0"/>
            </a:br>
            <a:r>
              <a:rPr lang="en-US" sz="3600" b="1" dirty="0"/>
              <a:t>via </a:t>
            </a:r>
            <a:r>
              <a:rPr lang="en-US" sz="3600" b="1" dirty="0" err="1"/>
              <a:t>DuraCloud</a:t>
            </a:r>
            <a:r>
              <a:rPr lang="en-US" sz="3600" b="1" dirty="0"/>
              <a:t> </a:t>
            </a:r>
            <a:br>
              <a:rPr lang="en-US" sz="3200" b="1" dirty="0"/>
            </a:br>
            <a:r>
              <a:rPr lang="en-US" sz="3200" b="1" dirty="0"/>
              <a:t>through TDL </a:t>
            </a:r>
            <a:br>
              <a:rPr lang="en-US" sz="3200" dirty="0"/>
            </a:br>
            <a:br>
              <a:rPr lang="en-US" sz="3200" b="1" dirty="0"/>
            </a:br>
            <a:r>
              <a:rPr lang="en-US" sz="3200" b="1" dirty="0"/>
              <a:t> </a:t>
            </a:r>
          </a:p>
        </p:txBody>
      </p:sp>
      <p:sp>
        <p:nvSpPr>
          <p:cNvPr id="3" name="Content Placeholder 2">
            <a:extLst>
              <a:ext uri="{FF2B5EF4-FFF2-40B4-BE49-F238E27FC236}">
                <a16:creationId xmlns:a16="http://schemas.microsoft.com/office/drawing/2014/main" id="{AB4E0965-1037-4363-A1FC-8DDE31CA92D9}"/>
              </a:ext>
            </a:extLst>
          </p:cNvPr>
          <p:cNvSpPr>
            <a:spLocks noGrp="1"/>
          </p:cNvSpPr>
          <p:nvPr>
            <p:ph idx="1"/>
          </p:nvPr>
        </p:nvSpPr>
        <p:spPr>
          <a:xfrm>
            <a:off x="125211" y="2159156"/>
            <a:ext cx="4230582" cy="4729725"/>
          </a:xfrm>
        </p:spPr>
        <p:txBody>
          <a:bodyPr>
            <a:normAutofit/>
          </a:bodyPr>
          <a:lstStyle/>
          <a:p>
            <a:r>
              <a:rPr lang="en-US" sz="2000" dirty="0"/>
              <a:t>Provides strong library support through four academic library focused organizations (</a:t>
            </a:r>
            <a:r>
              <a:rPr lang="en-US" sz="2000" dirty="0" err="1"/>
              <a:t>Chronopolis</a:t>
            </a:r>
            <a:r>
              <a:rPr lang="en-US" sz="2000" dirty="0"/>
              <a:t>, </a:t>
            </a:r>
            <a:r>
              <a:rPr lang="en-US" sz="2000" dirty="0" err="1"/>
              <a:t>Duraspace</a:t>
            </a:r>
            <a:r>
              <a:rPr lang="en-US" sz="2000" dirty="0"/>
              <a:t>, TDL, </a:t>
            </a:r>
            <a:r>
              <a:rPr lang="en-US" sz="2000" dirty="0" err="1"/>
              <a:t>Lyrasis</a:t>
            </a:r>
            <a:r>
              <a:rPr lang="en-US" sz="2000" dirty="0"/>
              <a:t>) for long term viability and peer support networks</a:t>
            </a:r>
            <a:br>
              <a:rPr lang="en-US" sz="2000" dirty="0"/>
            </a:br>
            <a:endParaRPr lang="en-US" sz="2000" dirty="0"/>
          </a:p>
          <a:p>
            <a:r>
              <a:rPr lang="en-US" sz="1800" b="1" dirty="0"/>
              <a:t>Anticipated Budgetary Request: </a:t>
            </a:r>
          </a:p>
          <a:p>
            <a:pPr lvl="1"/>
            <a:r>
              <a:rPr lang="en-US" sz="2000" b="1" dirty="0"/>
              <a:t>Year 1</a:t>
            </a:r>
            <a:r>
              <a:rPr lang="en-US" sz="2000" dirty="0"/>
              <a:t>: </a:t>
            </a:r>
            <a:r>
              <a:rPr lang="en-US" sz="2000" b="1" dirty="0"/>
              <a:t>$3500.00 </a:t>
            </a:r>
            <a:r>
              <a:rPr lang="en-US" sz="1600" dirty="0"/>
              <a:t>($2500.00 TDL Preservation/year, $1000.00 Initial Set-up/Onboarding, Includes 2 TB Storage)</a:t>
            </a:r>
            <a:br>
              <a:rPr lang="en-US" sz="1600" dirty="0"/>
            </a:br>
            <a:endParaRPr lang="en-US" sz="1600" dirty="0"/>
          </a:p>
          <a:p>
            <a:pPr lvl="1"/>
            <a:r>
              <a:rPr lang="en-US" sz="2000" b="1" dirty="0"/>
              <a:t>Year 2-3: $2785.00/year</a:t>
            </a:r>
            <a:r>
              <a:rPr lang="en-US" sz="1600" dirty="0"/>
              <a:t>  (includes additional 1 TB storage/year)</a:t>
            </a:r>
            <a:br>
              <a:rPr lang="en-US" sz="1600" dirty="0"/>
            </a:br>
            <a:endParaRPr lang="en-US" sz="1600" dirty="0"/>
          </a:p>
          <a:p>
            <a:r>
              <a:rPr lang="en-US" sz="1500" dirty="0"/>
              <a:t>Review Storage and Staff Needs Annually. </a:t>
            </a:r>
          </a:p>
        </p:txBody>
      </p:sp>
      <p:sp>
        <p:nvSpPr>
          <p:cNvPr id="75" name="Rectangle 74">
            <a:extLst>
              <a:ext uri="{FF2B5EF4-FFF2-40B4-BE49-F238E27FC236}">
                <a16:creationId xmlns:a16="http://schemas.microsoft.com/office/drawing/2014/main" id="{EBB6D9F6-3E47-45AD-8461-718A3C87E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8409"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3B16A00-A549-4B07-B8C2-4B3A966D9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33B86BAE-87B4-4192-ABB2-627FFC96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22BB4F03-4463-45CC-89A7-8E03412ED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0B9B72D-1E2B-49A9-997D-00096F00DBE2}"/>
              </a:ext>
            </a:extLst>
          </p:cNvPr>
          <p:cNvPicPr>
            <a:picLocks noChangeAspect="1"/>
          </p:cNvPicPr>
          <p:nvPr/>
        </p:nvPicPr>
        <p:blipFill>
          <a:blip r:embed="rId2"/>
          <a:stretch>
            <a:fillRect/>
          </a:stretch>
        </p:blipFill>
        <p:spPr>
          <a:xfrm>
            <a:off x="4760050" y="827386"/>
            <a:ext cx="4365675" cy="2521178"/>
          </a:xfrm>
          <a:prstGeom prst="rect">
            <a:avLst/>
          </a:prstGeom>
        </p:spPr>
      </p:pic>
      <p:sp>
        <p:nvSpPr>
          <p:cNvPr id="83" name="Rectangle 82">
            <a:extLst>
              <a:ext uri="{FF2B5EF4-FFF2-40B4-BE49-F238E27FC236}">
                <a16:creationId xmlns:a16="http://schemas.microsoft.com/office/drawing/2014/main" id="{80E1AEAE-1F52-4C29-925C-27738417E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C53EA0A-DFA1-4CC4-ABFB-25303C4B4003}"/>
              </a:ext>
            </a:extLst>
          </p:cNvPr>
          <p:cNvPicPr>
            <a:picLocks noChangeAspect="1"/>
          </p:cNvPicPr>
          <p:nvPr/>
        </p:nvPicPr>
        <p:blipFill>
          <a:blip r:embed="rId3"/>
          <a:stretch>
            <a:fillRect/>
          </a:stretch>
        </p:blipFill>
        <p:spPr>
          <a:xfrm>
            <a:off x="9245254" y="686970"/>
            <a:ext cx="2438503" cy="2389733"/>
          </a:xfrm>
          <a:prstGeom prst="rect">
            <a:avLst/>
          </a:prstGeom>
        </p:spPr>
      </p:pic>
      <p:pic>
        <p:nvPicPr>
          <p:cNvPr id="6" name="Picture 5">
            <a:extLst>
              <a:ext uri="{FF2B5EF4-FFF2-40B4-BE49-F238E27FC236}">
                <a16:creationId xmlns:a16="http://schemas.microsoft.com/office/drawing/2014/main" id="{105518EF-9D1D-4B61-9764-7E81C9423622}"/>
              </a:ext>
            </a:extLst>
          </p:cNvPr>
          <p:cNvPicPr>
            <a:picLocks noChangeAspect="1"/>
          </p:cNvPicPr>
          <p:nvPr/>
        </p:nvPicPr>
        <p:blipFill>
          <a:blip r:embed="rId4"/>
          <a:stretch>
            <a:fillRect/>
          </a:stretch>
        </p:blipFill>
        <p:spPr>
          <a:xfrm>
            <a:off x="5490527" y="4318312"/>
            <a:ext cx="2675511" cy="2006634"/>
          </a:xfrm>
          <a:prstGeom prst="rect">
            <a:avLst/>
          </a:prstGeom>
        </p:spPr>
      </p:pic>
      <p:pic>
        <p:nvPicPr>
          <p:cNvPr id="2050" name="Picture 2" descr="Image result for lyrasis">
            <a:extLst>
              <a:ext uri="{FF2B5EF4-FFF2-40B4-BE49-F238E27FC236}">
                <a16:creationId xmlns:a16="http://schemas.microsoft.com/office/drawing/2014/main" id="{B2B84763-3D1B-41DA-A982-EE4CA615083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355429" y="4061132"/>
            <a:ext cx="2218151" cy="221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011507"/>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C9712-C049-4459-B47A-250DD952B4EA}"/>
              </a:ext>
            </a:extLst>
          </p:cNvPr>
          <p:cNvSpPr>
            <a:spLocks noGrp="1"/>
          </p:cNvSpPr>
          <p:nvPr>
            <p:ph type="title"/>
          </p:nvPr>
        </p:nvSpPr>
        <p:spPr>
          <a:xfrm>
            <a:off x="-35152" y="298704"/>
            <a:ext cx="5132316" cy="6559296"/>
          </a:xfrm>
        </p:spPr>
        <p:txBody>
          <a:bodyPr anchor="ctr">
            <a:normAutofit/>
          </a:bodyPr>
          <a:lstStyle/>
          <a:p>
            <a:r>
              <a:rPr lang="en-US" sz="4800" dirty="0"/>
              <a:t>Deeper  Rationale For Long Term Digital Preservation </a:t>
            </a:r>
            <a:r>
              <a:rPr lang="en-US" dirty="0"/>
              <a:t>Storage Infrastructure</a:t>
            </a:r>
          </a:p>
        </p:txBody>
      </p:sp>
      <p:sp>
        <p:nvSpPr>
          <p:cNvPr id="12"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2D0E8FF-F07F-4259-ADC9-6B7415F90319}"/>
              </a:ext>
            </a:extLst>
          </p:cNvPr>
          <p:cNvSpPr>
            <a:spLocks noGrp="1"/>
          </p:cNvSpPr>
          <p:nvPr>
            <p:ph idx="1"/>
          </p:nvPr>
        </p:nvSpPr>
        <p:spPr>
          <a:xfrm>
            <a:off x="6004482" y="2221026"/>
            <a:ext cx="5797374" cy="4953966"/>
          </a:xfrm>
        </p:spPr>
        <p:txBody>
          <a:bodyPr anchor="ctr">
            <a:normAutofit/>
          </a:bodyPr>
          <a:lstStyle/>
          <a:p>
            <a:r>
              <a:rPr lang="en-US" sz="1900" dirty="0"/>
              <a:t>New Level of Service Expected by Donors, Researchers, Faculty and  students. </a:t>
            </a:r>
          </a:p>
          <a:p>
            <a:r>
              <a:rPr lang="en-US" sz="1900" dirty="0"/>
              <a:t>Present Area of Focus for Research Libraries</a:t>
            </a:r>
          </a:p>
          <a:p>
            <a:r>
              <a:rPr lang="en-US" sz="1900" dirty="0"/>
              <a:t>Connects Library with many State and National Library Technology Organizations focused on these Issues (TDL, Texas Digital Library, CNI, Coalition of Network Information, JISC, LITA Library Information Technology Association, </a:t>
            </a:r>
            <a:r>
              <a:rPr lang="en-US" sz="1900" dirty="0" err="1"/>
              <a:t>Chronopolis</a:t>
            </a:r>
            <a:r>
              <a:rPr lang="en-US" sz="1900" dirty="0"/>
              <a:t>, </a:t>
            </a:r>
            <a:r>
              <a:rPr lang="en-US" sz="1900" dirty="0" err="1"/>
              <a:t>Duraspace</a:t>
            </a:r>
            <a:r>
              <a:rPr lang="en-US" sz="1900" dirty="0"/>
              <a:t>)</a:t>
            </a:r>
          </a:p>
          <a:p>
            <a:r>
              <a:rPr lang="en-US" sz="1900" dirty="0"/>
              <a:t>Places Texas State Libraries in Line with institutions we have joined and are aspiring towards (GWLA, Greater Western Library Association and ARL, Association of Research Libraries)</a:t>
            </a:r>
          </a:p>
          <a:p>
            <a:endParaRPr lang="en-US" sz="1900" dirty="0"/>
          </a:p>
        </p:txBody>
      </p:sp>
      <p:pic>
        <p:nvPicPr>
          <p:cNvPr id="1028" name="Picture 4" descr="Image result for digital archiving">
            <a:extLst>
              <a:ext uri="{FF2B5EF4-FFF2-40B4-BE49-F238E27FC236}">
                <a16:creationId xmlns:a16="http://schemas.microsoft.com/office/drawing/2014/main" id="{9512A288-3E8F-4700-9E3D-9F276A32B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9683" y="143591"/>
            <a:ext cx="3574467" cy="1760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155529"/>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3011905" y="1209307"/>
          <a:ext cx="6496250" cy="4304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Up Arrow 1"/>
          <p:cNvSpPr/>
          <p:nvPr/>
        </p:nvSpPr>
        <p:spPr>
          <a:xfrm>
            <a:off x="8166589" y="2391509"/>
            <a:ext cx="681404" cy="4044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Up Arrow 4"/>
          <p:cNvSpPr/>
          <p:nvPr/>
        </p:nvSpPr>
        <p:spPr>
          <a:xfrm>
            <a:off x="5919328" y="2404698"/>
            <a:ext cx="681404" cy="4044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Up Arrow 5"/>
          <p:cNvSpPr/>
          <p:nvPr/>
        </p:nvSpPr>
        <p:spPr>
          <a:xfrm>
            <a:off x="3672067" y="2404697"/>
            <a:ext cx="681404" cy="4044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Up Arrow 6"/>
          <p:cNvSpPr/>
          <p:nvPr/>
        </p:nvSpPr>
        <p:spPr>
          <a:xfrm>
            <a:off x="8218516" y="3881805"/>
            <a:ext cx="681404" cy="4044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Up Arrow 7"/>
          <p:cNvSpPr/>
          <p:nvPr/>
        </p:nvSpPr>
        <p:spPr>
          <a:xfrm>
            <a:off x="4924970" y="3881805"/>
            <a:ext cx="681404" cy="4044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528360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33E19-6356-4476-B47C-2CA5A652E1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A012AB-D2E3-4F71-AAE8-9D969EB35AF1}"/>
              </a:ext>
            </a:extLst>
          </p:cNvPr>
          <p:cNvSpPr>
            <a:spLocks noGrp="1"/>
          </p:cNvSpPr>
          <p:nvPr>
            <p:ph idx="1"/>
          </p:nvPr>
        </p:nvSpPr>
        <p:spPr/>
        <p:txBody>
          <a:bodyPr>
            <a:normAutofit/>
          </a:bodyPr>
          <a:lstStyle/>
          <a:p>
            <a:pPr marL="0" indent="0" algn="ctr">
              <a:buNone/>
            </a:pPr>
            <a:endParaRPr lang="en-US" sz="6600" dirty="0"/>
          </a:p>
          <a:p>
            <a:pPr marL="0" indent="0" algn="ctr">
              <a:buNone/>
            </a:pPr>
            <a:r>
              <a:rPr lang="en-US" sz="6600" dirty="0"/>
              <a:t>Questions</a:t>
            </a:r>
          </a:p>
        </p:txBody>
      </p:sp>
    </p:spTree>
    <p:extLst>
      <p:ext uri="{BB962C8B-B14F-4D97-AF65-F5344CB8AC3E}">
        <p14:creationId xmlns:p14="http://schemas.microsoft.com/office/powerpoint/2010/main" val="1035254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76255-3AA9-4D9C-883A-3EED78A4DC25}"/>
              </a:ext>
            </a:extLst>
          </p:cNvPr>
          <p:cNvSpPr>
            <a:spLocks noGrp="1"/>
          </p:cNvSpPr>
          <p:nvPr>
            <p:ph type="title"/>
          </p:nvPr>
        </p:nvSpPr>
        <p:spPr>
          <a:xfrm>
            <a:off x="838200" y="0"/>
            <a:ext cx="10515600" cy="1325563"/>
          </a:xfrm>
        </p:spPr>
        <p:txBody>
          <a:bodyPr/>
          <a:lstStyle/>
          <a:p>
            <a:pPr algn="ctr"/>
            <a:r>
              <a:rPr lang="en-US" dirty="0"/>
              <a:t>New Online Exhibition Possibilities</a:t>
            </a:r>
          </a:p>
        </p:txBody>
      </p:sp>
      <p:pic>
        <p:nvPicPr>
          <p:cNvPr id="5" name="Picture 4">
            <a:extLst>
              <a:ext uri="{FF2B5EF4-FFF2-40B4-BE49-F238E27FC236}">
                <a16:creationId xmlns:a16="http://schemas.microsoft.com/office/drawing/2014/main" id="{812A8B8E-2D20-4934-B44E-C7829B2A73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4824" y="990887"/>
            <a:ext cx="7822352" cy="5820598"/>
          </a:xfrm>
          <a:prstGeom prst="rect">
            <a:avLst/>
          </a:prstGeom>
        </p:spPr>
      </p:pic>
      <p:sp>
        <p:nvSpPr>
          <p:cNvPr id="3" name="TextBox 2">
            <a:extLst>
              <a:ext uri="{FF2B5EF4-FFF2-40B4-BE49-F238E27FC236}">
                <a16:creationId xmlns:a16="http://schemas.microsoft.com/office/drawing/2014/main" id="{59892480-BB32-4521-90A3-A01398E7A319}"/>
              </a:ext>
            </a:extLst>
          </p:cNvPr>
          <p:cNvSpPr txBox="1"/>
          <p:nvPr/>
        </p:nvSpPr>
        <p:spPr>
          <a:xfrm>
            <a:off x="-194341" y="3578021"/>
            <a:ext cx="2476319" cy="923330"/>
          </a:xfrm>
          <a:prstGeom prst="rect">
            <a:avLst/>
          </a:prstGeom>
          <a:noFill/>
        </p:spPr>
        <p:txBody>
          <a:bodyPr wrap="none" rtlCol="0">
            <a:spAutoFit/>
          </a:bodyPr>
          <a:lstStyle/>
          <a:p>
            <a:pPr algn="ctr"/>
            <a:r>
              <a:rPr lang="en-US" dirty="0"/>
              <a:t>Close Relationships</a:t>
            </a:r>
          </a:p>
          <a:p>
            <a:pPr algn="ctr"/>
            <a:r>
              <a:rPr lang="en-US" dirty="0"/>
              <a:t>With University Archives</a:t>
            </a:r>
          </a:p>
          <a:p>
            <a:pPr algn="ctr"/>
            <a:r>
              <a:rPr lang="en-US" dirty="0"/>
              <a:t>And Special Collections</a:t>
            </a:r>
          </a:p>
        </p:txBody>
      </p:sp>
    </p:spTree>
    <p:extLst>
      <p:ext uri="{BB962C8B-B14F-4D97-AF65-F5344CB8AC3E}">
        <p14:creationId xmlns:p14="http://schemas.microsoft.com/office/powerpoint/2010/main" val="3396501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33600" y="419100"/>
            <a:ext cx="8229600" cy="1143000"/>
          </a:xfrm>
        </p:spPr>
        <p:txBody>
          <a:bodyPr>
            <a:normAutofit fontScale="90000"/>
          </a:bodyPr>
          <a:lstStyle/>
          <a:p>
            <a:r>
              <a:rPr lang="en-US" sz="3600" dirty="0"/>
              <a:t>Faculty Online Research </a:t>
            </a:r>
            <a:br>
              <a:rPr lang="en-US" sz="3600" dirty="0"/>
            </a:br>
            <a:r>
              <a:rPr lang="en-US" sz="3600" dirty="0"/>
              <a:t>Partnership Opportunities</a:t>
            </a:r>
            <a:br>
              <a:rPr lang="en-US" sz="3600" dirty="0"/>
            </a:br>
            <a:endParaRPr lang="en-US" sz="3600" dirty="0"/>
          </a:p>
        </p:txBody>
      </p:sp>
      <p:sp>
        <p:nvSpPr>
          <p:cNvPr id="5" name="Content Placeholder 2"/>
          <p:cNvSpPr>
            <a:spLocks noGrp="1"/>
          </p:cNvSpPr>
          <p:nvPr>
            <p:ph idx="1"/>
          </p:nvPr>
        </p:nvSpPr>
        <p:spPr>
          <a:xfrm>
            <a:off x="5715000" y="1905000"/>
            <a:ext cx="4953000" cy="4953000"/>
          </a:xfrm>
        </p:spPr>
        <p:txBody>
          <a:bodyPr>
            <a:normAutofit fontScale="62500" lnSpcReduction="20000"/>
          </a:bodyPr>
          <a:lstStyle/>
          <a:p>
            <a:pPr marL="0" indent="0">
              <a:buNone/>
            </a:pPr>
            <a:r>
              <a:rPr lang="en-US" b="1" dirty="0"/>
              <a:t>Cognitive Cartography/Multimedia Archives </a:t>
            </a:r>
            <a:br>
              <a:rPr lang="en-US" b="1" dirty="0"/>
            </a:br>
            <a:r>
              <a:rPr lang="en-US" sz="2000" dirty="0"/>
              <a:t>(Video, Text, GIS, Images, Field Notes)</a:t>
            </a:r>
            <a:br>
              <a:rPr lang="en-US" sz="2000" dirty="0"/>
            </a:br>
            <a:r>
              <a:rPr lang="en-US" sz="2600" dirty="0">
                <a:hlinkClick r:id="rId2"/>
              </a:rPr>
              <a:t>Dick </a:t>
            </a:r>
            <a:r>
              <a:rPr lang="en-US" sz="2600" dirty="0" err="1">
                <a:hlinkClick r:id="rId2"/>
              </a:rPr>
              <a:t>Reavis</a:t>
            </a:r>
            <a:r>
              <a:rPr lang="en-US" sz="2600" dirty="0">
                <a:hlinkClick r:id="rId2"/>
              </a:rPr>
              <a:t>: National Tour of Texas</a:t>
            </a:r>
            <a:br>
              <a:rPr lang="en-US" dirty="0">
                <a:hlinkClick r:id="rId2"/>
              </a:rPr>
            </a:br>
            <a:br>
              <a:rPr lang="en-US" sz="2400" dirty="0"/>
            </a:br>
            <a:r>
              <a:rPr lang="en-US" b="1" dirty="0"/>
              <a:t>Multimedia, Digital Archives </a:t>
            </a:r>
            <a:br>
              <a:rPr lang="en-US" sz="2900" b="1" dirty="0"/>
            </a:br>
            <a:r>
              <a:rPr lang="en-US" sz="2000" dirty="0"/>
              <a:t>(Digital video, online exhibit images, text, digital archives) </a:t>
            </a:r>
            <a:br>
              <a:rPr lang="en-US" sz="2000" dirty="0"/>
            </a:br>
            <a:r>
              <a:rPr lang="en-US" sz="2600" dirty="0" err="1">
                <a:hlinkClick r:id="rId3"/>
              </a:rPr>
              <a:t>Severo</a:t>
            </a:r>
            <a:r>
              <a:rPr lang="en-US" sz="2600" dirty="0">
                <a:hlinkClick r:id="rId3"/>
              </a:rPr>
              <a:t> Perez: And the Earth Did not Swallow Them </a:t>
            </a:r>
            <a:br>
              <a:rPr lang="en-US" sz="2600" dirty="0"/>
            </a:br>
            <a:br>
              <a:rPr lang="en-US" sz="2900" dirty="0"/>
            </a:br>
            <a:r>
              <a:rPr lang="en-US" b="1" dirty="0"/>
              <a:t>Online Exhibits/Digital Archives</a:t>
            </a:r>
            <a:br>
              <a:rPr lang="en-US" sz="2400" b="1" dirty="0"/>
            </a:br>
            <a:r>
              <a:rPr lang="en-US" sz="2000" dirty="0"/>
              <a:t>(images and text, </a:t>
            </a:r>
            <a:r>
              <a:rPr lang="en-US" sz="2000" dirty="0" err="1"/>
              <a:t>Omeka</a:t>
            </a:r>
            <a:r>
              <a:rPr lang="en-US" sz="2000" dirty="0"/>
              <a:t> front end/Database back end)</a:t>
            </a:r>
            <a:br>
              <a:rPr lang="en-US" sz="2000" dirty="0">
                <a:hlinkClick r:id="rId4"/>
              </a:rPr>
            </a:br>
            <a:r>
              <a:rPr lang="en-US" sz="2600" dirty="0">
                <a:hlinkClick r:id="rId4"/>
              </a:rPr>
              <a:t> Santiago </a:t>
            </a:r>
            <a:r>
              <a:rPr lang="en-US" sz="2600" dirty="0" err="1">
                <a:hlinkClick r:id="rId4"/>
              </a:rPr>
              <a:t>Tafolla</a:t>
            </a:r>
            <a:r>
              <a:rPr lang="en-US" sz="2600" dirty="0">
                <a:hlinkClick r:id="rId4"/>
              </a:rPr>
              <a:t>: Mexican Amer. Confederate Soldier</a:t>
            </a:r>
            <a:br>
              <a:rPr lang="en-US" sz="2300" dirty="0">
                <a:hlinkClick r:id="rId4"/>
              </a:rPr>
            </a:br>
            <a:br>
              <a:rPr lang="en-US" sz="2300" dirty="0"/>
            </a:br>
            <a:r>
              <a:rPr lang="en-US" b="1" dirty="0"/>
              <a:t>Interactive Image Archives </a:t>
            </a:r>
            <a:br>
              <a:rPr lang="en-US" sz="2400" dirty="0"/>
            </a:br>
            <a:r>
              <a:rPr lang="en-US" sz="2000" dirty="0"/>
              <a:t>(Image libraries, Interactive Commenting/Metadata</a:t>
            </a:r>
            <a:r>
              <a:rPr lang="en-US" sz="2400" dirty="0"/>
              <a:t>)</a:t>
            </a:r>
            <a:br>
              <a:rPr lang="en-US" sz="2400" dirty="0"/>
            </a:br>
            <a:r>
              <a:rPr lang="en-US" sz="2400" dirty="0">
                <a:hlinkClick r:id="rId5"/>
              </a:rPr>
              <a:t>Texas State Flickr Commons</a:t>
            </a:r>
            <a:endParaRPr lang="en-US" sz="2400" dirty="0"/>
          </a:p>
          <a:p>
            <a:pPr marL="0" indent="0">
              <a:buNone/>
            </a:pPr>
            <a:endParaRPr lang="en-US" sz="2400" b="1" dirty="0"/>
          </a:p>
          <a:p>
            <a:pPr marL="0" indent="0">
              <a:buNone/>
            </a:pPr>
            <a:r>
              <a:rPr lang="en-US" sz="2900" b="1" dirty="0"/>
              <a:t>Digital Libraries Documentation Projects</a:t>
            </a:r>
            <a:br>
              <a:rPr lang="en-US" sz="2900" b="1" dirty="0"/>
            </a:br>
            <a:r>
              <a:rPr lang="en-US" sz="2000" dirty="0"/>
              <a:t>(Text, Metadata, OCR, Search, Zoom ability, Page Turning)</a:t>
            </a:r>
            <a:br>
              <a:rPr lang="en-US" sz="2000" dirty="0">
                <a:hlinkClick r:id="rId6"/>
              </a:rPr>
            </a:br>
            <a:r>
              <a:rPr lang="en-US" sz="2100" dirty="0">
                <a:hlinkClick r:id="rId6"/>
              </a:rPr>
              <a:t> </a:t>
            </a:r>
            <a:r>
              <a:rPr lang="en-US" sz="2100" dirty="0" err="1">
                <a:hlinkClick r:id="rId6"/>
              </a:rPr>
              <a:t>Pedagogs</a:t>
            </a:r>
            <a:r>
              <a:rPr lang="en-US" sz="2100" dirty="0"/>
              <a:t> </a:t>
            </a:r>
            <a:r>
              <a:rPr lang="en-US" sz="1600" dirty="0"/>
              <a:t>University Yearbooks</a:t>
            </a:r>
            <a:br>
              <a:rPr lang="en-US" sz="1600" dirty="0"/>
            </a:br>
            <a:br>
              <a:rPr lang="en-US" sz="1600" dirty="0"/>
            </a:br>
            <a:endParaRPr lang="en-US" sz="1600" dirty="0"/>
          </a:p>
          <a:p>
            <a:pPr marL="0" indent="0">
              <a:buNone/>
            </a:pPr>
            <a:br>
              <a:rPr lang="en-US" sz="2000" dirty="0">
                <a:hlinkClick r:id="rId7"/>
              </a:rPr>
            </a:br>
            <a:r>
              <a:rPr lang="en-US" sz="2000" dirty="0">
                <a:hlinkClick r:id="rId7"/>
              </a:rPr>
              <a:t>Faculty Digitization Proposals/Partnerships</a:t>
            </a:r>
            <a:r>
              <a:rPr lang="en-US" sz="2000" dirty="0"/>
              <a:t>  </a:t>
            </a:r>
            <a:br>
              <a:rPr lang="en-US" sz="2000" dirty="0"/>
            </a:br>
            <a:endParaRPr lang="en-US" sz="2000" dirty="0"/>
          </a:p>
          <a:p>
            <a:pPr marL="0" indent="0">
              <a:buNone/>
            </a:pPr>
            <a:r>
              <a:rPr lang="en-US" sz="2000" dirty="0">
                <a:hlinkClick r:id="rId8"/>
              </a:rPr>
              <a:t>Todd Peters</a:t>
            </a:r>
            <a:r>
              <a:rPr lang="en-US" sz="2000" dirty="0"/>
              <a:t>, Head, </a:t>
            </a:r>
            <a:r>
              <a:rPr lang="en-US" sz="2000" dirty="0" err="1"/>
              <a:t>Alkek</a:t>
            </a:r>
            <a:r>
              <a:rPr lang="en-US" sz="2000" dirty="0"/>
              <a:t> Digital and Web Services</a:t>
            </a:r>
          </a:p>
        </p:txBody>
      </p:sp>
      <p:sp>
        <p:nvSpPr>
          <p:cNvPr id="2" name="Isosceles Triangle 1"/>
          <p:cNvSpPr/>
          <p:nvPr/>
        </p:nvSpPr>
        <p:spPr>
          <a:xfrm rot="10800000">
            <a:off x="1600199" y="1919591"/>
            <a:ext cx="3810000" cy="4343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a:stCxn id="2" idx="0"/>
          </p:cNvCxnSpPr>
          <p:nvPr/>
        </p:nvCxnSpPr>
        <p:spPr>
          <a:xfrm>
            <a:off x="3505200" y="6262991"/>
            <a:ext cx="2133601"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9"/>
          <a:stretch>
            <a:fillRect/>
          </a:stretch>
        </p:blipFill>
        <p:spPr>
          <a:xfrm>
            <a:off x="3505200" y="2812302"/>
            <a:ext cx="2240301" cy="48351"/>
          </a:xfrm>
          <a:prstGeom prst="rect">
            <a:avLst/>
          </a:prstGeom>
        </p:spPr>
      </p:pic>
      <p:pic>
        <p:nvPicPr>
          <p:cNvPr id="10" name="Picture 9"/>
          <p:cNvPicPr>
            <a:picLocks noChangeAspect="1"/>
          </p:cNvPicPr>
          <p:nvPr/>
        </p:nvPicPr>
        <p:blipFill>
          <a:blip r:embed="rId9"/>
          <a:stretch>
            <a:fillRect/>
          </a:stretch>
        </p:blipFill>
        <p:spPr>
          <a:xfrm>
            <a:off x="3497093" y="2038683"/>
            <a:ext cx="2118365" cy="45720"/>
          </a:xfrm>
          <a:prstGeom prst="rect">
            <a:avLst/>
          </a:prstGeom>
        </p:spPr>
      </p:pic>
      <p:pic>
        <p:nvPicPr>
          <p:cNvPr id="11" name="Picture 10"/>
          <p:cNvPicPr>
            <a:picLocks noChangeAspect="1"/>
          </p:cNvPicPr>
          <p:nvPr/>
        </p:nvPicPr>
        <p:blipFill>
          <a:blip r:embed="rId9"/>
          <a:stretch>
            <a:fillRect/>
          </a:stretch>
        </p:blipFill>
        <p:spPr>
          <a:xfrm flipV="1">
            <a:off x="3549816" y="3886200"/>
            <a:ext cx="2165185" cy="46730"/>
          </a:xfrm>
          <a:prstGeom prst="rect">
            <a:avLst/>
          </a:prstGeom>
        </p:spPr>
      </p:pic>
      <p:pic>
        <p:nvPicPr>
          <p:cNvPr id="12" name="Picture 11"/>
          <p:cNvPicPr>
            <a:picLocks noChangeAspect="1"/>
          </p:cNvPicPr>
          <p:nvPr/>
        </p:nvPicPr>
        <p:blipFill>
          <a:blip r:embed="rId9"/>
          <a:stretch>
            <a:fillRect/>
          </a:stretch>
        </p:blipFill>
        <p:spPr>
          <a:xfrm flipV="1">
            <a:off x="3541555" y="4660829"/>
            <a:ext cx="2118323" cy="45719"/>
          </a:xfrm>
          <a:prstGeom prst="rect">
            <a:avLst/>
          </a:prstGeom>
        </p:spPr>
      </p:pic>
      <p:pic>
        <p:nvPicPr>
          <p:cNvPr id="13" name="Picture 12"/>
          <p:cNvPicPr>
            <a:picLocks noChangeAspect="1"/>
          </p:cNvPicPr>
          <p:nvPr/>
        </p:nvPicPr>
        <p:blipFill>
          <a:blip r:embed="rId9"/>
          <a:stretch>
            <a:fillRect/>
          </a:stretch>
        </p:blipFill>
        <p:spPr>
          <a:xfrm flipV="1">
            <a:off x="3541554" y="5389181"/>
            <a:ext cx="2203946" cy="47567"/>
          </a:xfrm>
          <a:prstGeom prst="rect">
            <a:avLst/>
          </a:prstGeom>
        </p:spPr>
      </p:pic>
      <p:cxnSp>
        <p:nvCxnSpPr>
          <p:cNvPr id="17" name="Straight Connector 16"/>
          <p:cNvCxnSpPr>
            <a:stCxn id="2" idx="3"/>
            <a:endCxn id="2" idx="0"/>
          </p:cNvCxnSpPr>
          <p:nvPr/>
        </p:nvCxnSpPr>
        <p:spPr>
          <a:xfrm>
            <a:off x="3505199" y="1919591"/>
            <a:ext cx="0" cy="434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92415" y="5578023"/>
            <a:ext cx="2057400" cy="584775"/>
          </a:xfrm>
          <a:prstGeom prst="rect">
            <a:avLst/>
          </a:prstGeom>
          <a:noFill/>
        </p:spPr>
        <p:txBody>
          <a:bodyPr wrap="square" rtlCol="0">
            <a:spAutoFit/>
          </a:bodyPr>
          <a:lstStyle/>
          <a:p>
            <a:r>
              <a:rPr lang="en-US" sz="1600" b="1" dirty="0" err="1"/>
              <a:t>Projects,Prototypes</a:t>
            </a:r>
            <a:r>
              <a:rPr lang="en-US" sz="1600" b="1" dirty="0"/>
              <a:t> Grant Partnerships</a:t>
            </a:r>
          </a:p>
        </p:txBody>
      </p:sp>
      <p:cxnSp>
        <p:nvCxnSpPr>
          <p:cNvPr id="7" name="Straight Arrow Connector 6"/>
          <p:cNvCxnSpPr/>
          <p:nvPr/>
        </p:nvCxnSpPr>
        <p:spPr>
          <a:xfrm flipV="1">
            <a:off x="3048000" y="3619918"/>
            <a:ext cx="0" cy="122755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15439" y="3256506"/>
            <a:ext cx="1234377" cy="369332"/>
          </a:xfrm>
          <a:prstGeom prst="rect">
            <a:avLst/>
          </a:prstGeom>
          <a:noFill/>
        </p:spPr>
        <p:txBody>
          <a:bodyPr wrap="none" rtlCol="0">
            <a:spAutoFit/>
          </a:bodyPr>
          <a:lstStyle/>
          <a:p>
            <a:r>
              <a:rPr lang="en-US" dirty="0"/>
              <a:t>Complexity</a:t>
            </a:r>
          </a:p>
        </p:txBody>
      </p:sp>
    </p:spTree>
    <p:extLst>
      <p:ext uri="{BB962C8B-B14F-4D97-AF65-F5344CB8AC3E}">
        <p14:creationId xmlns:p14="http://schemas.microsoft.com/office/powerpoint/2010/main" val="108978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CA4A-4689-4024-BE80-BC930B66E399}"/>
              </a:ext>
            </a:extLst>
          </p:cNvPr>
          <p:cNvSpPr>
            <a:spLocks noGrp="1"/>
          </p:cNvSpPr>
          <p:nvPr>
            <p:ph type="ctrTitle"/>
          </p:nvPr>
        </p:nvSpPr>
        <p:spPr>
          <a:xfrm>
            <a:off x="0" y="0"/>
            <a:ext cx="7707586" cy="2285998"/>
          </a:xfrm>
        </p:spPr>
        <p:txBody>
          <a:bodyPr vert="horz" lIns="91440" tIns="45720" rIns="91440" bIns="45720" rtlCol="0" anchor="ctr">
            <a:normAutofit/>
          </a:bodyPr>
          <a:lstStyle/>
          <a:p>
            <a:r>
              <a:rPr lang="en-US" sz="4000" b="1" dirty="0">
                <a:solidFill>
                  <a:srgbClr val="FFFFFF"/>
                </a:solidFill>
              </a:rPr>
              <a:t> </a:t>
            </a:r>
            <a:r>
              <a:rPr lang="en-US" sz="2800" b="1" dirty="0">
                <a:solidFill>
                  <a:srgbClr val="FFFFFF"/>
                </a:solidFill>
              </a:rPr>
              <a:t>2018-2019 </a:t>
            </a:r>
            <a:br>
              <a:rPr lang="en-US" sz="2800" b="1" dirty="0">
                <a:solidFill>
                  <a:srgbClr val="FFFFFF"/>
                </a:solidFill>
              </a:rPr>
            </a:br>
            <a:r>
              <a:rPr lang="en-US" sz="3600" b="1" dirty="0">
                <a:solidFill>
                  <a:srgbClr val="FFFFFF"/>
                </a:solidFill>
              </a:rPr>
              <a:t>Digital Preservation  Working Group</a:t>
            </a:r>
            <a:br>
              <a:rPr lang="en-US" sz="3600" b="1" dirty="0">
                <a:solidFill>
                  <a:srgbClr val="FFFFFF"/>
                </a:solidFill>
              </a:rPr>
            </a:br>
            <a:r>
              <a:rPr lang="en-US" sz="2800" b="1" dirty="0">
                <a:solidFill>
                  <a:srgbClr val="FFFFFF"/>
                </a:solidFill>
              </a:rPr>
              <a:t>Storage Recommendation Charge</a:t>
            </a:r>
          </a:p>
        </p:txBody>
      </p:sp>
      <p:pic>
        <p:nvPicPr>
          <p:cNvPr id="4098" name="Picture 2" descr="Image result for digital storage needs">
            <a:extLst>
              <a:ext uri="{FF2B5EF4-FFF2-40B4-BE49-F238E27FC236}">
                <a16:creationId xmlns:a16="http://schemas.microsoft.com/office/drawing/2014/main" id="{C6092ED6-7949-409D-97AC-E89E19B8B2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25" b="-2"/>
          <a:stretch/>
        </p:blipFill>
        <p:spPr bwMode="auto">
          <a:xfrm>
            <a:off x="327547" y="2454903"/>
            <a:ext cx="7058306" cy="4080254"/>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D096872B-B05F-4D1B-84F9-70BE23CFB9DB}"/>
              </a:ext>
            </a:extLst>
          </p:cNvPr>
          <p:cNvSpPr>
            <a:spLocks noGrp="1"/>
          </p:cNvSpPr>
          <p:nvPr>
            <p:ph type="subTitle" idx="1"/>
          </p:nvPr>
        </p:nvSpPr>
        <p:spPr>
          <a:xfrm>
            <a:off x="8029319" y="491260"/>
            <a:ext cx="3424739" cy="5824196"/>
          </a:xfrm>
        </p:spPr>
        <p:txBody>
          <a:bodyPr vert="horz" lIns="91440" tIns="45720" rIns="91440" bIns="45720" rtlCol="0" anchor="ctr">
            <a:normAutofit/>
          </a:bodyPr>
          <a:lstStyle/>
          <a:p>
            <a:pPr algn="l"/>
            <a:r>
              <a:rPr lang="en-US" sz="2800" b="1" dirty="0">
                <a:solidFill>
                  <a:srgbClr val="FFFFFF"/>
                </a:solidFill>
              </a:rPr>
              <a:t>Charge 4 Pillar</a:t>
            </a:r>
            <a:br>
              <a:rPr lang="en-US" sz="2800" b="1" dirty="0">
                <a:solidFill>
                  <a:srgbClr val="FFFFFF"/>
                </a:solidFill>
              </a:rPr>
            </a:br>
            <a:r>
              <a:rPr lang="en-US" sz="2800" b="1" dirty="0">
                <a:solidFill>
                  <a:srgbClr val="FFFFFF"/>
                </a:solidFill>
              </a:rPr>
              <a:t> Methodology</a:t>
            </a:r>
            <a:br>
              <a:rPr lang="en-US" sz="2800" b="1" dirty="0">
                <a:solidFill>
                  <a:srgbClr val="FFFFFF"/>
                </a:solidFill>
              </a:rPr>
            </a:br>
            <a:endParaRPr lang="en-US" sz="2800" b="1" dirty="0">
              <a:solidFill>
                <a:srgbClr val="FFFFFF"/>
              </a:solidFill>
            </a:endParaRPr>
          </a:p>
          <a:p>
            <a:pPr algn="l"/>
            <a:r>
              <a:rPr lang="en-US" sz="2000" b="1" dirty="0">
                <a:solidFill>
                  <a:srgbClr val="FFFFFF"/>
                </a:solidFill>
              </a:rPr>
              <a:t>1) Conduct Environmental Scan</a:t>
            </a:r>
            <a:r>
              <a:rPr lang="en-US" sz="2000" dirty="0">
                <a:solidFill>
                  <a:srgbClr val="FFFFFF"/>
                </a:solidFill>
              </a:rPr>
              <a:t>: to Identify Library Digital Preservation Storage Options</a:t>
            </a:r>
          </a:p>
          <a:p>
            <a:pPr algn="l"/>
            <a:r>
              <a:rPr lang="en-US" sz="2000" b="1" dirty="0">
                <a:solidFill>
                  <a:srgbClr val="FFFFFF"/>
                </a:solidFill>
              </a:rPr>
              <a:t>2) Compare Texas Peer Groups </a:t>
            </a:r>
            <a:r>
              <a:rPr lang="en-US" sz="2000" dirty="0">
                <a:solidFill>
                  <a:srgbClr val="FFFFFF"/>
                </a:solidFill>
              </a:rPr>
              <a:t>(TDL) and National Best Practices for Research Libraries</a:t>
            </a:r>
          </a:p>
          <a:p>
            <a:pPr algn="l"/>
            <a:r>
              <a:rPr lang="en-US" sz="2000" b="1" dirty="0">
                <a:solidFill>
                  <a:srgbClr val="FFFFFF"/>
                </a:solidFill>
              </a:rPr>
              <a:t>3) Narrow The Focus  </a:t>
            </a:r>
            <a:r>
              <a:rPr lang="en-US" sz="2000" dirty="0">
                <a:solidFill>
                  <a:srgbClr val="FFFFFF"/>
                </a:solidFill>
              </a:rPr>
              <a:t>to Pragmatic  options suitable for University Libraries Needs</a:t>
            </a:r>
          </a:p>
          <a:p>
            <a:pPr algn="l"/>
            <a:r>
              <a:rPr lang="en-US" sz="2000" b="1" dirty="0">
                <a:solidFill>
                  <a:srgbClr val="FFFFFF"/>
                </a:solidFill>
              </a:rPr>
              <a:t>4) Forward Recommendation</a:t>
            </a:r>
            <a:r>
              <a:rPr lang="en-US" sz="2000" dirty="0">
                <a:solidFill>
                  <a:srgbClr val="FFFFFF"/>
                </a:solidFill>
              </a:rPr>
              <a:t>:  for AVP and VPIT Review and Approval</a:t>
            </a:r>
          </a:p>
        </p:txBody>
      </p:sp>
    </p:spTree>
    <p:extLst>
      <p:ext uri="{BB962C8B-B14F-4D97-AF65-F5344CB8AC3E}">
        <p14:creationId xmlns:p14="http://schemas.microsoft.com/office/powerpoint/2010/main" val="4068020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C4051FED-CF0D-4DDD-A9BB-E58FEEFE7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7580" y="2042"/>
            <a:ext cx="3224421" cy="4020664"/>
          </a:xfrm>
          <a:custGeom>
            <a:avLst/>
            <a:gdLst>
              <a:gd name="connsiteX0" fmla="*/ 449733 w 3224421"/>
              <a:gd name="connsiteY0" fmla="*/ 0 h 4020664"/>
              <a:gd name="connsiteX1" fmla="*/ 3224421 w 3224421"/>
              <a:gd name="connsiteY1" fmla="*/ 0 h 4020664"/>
              <a:gd name="connsiteX2" fmla="*/ 3224421 w 3224421"/>
              <a:gd name="connsiteY2" fmla="*/ 3933205 h 4020664"/>
              <a:gd name="connsiteX3" fmla="*/ 3087301 w 3224421"/>
              <a:gd name="connsiteY3" fmla="*/ 3968462 h 4020664"/>
              <a:gd name="connsiteX4" fmla="*/ 2569464 w 3224421"/>
              <a:gd name="connsiteY4" fmla="*/ 4020664 h 4020664"/>
              <a:gd name="connsiteX5" fmla="*/ 0 w 3224421"/>
              <a:gd name="connsiteY5" fmla="*/ 1451200 h 4020664"/>
              <a:gd name="connsiteX6" fmla="*/ 438824 w 3224421"/>
              <a:gd name="connsiteY6" fmla="*/ 14588 h 402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a:solidFill>
            <a:schemeClr val="tx1"/>
          </a:solidFill>
          <a:ln w="95250" cmpd="dbl">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2E5A8E1-2A22-48D0-9556-E21648FA1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2AA2300-0FA6-4328-9BD8-1D67925C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17">
            <a:extLst>
              <a:ext uri="{FF2B5EF4-FFF2-40B4-BE49-F238E27FC236}">
                <a16:creationId xmlns:a16="http://schemas.microsoft.com/office/drawing/2014/main" id="{D3E1FE85-D0BF-41D3-8B85-04776368E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8135" y="0"/>
            <a:ext cx="3236976" cy="2995156"/>
          </a:xfrm>
          <a:custGeom>
            <a:avLst/>
            <a:gdLst>
              <a:gd name="connsiteX0" fmla="*/ 770517 w 3236976"/>
              <a:gd name="connsiteY0" fmla="*/ 0 h 2995156"/>
              <a:gd name="connsiteX1" fmla="*/ 2466460 w 3236976"/>
              <a:gd name="connsiteY1" fmla="*/ 0 h 2995156"/>
              <a:gd name="connsiteX2" fmla="*/ 2523400 w 3236976"/>
              <a:gd name="connsiteY2" fmla="*/ 34592 h 2995156"/>
              <a:gd name="connsiteX3" fmla="*/ 3236976 w 3236976"/>
              <a:gd name="connsiteY3" fmla="*/ 1376668 h 2995156"/>
              <a:gd name="connsiteX4" fmla="*/ 1618488 w 3236976"/>
              <a:gd name="connsiteY4" fmla="*/ 2995156 h 2995156"/>
              <a:gd name="connsiteX5" fmla="*/ 0 w 3236976"/>
              <a:gd name="connsiteY5" fmla="*/ 1376668 h 2995156"/>
              <a:gd name="connsiteX6" fmla="*/ 713576 w 3236976"/>
              <a:gd name="connsiteY6" fmla="*/ 34592 h 299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19">
            <a:extLst>
              <a:ext uri="{FF2B5EF4-FFF2-40B4-BE49-F238E27FC236}">
                <a16:creationId xmlns:a16="http://schemas.microsoft.com/office/drawing/2014/main" id="{1072B470-1E76-42B5-86EA-1FB0F881D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1">
            <a:extLst>
              <a:ext uri="{FF2B5EF4-FFF2-40B4-BE49-F238E27FC236}">
                <a16:creationId xmlns:a16="http://schemas.microsoft.com/office/drawing/2014/main" id="{DDD8B025-3845-4DEF-98B6-7C0BF531D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3156"/>
            <a:ext cx="3933440" cy="5861304"/>
          </a:xfrm>
          <a:custGeom>
            <a:avLst/>
            <a:gdLst>
              <a:gd name="connsiteX0" fmla="*/ 1002788 w 3933440"/>
              <a:gd name="connsiteY0" fmla="*/ 0 h 5861304"/>
              <a:gd name="connsiteX1" fmla="*/ 3933440 w 3933440"/>
              <a:gd name="connsiteY1" fmla="*/ 2930652 h 5861304"/>
              <a:gd name="connsiteX2" fmla="*/ 1002788 w 3933440"/>
              <a:gd name="connsiteY2" fmla="*/ 5861304 h 5861304"/>
              <a:gd name="connsiteX3" fmla="*/ 131302 w 3933440"/>
              <a:gd name="connsiteY3" fmla="*/ 5729548 h 5861304"/>
              <a:gd name="connsiteX4" fmla="*/ 0 w 3933440"/>
              <a:gd name="connsiteY4" fmla="*/ 5681491 h 5861304"/>
              <a:gd name="connsiteX5" fmla="*/ 0 w 3933440"/>
              <a:gd name="connsiteY5" fmla="*/ 179814 h 5861304"/>
              <a:gd name="connsiteX6" fmla="*/ 131302 w 3933440"/>
              <a:gd name="connsiteY6" fmla="*/ 131756 h 5861304"/>
              <a:gd name="connsiteX7" fmla="*/ 1002788 w 3933440"/>
              <a:gd name="connsiteY7" fmla="*/ 0 h 586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a:solidFill>
            <a:schemeClr val="tx1"/>
          </a:solidFill>
          <a:ln w="95250" cmpd="dbl">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7FD01C5-FE5B-4290-9F21-7D17FD7450FA}"/>
              </a:ext>
            </a:extLst>
          </p:cNvPr>
          <p:cNvPicPr>
            <a:picLocks noChangeAspect="1"/>
          </p:cNvPicPr>
          <p:nvPr/>
        </p:nvPicPr>
        <p:blipFill>
          <a:blip r:embed="rId2"/>
          <a:stretch>
            <a:fillRect/>
          </a:stretch>
        </p:blipFill>
        <p:spPr>
          <a:xfrm>
            <a:off x="4802364" y="748938"/>
            <a:ext cx="2668517" cy="1400255"/>
          </a:xfrm>
          <a:prstGeom prst="rect">
            <a:avLst/>
          </a:prstGeom>
        </p:spPr>
      </p:pic>
      <p:pic>
        <p:nvPicPr>
          <p:cNvPr id="5" name="Picture 4">
            <a:extLst>
              <a:ext uri="{FF2B5EF4-FFF2-40B4-BE49-F238E27FC236}">
                <a16:creationId xmlns:a16="http://schemas.microsoft.com/office/drawing/2014/main" id="{9E867FE4-B1D1-46C2-B93F-A9FA928D8D56}"/>
              </a:ext>
            </a:extLst>
          </p:cNvPr>
          <p:cNvPicPr>
            <a:picLocks noChangeAspect="1"/>
          </p:cNvPicPr>
          <p:nvPr/>
        </p:nvPicPr>
        <p:blipFill>
          <a:blip r:embed="rId3"/>
          <a:stretch>
            <a:fillRect/>
          </a:stretch>
        </p:blipFill>
        <p:spPr>
          <a:xfrm>
            <a:off x="-18097" y="1781207"/>
            <a:ext cx="3110089" cy="3190874"/>
          </a:xfrm>
          <a:prstGeom prst="rect">
            <a:avLst/>
          </a:prstGeom>
        </p:spPr>
      </p:pic>
      <p:pic>
        <p:nvPicPr>
          <p:cNvPr id="4" name="Content Placeholder 3">
            <a:extLst>
              <a:ext uri="{FF2B5EF4-FFF2-40B4-BE49-F238E27FC236}">
                <a16:creationId xmlns:a16="http://schemas.microsoft.com/office/drawing/2014/main" id="{080FCA52-2D9D-495F-9E16-E68E94AA4222}"/>
              </a:ext>
            </a:extLst>
          </p:cNvPr>
          <p:cNvPicPr>
            <a:picLocks noGrp="1" noChangeAspect="1"/>
          </p:cNvPicPr>
          <p:nvPr>
            <p:ph idx="1"/>
          </p:nvPr>
        </p:nvPicPr>
        <p:blipFill>
          <a:blip r:embed="rId4"/>
          <a:stretch>
            <a:fillRect/>
          </a:stretch>
        </p:blipFill>
        <p:spPr>
          <a:xfrm>
            <a:off x="9120851" y="1010554"/>
            <a:ext cx="3071150" cy="1138639"/>
          </a:xfrm>
          <a:prstGeom prst="rect">
            <a:avLst/>
          </a:prstGeom>
        </p:spPr>
      </p:pic>
      <p:sp>
        <p:nvSpPr>
          <p:cNvPr id="3" name="TextBox 2">
            <a:extLst>
              <a:ext uri="{FF2B5EF4-FFF2-40B4-BE49-F238E27FC236}">
                <a16:creationId xmlns:a16="http://schemas.microsoft.com/office/drawing/2014/main" id="{4E21E971-282A-4D97-8756-981F29A429FE}"/>
              </a:ext>
            </a:extLst>
          </p:cNvPr>
          <p:cNvSpPr txBox="1"/>
          <p:nvPr/>
        </p:nvSpPr>
        <p:spPr>
          <a:xfrm>
            <a:off x="4313419" y="3876359"/>
            <a:ext cx="4795800" cy="156966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Simple Larger Idea</a:t>
            </a:r>
            <a:b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3" name="TextBox 12">
            <a:extLst>
              <a:ext uri="{FF2B5EF4-FFF2-40B4-BE49-F238E27FC236}">
                <a16:creationId xmlns:a16="http://schemas.microsoft.com/office/drawing/2014/main" id="{817AEE9F-1F4A-401E-B409-9D16FDE0DACC}"/>
              </a:ext>
            </a:extLst>
          </p:cNvPr>
          <p:cNvSpPr txBox="1"/>
          <p:nvPr/>
        </p:nvSpPr>
        <p:spPr>
          <a:xfrm>
            <a:off x="2478419" y="5286698"/>
            <a:ext cx="9839410" cy="1477328"/>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Digital Ecosystem Metaphor Focuses Upon Relationships </a:t>
            </a:r>
            <a:b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Specifically Focusing Upon the Discrete Research Component Relationships within the Networked Digital Environment</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470389766"/>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06323"/>
            <a:ext cx="8229600" cy="1143000"/>
          </a:xfrm>
        </p:spPr>
        <p:txBody>
          <a:bodyPr>
            <a:noAutofit/>
          </a:bodyPr>
          <a:lstStyle/>
          <a:p>
            <a:r>
              <a:rPr lang="en-US" sz="3600" dirty="0"/>
              <a:t>Texas Data Repository Architecture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677135"/>
            <a:ext cx="5486402" cy="6146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201230" y="4419601"/>
            <a:ext cx="2544307" cy="2062103"/>
          </a:xfrm>
          <a:prstGeom prst="rect">
            <a:avLst/>
          </a:prstGeom>
          <a:noFill/>
        </p:spPr>
        <p:txBody>
          <a:bodyPr wrap="square" rtlCol="0">
            <a:spAutoFit/>
          </a:bodyPr>
          <a:lstStyle/>
          <a:p>
            <a:r>
              <a:rPr lang="en-US" b="1" dirty="0"/>
              <a:t>Research Study Data</a:t>
            </a:r>
            <a:br>
              <a:rPr lang="en-US" b="1" dirty="0"/>
            </a:br>
            <a:br>
              <a:rPr lang="en-US" b="1" dirty="0"/>
            </a:br>
            <a:r>
              <a:rPr lang="en-US" sz="1400" dirty="0"/>
              <a:t>Data Set Files</a:t>
            </a:r>
            <a:endParaRPr lang="en-US" sz="1400" b="1" dirty="0"/>
          </a:p>
          <a:p>
            <a:r>
              <a:rPr lang="en-US" sz="1400" dirty="0"/>
              <a:t>Metadata ( Data Describing the data)</a:t>
            </a:r>
            <a:br>
              <a:rPr lang="en-US" sz="1400" dirty="0"/>
            </a:br>
            <a:r>
              <a:rPr lang="en-US" sz="1400" dirty="0"/>
              <a:t>Paratextual Research Material</a:t>
            </a:r>
            <a:br>
              <a:rPr lang="en-US" sz="1400" dirty="0"/>
            </a:br>
            <a:r>
              <a:rPr lang="en-US" sz="1200" dirty="0"/>
              <a:t>(Methodology, Field Notes , Multimedia, Graphs, Programs etc.)</a:t>
            </a:r>
            <a:br>
              <a:rPr lang="en-US" sz="1200" dirty="0"/>
            </a:br>
            <a:endParaRPr lang="en-US" sz="1200" dirty="0"/>
          </a:p>
        </p:txBody>
      </p:sp>
      <p:sp>
        <p:nvSpPr>
          <p:cNvPr id="3" name="Oval 2"/>
          <p:cNvSpPr/>
          <p:nvPr/>
        </p:nvSpPr>
        <p:spPr>
          <a:xfrm>
            <a:off x="5458958" y="5381029"/>
            <a:ext cx="1143000" cy="1295400"/>
          </a:xfrm>
          <a:prstGeom prst="ellipse">
            <a:avLst/>
          </a:prstGeom>
          <a:solidFill>
            <a:schemeClr val="accent1">
              <a:alpha val="14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249606" y="1524001"/>
            <a:ext cx="418704" cy="461665"/>
          </a:xfrm>
          <a:prstGeom prst="rect">
            <a:avLst/>
          </a:prstGeom>
          <a:noFill/>
        </p:spPr>
        <p:txBody>
          <a:bodyPr wrap="none" rtlCol="0">
            <a:spAutoFit/>
          </a:bodyPr>
          <a:lstStyle/>
          <a:p>
            <a:pPr algn="ctr"/>
            <a:r>
              <a:rPr lang="en-US" sz="1200" dirty="0"/>
              <a:t>TDL</a:t>
            </a:r>
            <a:br>
              <a:rPr lang="en-US" sz="1200" dirty="0"/>
            </a:br>
            <a:endParaRPr lang="en-US" sz="1200" dirty="0"/>
          </a:p>
        </p:txBody>
      </p:sp>
      <p:sp>
        <p:nvSpPr>
          <p:cNvPr id="6" name="TextBox 5"/>
          <p:cNvSpPr txBox="1"/>
          <p:nvPr/>
        </p:nvSpPr>
        <p:spPr>
          <a:xfrm>
            <a:off x="6794215" y="2743200"/>
            <a:ext cx="1376211" cy="523220"/>
          </a:xfrm>
          <a:prstGeom prst="rect">
            <a:avLst/>
          </a:prstGeom>
          <a:noFill/>
        </p:spPr>
        <p:txBody>
          <a:bodyPr wrap="none" rtlCol="0">
            <a:spAutoFit/>
          </a:bodyPr>
          <a:lstStyle/>
          <a:p>
            <a:r>
              <a:rPr lang="en-US" sz="1400" dirty="0"/>
              <a:t>Institutions</a:t>
            </a:r>
            <a:br>
              <a:rPr lang="en-US" sz="1400" dirty="0"/>
            </a:br>
            <a:r>
              <a:rPr lang="en-US" sz="1400" dirty="0"/>
              <a:t>(i.e. </a:t>
            </a:r>
            <a:r>
              <a:rPr lang="en-US" sz="1400" b="1" dirty="0"/>
              <a:t>Texas State</a:t>
            </a:r>
            <a:r>
              <a:rPr lang="en-US" sz="1400" dirty="0"/>
              <a:t>)</a:t>
            </a:r>
          </a:p>
        </p:txBody>
      </p:sp>
    </p:spTree>
    <p:extLst>
      <p:ext uri="{BB962C8B-B14F-4D97-AF65-F5344CB8AC3E}">
        <p14:creationId xmlns:p14="http://schemas.microsoft.com/office/powerpoint/2010/main" val="3825886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BDC9681-2FBC-4761-A599-4ADFF694BD21}"/>
              </a:ext>
            </a:extLst>
          </p:cNvPr>
          <p:cNvPicPr>
            <a:picLocks noChangeAspect="1"/>
          </p:cNvPicPr>
          <p:nvPr/>
        </p:nvPicPr>
        <p:blipFill>
          <a:blip r:embed="rId2"/>
          <a:stretch>
            <a:fillRect/>
          </a:stretch>
        </p:blipFill>
        <p:spPr>
          <a:xfrm>
            <a:off x="0" y="98695"/>
            <a:ext cx="5211698" cy="4068483"/>
          </a:xfrm>
          <a:prstGeom prst="rect">
            <a:avLst/>
          </a:prstGeom>
        </p:spPr>
      </p:pic>
      <p:sp>
        <p:nvSpPr>
          <p:cNvPr id="5" name="TextBox 4">
            <a:extLst>
              <a:ext uri="{FF2B5EF4-FFF2-40B4-BE49-F238E27FC236}">
                <a16:creationId xmlns:a16="http://schemas.microsoft.com/office/drawing/2014/main" id="{88A13FD3-0D96-4972-B2CB-EB856B41DFC7}"/>
              </a:ext>
            </a:extLst>
          </p:cNvPr>
          <p:cNvSpPr txBox="1"/>
          <p:nvPr/>
        </p:nvSpPr>
        <p:spPr>
          <a:xfrm>
            <a:off x="6352917" y="1170646"/>
            <a:ext cx="5029131" cy="5394746"/>
          </a:xfrm>
          <a:prstGeom prst="rect">
            <a:avLst/>
          </a:prstGeom>
        </p:spPr>
        <p:txBody>
          <a:bodyPr vert="horz" lIns="91440" tIns="45720" rIns="91440" bIns="45720" rtlCol="0" anchor="t">
            <a:normAutofit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b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Digital Collections Repository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Dspace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Research Data Repository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Dataverse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Published and Presented Widely on our Data Research Repository.  Laura</a:t>
            </a:r>
            <a:r>
              <a:rPr lang="en-US" sz="1300" dirty="0">
                <a:solidFill>
                  <a:prstClr val="white"/>
                </a:solidFill>
                <a:latin typeface="Calibri" panose="020F0502020204030204"/>
              </a:rPr>
              <a:t> Waugh, Digital Collections Librarian, Chairs the state group, Todd Peters, Ray Uzwyshyn, Presentation Nationally</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Identity Management System (ORCID)</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ETD Management System (VIREO)</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Stephanie Larrison, Electronic Resources Librarian Chairs the state group, is the software manager for the software, has presented, nationally and internationally and the software has an international reputation</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User Interface Software (OMEKA)</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Open Journal Software (OJS3)</a:t>
            </a:r>
          </a:p>
          <a:p>
            <a:pPr marL="11430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Hardware: Digitization Lab</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Presented Widely Nationally and Internationally at CNI (D.C.), ASERL (Summer Series Webinar), Oxford (International Conference on Educational Technologies) and Published in ACM Conference Proceedings, ICEIT 2020</a:t>
            </a:r>
          </a:p>
        </p:txBody>
      </p:sp>
      <p:sp>
        <p:nvSpPr>
          <p:cNvPr id="7" name="Title 6">
            <a:extLst>
              <a:ext uri="{FF2B5EF4-FFF2-40B4-BE49-F238E27FC236}">
                <a16:creationId xmlns:a16="http://schemas.microsoft.com/office/drawing/2014/main" id="{578DBDA7-B593-4BA3-8EAE-2DE63C8E30DC}"/>
              </a:ext>
            </a:extLst>
          </p:cNvPr>
          <p:cNvSpPr>
            <a:spLocks noGrp="1"/>
          </p:cNvSpPr>
          <p:nvPr>
            <p:ph type="title"/>
          </p:nvPr>
        </p:nvSpPr>
        <p:spPr>
          <a:xfrm>
            <a:off x="5781093" y="98695"/>
            <a:ext cx="6172781" cy="1325563"/>
          </a:xfrm>
        </p:spPr>
        <p:txBody>
          <a:bodyPr>
            <a:noAutofit/>
          </a:bodyPr>
          <a:lstStyle/>
          <a:p>
            <a:pPr algn="ctr"/>
            <a:r>
              <a:rPr lang="en-US" sz="3200" b="1" dirty="0"/>
              <a:t>Digital Research Ecosystem </a:t>
            </a:r>
            <a:br>
              <a:rPr lang="en-US" sz="3200" b="1" dirty="0"/>
            </a:br>
            <a:r>
              <a:rPr lang="en-US" sz="2000" b="1" dirty="0"/>
              <a:t>Software Components and People</a:t>
            </a:r>
            <a:endParaRPr lang="en-US" sz="2000" dirty="0"/>
          </a:p>
        </p:txBody>
      </p:sp>
    </p:spTree>
    <p:extLst>
      <p:ext uri="{BB962C8B-B14F-4D97-AF65-F5344CB8AC3E}">
        <p14:creationId xmlns:p14="http://schemas.microsoft.com/office/powerpoint/2010/main" val="3750408121"/>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b="1" dirty="0"/>
              <a:t>Online Data Repositories</a:t>
            </a:r>
            <a:br>
              <a:rPr lang="en-US" b="1" dirty="0"/>
            </a:br>
            <a:endParaRPr lang="en-US" sz="2700" b="1" dirty="0"/>
          </a:p>
        </p:txBody>
      </p:sp>
      <p:sp>
        <p:nvSpPr>
          <p:cNvPr id="3" name="Content Placeholder 2"/>
          <p:cNvSpPr>
            <a:spLocks noGrp="1"/>
          </p:cNvSpPr>
          <p:nvPr>
            <p:ph idx="1"/>
          </p:nvPr>
        </p:nvSpPr>
        <p:spPr>
          <a:xfrm>
            <a:off x="2133600" y="1676401"/>
            <a:ext cx="5638800" cy="4525963"/>
          </a:xfrm>
        </p:spPr>
        <p:txBody>
          <a:bodyPr>
            <a:normAutofit/>
          </a:bodyPr>
          <a:lstStyle/>
          <a:p>
            <a:endParaRPr lang="en-US" sz="2400" dirty="0"/>
          </a:p>
          <a:p>
            <a:r>
              <a:rPr lang="en-US" sz="2000" dirty="0"/>
              <a:t>Online Way to Manage a Researcher’s Data/Metadata</a:t>
            </a:r>
            <a:br>
              <a:rPr lang="en-US" sz="2000" dirty="0"/>
            </a:br>
            <a:endParaRPr lang="en-US" sz="2000" dirty="0"/>
          </a:p>
          <a:p>
            <a:r>
              <a:rPr lang="en-US" sz="2000" dirty="0"/>
              <a:t>Way to Manage Federal Grant Compliance</a:t>
            </a:r>
            <a:br>
              <a:rPr lang="en-US" sz="2400" dirty="0"/>
            </a:br>
            <a:r>
              <a:rPr lang="en-US" sz="1300" dirty="0"/>
              <a:t>Most major Federal grant agencies require data access as part of the grant proposal/oversite process.  (NIH, NSF, NEH, 2013 USDA)</a:t>
            </a:r>
            <a:br>
              <a:rPr lang="en-US" sz="1300" dirty="0"/>
            </a:br>
            <a:endParaRPr lang="en-US" sz="1300" dirty="0"/>
          </a:p>
          <a:p>
            <a:r>
              <a:rPr lang="en-US" sz="2000" dirty="0" err="1"/>
              <a:t>Permalinking</a:t>
            </a:r>
            <a:r>
              <a:rPr lang="en-US" sz="2000" dirty="0"/>
              <a:t> Strategy for Online Data Citation &amp; Access,  Long Term Data Archiving, Preservation, Sharing Strategy</a:t>
            </a:r>
          </a:p>
          <a:p>
            <a:endParaRPr lang="en-US" sz="1300" dirty="0"/>
          </a:p>
          <a:p>
            <a:endParaRPr lang="en-US" sz="2400" dirty="0"/>
          </a:p>
          <a:p>
            <a:endParaRPr lang="en-US" sz="1400" dirty="0"/>
          </a:p>
          <a:p>
            <a:endParaRPr lang="en-US" sz="1400" dirty="0"/>
          </a:p>
        </p:txBody>
      </p:sp>
      <p:pic>
        <p:nvPicPr>
          <p:cNvPr id="4" name="Picture 3"/>
          <p:cNvPicPr>
            <a:picLocks noChangeAspect="1"/>
          </p:cNvPicPr>
          <p:nvPr/>
        </p:nvPicPr>
        <p:blipFill>
          <a:blip r:embed="rId2"/>
          <a:stretch>
            <a:fillRect/>
          </a:stretch>
        </p:blipFill>
        <p:spPr>
          <a:xfrm>
            <a:off x="7983995" y="1905001"/>
            <a:ext cx="2371725" cy="1819275"/>
          </a:xfrm>
          <a:prstGeom prst="rect">
            <a:avLst/>
          </a:prstGeom>
        </p:spPr>
      </p:pic>
      <p:pic>
        <p:nvPicPr>
          <p:cNvPr id="5" name="Picture 4"/>
          <p:cNvPicPr>
            <a:picLocks noChangeAspect="1"/>
          </p:cNvPicPr>
          <p:nvPr/>
        </p:nvPicPr>
        <p:blipFill>
          <a:blip r:embed="rId3"/>
          <a:stretch>
            <a:fillRect/>
          </a:stretch>
        </p:blipFill>
        <p:spPr>
          <a:xfrm>
            <a:off x="7620001" y="4902290"/>
            <a:ext cx="2941621" cy="1504355"/>
          </a:xfrm>
          <a:prstGeom prst="rect">
            <a:avLst/>
          </a:prstGeom>
        </p:spPr>
      </p:pic>
    </p:spTree>
    <p:extLst>
      <p:ext uri="{BB962C8B-B14F-4D97-AF65-F5344CB8AC3E}">
        <p14:creationId xmlns:p14="http://schemas.microsoft.com/office/powerpoint/2010/main" val="7481527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0391" y="76200"/>
            <a:ext cx="8229600" cy="1143000"/>
          </a:xfrm>
        </p:spPr>
        <p:txBody>
          <a:bodyPr>
            <a:normAutofit fontScale="90000"/>
          </a:bodyPr>
          <a:lstStyle/>
          <a:p>
            <a:r>
              <a:rPr lang="en-US" dirty="0"/>
              <a:t> </a:t>
            </a:r>
            <a:br>
              <a:rPr lang="en-US" dirty="0"/>
            </a:br>
            <a:r>
              <a:rPr lang="en-US" dirty="0"/>
              <a:t>Texas Data Repository </a:t>
            </a:r>
            <a:br>
              <a:rPr lang="en-US" dirty="0"/>
            </a:br>
            <a:r>
              <a:rPr lang="en-US" sz="2000" dirty="0"/>
              <a:t>Texas Digital Library Initiative, 2014 -2016  </a:t>
            </a:r>
            <a:br>
              <a:rPr lang="en-US" sz="2000" dirty="0"/>
            </a:br>
            <a:endParaRPr lang="en-US" sz="2000" dirty="0"/>
          </a:p>
        </p:txBody>
      </p:sp>
      <p:sp>
        <p:nvSpPr>
          <p:cNvPr id="4" name="TextBox 3"/>
          <p:cNvSpPr txBox="1"/>
          <p:nvPr/>
        </p:nvSpPr>
        <p:spPr>
          <a:xfrm flipH="1">
            <a:off x="8312285" y="1828801"/>
            <a:ext cx="2362200" cy="2585323"/>
          </a:xfrm>
          <a:prstGeom prst="rect">
            <a:avLst/>
          </a:prstGeom>
          <a:noFill/>
        </p:spPr>
        <p:txBody>
          <a:bodyPr wrap="square" rtlCol="0">
            <a:spAutoFit/>
          </a:bodyPr>
          <a:lstStyle/>
          <a:p>
            <a:endParaRPr lang="en-US" dirty="0"/>
          </a:p>
          <a:p>
            <a:r>
              <a:rPr lang="en-US" dirty="0"/>
              <a:t>TDL Consortium of 22 universities across Texas</a:t>
            </a:r>
            <a:br>
              <a:rPr lang="en-US" dirty="0"/>
            </a:br>
            <a:r>
              <a:rPr lang="en-US" dirty="0"/>
              <a:t>leveraging technological cooperation among  academic libraries,</a:t>
            </a:r>
            <a:br>
              <a:rPr lang="en-US" dirty="0"/>
            </a:br>
            <a:endParaRPr lang="en-US" dirty="0"/>
          </a:p>
        </p:txBody>
      </p:sp>
      <p:pic>
        <p:nvPicPr>
          <p:cNvPr id="6" name="Picture 5"/>
          <p:cNvPicPr>
            <a:picLocks noChangeAspect="1"/>
          </p:cNvPicPr>
          <p:nvPr/>
        </p:nvPicPr>
        <p:blipFill>
          <a:blip r:embed="rId2"/>
          <a:stretch>
            <a:fillRect/>
          </a:stretch>
        </p:blipFill>
        <p:spPr>
          <a:xfrm>
            <a:off x="3124200" y="1828800"/>
            <a:ext cx="4572000" cy="4480560"/>
          </a:xfrm>
          <a:prstGeom prst="rect">
            <a:avLst/>
          </a:prstGeom>
        </p:spPr>
      </p:pic>
    </p:spTree>
    <p:extLst>
      <p:ext uri="{BB962C8B-B14F-4D97-AF65-F5344CB8AC3E}">
        <p14:creationId xmlns:p14="http://schemas.microsoft.com/office/powerpoint/2010/main" val="998712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C7D6D-E581-41E2-A0AA-C972BB8368F6}"/>
              </a:ext>
            </a:extLst>
          </p:cNvPr>
          <p:cNvSpPr>
            <a:spLocks noGrp="1"/>
          </p:cNvSpPr>
          <p:nvPr>
            <p:ph type="title"/>
          </p:nvPr>
        </p:nvSpPr>
        <p:spPr/>
        <p:txBody>
          <a:bodyPr/>
          <a:lstStyle/>
          <a:p>
            <a:r>
              <a:rPr lang="en-US" dirty="0"/>
              <a:t>Data Literacy and Data Research Repositories</a:t>
            </a:r>
          </a:p>
        </p:txBody>
      </p:sp>
      <p:sp>
        <p:nvSpPr>
          <p:cNvPr id="3" name="Content Placeholder 2">
            <a:extLst>
              <a:ext uri="{FF2B5EF4-FFF2-40B4-BE49-F238E27FC236}">
                <a16:creationId xmlns:a16="http://schemas.microsoft.com/office/drawing/2014/main" id="{B7CC2FF0-FE8F-4075-BD64-BB734D753C6D}"/>
              </a:ext>
            </a:extLst>
          </p:cNvPr>
          <p:cNvSpPr>
            <a:spLocks noGrp="1"/>
          </p:cNvSpPr>
          <p:nvPr>
            <p:ph idx="1"/>
          </p:nvPr>
        </p:nvSpPr>
        <p:spPr>
          <a:xfrm>
            <a:off x="1989513" y="5894303"/>
            <a:ext cx="6655723" cy="586654"/>
          </a:xfrm>
        </p:spPr>
        <p:txBody>
          <a:bodyPr>
            <a:normAutofit/>
          </a:bodyPr>
          <a:lstStyle/>
          <a:p>
            <a:pPr marL="0" indent="0">
              <a:buNone/>
            </a:pPr>
            <a:r>
              <a:rPr lang="en-US" dirty="0"/>
              <a:t>The Texas Online Data Research Repository. </a:t>
            </a:r>
          </a:p>
        </p:txBody>
      </p:sp>
      <p:pic>
        <p:nvPicPr>
          <p:cNvPr id="4" name="Picture 3">
            <a:extLst>
              <a:ext uri="{FF2B5EF4-FFF2-40B4-BE49-F238E27FC236}">
                <a16:creationId xmlns:a16="http://schemas.microsoft.com/office/drawing/2014/main" id="{E57FC089-5AFB-41C5-8DDC-1229E7F2B368}"/>
              </a:ext>
            </a:extLst>
          </p:cNvPr>
          <p:cNvPicPr>
            <a:picLocks noChangeAspect="1"/>
          </p:cNvPicPr>
          <p:nvPr/>
        </p:nvPicPr>
        <p:blipFill>
          <a:blip r:embed="rId2"/>
          <a:stretch>
            <a:fillRect/>
          </a:stretch>
        </p:blipFill>
        <p:spPr>
          <a:xfrm>
            <a:off x="488222" y="1690688"/>
            <a:ext cx="6142817" cy="3750255"/>
          </a:xfrm>
          <a:prstGeom prst="rect">
            <a:avLst/>
          </a:prstGeom>
        </p:spPr>
      </p:pic>
    </p:spTree>
    <p:extLst>
      <p:ext uri="{BB962C8B-B14F-4D97-AF65-F5344CB8AC3E}">
        <p14:creationId xmlns:p14="http://schemas.microsoft.com/office/powerpoint/2010/main" val="32100301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 name="Rectangle 15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F6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ADDCA4A-4689-4024-BE80-BC930B66E399}"/>
              </a:ext>
            </a:extLst>
          </p:cNvPr>
          <p:cNvSpPr>
            <a:spLocks noGrp="1"/>
          </p:cNvSpPr>
          <p:nvPr>
            <p:ph type="ctrTitle"/>
          </p:nvPr>
        </p:nvSpPr>
        <p:spPr>
          <a:xfrm>
            <a:off x="0" y="0"/>
            <a:ext cx="7707586" cy="2285998"/>
          </a:xfrm>
        </p:spPr>
        <p:txBody>
          <a:bodyPr vert="horz" lIns="91440" tIns="45720" rIns="91440" bIns="45720" rtlCol="0" anchor="ctr">
            <a:normAutofit/>
          </a:bodyPr>
          <a:lstStyle/>
          <a:p>
            <a:r>
              <a:rPr lang="en-US" sz="4000" b="1" dirty="0">
                <a:solidFill>
                  <a:srgbClr val="FFFFFF"/>
                </a:solidFill>
              </a:rPr>
              <a:t> </a:t>
            </a:r>
            <a:r>
              <a:rPr lang="en-US" sz="2800" b="1" dirty="0">
                <a:solidFill>
                  <a:srgbClr val="FFFFFF"/>
                </a:solidFill>
              </a:rPr>
              <a:t>2018-2019 </a:t>
            </a:r>
            <a:br>
              <a:rPr lang="en-US" sz="2800" b="1" dirty="0">
                <a:solidFill>
                  <a:srgbClr val="FFFFFF"/>
                </a:solidFill>
              </a:rPr>
            </a:br>
            <a:r>
              <a:rPr lang="en-US" sz="3600" b="1" dirty="0">
                <a:solidFill>
                  <a:srgbClr val="FFFFFF"/>
                </a:solidFill>
              </a:rPr>
              <a:t>Digital Preservation  Working Group</a:t>
            </a:r>
            <a:br>
              <a:rPr lang="en-US" sz="3600" b="1" dirty="0">
                <a:solidFill>
                  <a:srgbClr val="FFFFFF"/>
                </a:solidFill>
              </a:rPr>
            </a:br>
            <a:r>
              <a:rPr lang="en-US" sz="2800" b="1" dirty="0">
                <a:solidFill>
                  <a:srgbClr val="FFFFFF"/>
                </a:solidFill>
              </a:rPr>
              <a:t>Storage Recommendation Charge</a:t>
            </a:r>
          </a:p>
        </p:txBody>
      </p:sp>
      <p:pic>
        <p:nvPicPr>
          <p:cNvPr id="4098" name="Picture 2" descr="Image result for digital storage needs">
            <a:extLst>
              <a:ext uri="{FF2B5EF4-FFF2-40B4-BE49-F238E27FC236}">
                <a16:creationId xmlns:a16="http://schemas.microsoft.com/office/drawing/2014/main" id="{C6092ED6-7949-409D-97AC-E89E19B8B2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25" b="-2"/>
          <a:stretch/>
        </p:blipFill>
        <p:spPr bwMode="auto">
          <a:xfrm>
            <a:off x="327547" y="2454903"/>
            <a:ext cx="7058306" cy="4080254"/>
          </a:xfrm>
          <a:prstGeom prst="rect">
            <a:avLst/>
          </a:prstGeom>
          <a:noFill/>
          <a:extLst>
            <a:ext uri="{909E8E84-426E-40DD-AFC4-6F175D3DCCD1}">
              <a14:hiddenFill xmlns:a14="http://schemas.microsoft.com/office/drawing/2010/main">
                <a:solidFill>
                  <a:srgbClr val="FFFFFF"/>
                </a:solidFill>
              </a14:hiddenFill>
            </a:ext>
          </a:extLst>
        </p:spPr>
      </p:pic>
      <p:sp>
        <p:nvSpPr>
          <p:cNvPr id="4118" name="Rectangle 15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D096872B-B05F-4D1B-84F9-70BE23CFB9DB}"/>
              </a:ext>
            </a:extLst>
          </p:cNvPr>
          <p:cNvSpPr>
            <a:spLocks noGrp="1"/>
          </p:cNvSpPr>
          <p:nvPr>
            <p:ph type="subTitle" idx="1"/>
          </p:nvPr>
        </p:nvSpPr>
        <p:spPr>
          <a:xfrm>
            <a:off x="8029319" y="491260"/>
            <a:ext cx="3424739" cy="5824196"/>
          </a:xfrm>
        </p:spPr>
        <p:txBody>
          <a:bodyPr vert="horz" lIns="91440" tIns="45720" rIns="91440" bIns="45720" rtlCol="0" anchor="ctr">
            <a:normAutofit/>
          </a:bodyPr>
          <a:lstStyle/>
          <a:p>
            <a:pPr algn="l"/>
            <a:r>
              <a:rPr lang="en-US" sz="2800" b="1" dirty="0">
                <a:solidFill>
                  <a:srgbClr val="FFFFFF"/>
                </a:solidFill>
              </a:rPr>
              <a:t>Charge 4 Pillar</a:t>
            </a:r>
            <a:br>
              <a:rPr lang="en-US" sz="2800" b="1" dirty="0">
                <a:solidFill>
                  <a:srgbClr val="FFFFFF"/>
                </a:solidFill>
              </a:rPr>
            </a:br>
            <a:r>
              <a:rPr lang="en-US" sz="2800" b="1" dirty="0">
                <a:solidFill>
                  <a:srgbClr val="FFFFFF"/>
                </a:solidFill>
              </a:rPr>
              <a:t> Methodology</a:t>
            </a:r>
            <a:br>
              <a:rPr lang="en-US" sz="2800" b="1" dirty="0">
                <a:solidFill>
                  <a:srgbClr val="FFFFFF"/>
                </a:solidFill>
              </a:rPr>
            </a:br>
            <a:endParaRPr lang="en-US" sz="2800" b="1" dirty="0">
              <a:solidFill>
                <a:srgbClr val="FFFFFF"/>
              </a:solidFill>
            </a:endParaRPr>
          </a:p>
          <a:p>
            <a:pPr algn="l"/>
            <a:r>
              <a:rPr lang="en-US" sz="2000" b="1" dirty="0">
                <a:solidFill>
                  <a:srgbClr val="FFFFFF"/>
                </a:solidFill>
              </a:rPr>
              <a:t>1) Conduct Environmental Scan</a:t>
            </a:r>
            <a:r>
              <a:rPr lang="en-US" sz="2000" dirty="0">
                <a:solidFill>
                  <a:srgbClr val="FFFFFF"/>
                </a:solidFill>
              </a:rPr>
              <a:t>: to Identify Library Digital Preservation Storage Options</a:t>
            </a:r>
          </a:p>
          <a:p>
            <a:pPr algn="l"/>
            <a:r>
              <a:rPr lang="en-US" sz="2000" b="1" dirty="0">
                <a:solidFill>
                  <a:srgbClr val="FFFFFF"/>
                </a:solidFill>
              </a:rPr>
              <a:t>2) Compare Texas Peer Groups </a:t>
            </a:r>
            <a:r>
              <a:rPr lang="en-US" sz="2000" dirty="0">
                <a:solidFill>
                  <a:srgbClr val="FFFFFF"/>
                </a:solidFill>
              </a:rPr>
              <a:t>(TDL) and National Best Practices for Research Libraries</a:t>
            </a:r>
          </a:p>
          <a:p>
            <a:pPr algn="l"/>
            <a:r>
              <a:rPr lang="en-US" sz="2000" b="1" dirty="0">
                <a:solidFill>
                  <a:srgbClr val="FFFFFF"/>
                </a:solidFill>
              </a:rPr>
              <a:t>3) Narrow The Focus  </a:t>
            </a:r>
            <a:r>
              <a:rPr lang="en-US" sz="2000" dirty="0">
                <a:solidFill>
                  <a:srgbClr val="FFFFFF"/>
                </a:solidFill>
              </a:rPr>
              <a:t>to Pragmatic  options suitable for University Libraries Needs</a:t>
            </a:r>
          </a:p>
          <a:p>
            <a:pPr algn="l"/>
            <a:r>
              <a:rPr lang="en-US" sz="2000" b="1" dirty="0">
                <a:solidFill>
                  <a:srgbClr val="FFFFFF"/>
                </a:solidFill>
              </a:rPr>
              <a:t>4) Forward Recommendation</a:t>
            </a:r>
            <a:r>
              <a:rPr lang="en-US" sz="2000" dirty="0">
                <a:solidFill>
                  <a:srgbClr val="FFFFFF"/>
                </a:solidFill>
              </a:rPr>
              <a:t>:  for AVP and VPIT Review and Approval</a:t>
            </a:r>
          </a:p>
        </p:txBody>
      </p:sp>
    </p:spTree>
    <p:extLst>
      <p:ext uri="{BB962C8B-B14F-4D97-AF65-F5344CB8AC3E}">
        <p14:creationId xmlns:p14="http://schemas.microsoft.com/office/powerpoint/2010/main" val="14061671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p:nvPr>
        </p:nvSpPr>
        <p:spPr>
          <a:xfrm>
            <a:off x="1543878" y="323850"/>
            <a:ext cx="8971713" cy="971550"/>
          </a:xfrm>
          <a:prstGeom prst="rect">
            <a:avLst/>
          </a:prstGeom>
          <a:noFill/>
          <a:ln>
            <a:noFill/>
          </a:ln>
        </p:spPr>
        <p:txBody>
          <a:bodyPr vert="horz" lIns="68569" tIns="68569" rIns="68569" bIns="68569" rtlCol="0" anchor="b" anchorCtr="0">
            <a:noAutofit/>
          </a:bodyPr>
          <a:lstStyle/>
          <a:p>
            <a:pPr algn="ctr">
              <a:lnSpc>
                <a:spcPct val="85000"/>
              </a:lnSpc>
              <a:spcBef>
                <a:spcPts val="0"/>
              </a:spcBef>
              <a:buClr>
                <a:srgbClr val="3F3F3F"/>
              </a:buClr>
              <a:buSzPct val="25000"/>
            </a:pPr>
            <a:r>
              <a:rPr lang="en-US" sz="3600" b="1" dirty="0">
                <a:solidFill>
                  <a:srgbClr val="3F3F3F"/>
                </a:solidFill>
              </a:rPr>
              <a:t>Part III</a:t>
            </a:r>
            <a:r>
              <a:rPr lang="en-US" sz="3600" dirty="0">
                <a:solidFill>
                  <a:srgbClr val="3F3F3F"/>
                </a:solidFill>
              </a:rPr>
              <a:t>: </a:t>
            </a:r>
            <a:r>
              <a:rPr lang="en-US" sz="3600" dirty="0">
                <a:solidFill>
                  <a:srgbClr val="3F3F3F"/>
                </a:solidFill>
                <a:latin typeface="Arial"/>
                <a:ea typeface="Arial"/>
                <a:cs typeface="Arial"/>
                <a:sym typeface="Arial"/>
              </a:rPr>
              <a:t>Human Resource Infrastructures (Working Teams)</a:t>
            </a:r>
          </a:p>
        </p:txBody>
      </p:sp>
      <p:sp>
        <p:nvSpPr>
          <p:cNvPr id="474" name="Shape 474"/>
          <p:cNvSpPr txBox="1"/>
          <p:nvPr/>
        </p:nvSpPr>
        <p:spPr>
          <a:xfrm>
            <a:off x="6834813" y="1471326"/>
            <a:ext cx="3809997" cy="5113010"/>
          </a:xfrm>
          <a:prstGeom prst="rect">
            <a:avLst/>
          </a:prstGeom>
          <a:noFill/>
          <a:ln>
            <a:noFill/>
          </a:ln>
        </p:spPr>
        <p:txBody>
          <a:bodyPr lIns="68569" tIns="34275" rIns="68569" bIns="34275" anchor="t" anchorCtr="0">
            <a:noAutofit/>
          </a:bodyPr>
          <a:lstStyle/>
          <a:p>
            <a:pPr>
              <a:buClr>
                <a:srgbClr val="000000"/>
              </a:buClr>
              <a:buSzPct val="25000"/>
            </a:pPr>
            <a:r>
              <a:rPr lang="en-US" sz="1500" b="1" dirty="0">
                <a:solidFill>
                  <a:srgbClr val="000000"/>
                </a:solidFill>
                <a:latin typeface="Arial"/>
                <a:ea typeface="Arial"/>
                <a:cs typeface="Arial"/>
                <a:sym typeface="Arial"/>
              </a:rPr>
              <a:t>Full or Part Time</a:t>
            </a:r>
            <a:br>
              <a:rPr lang="en-US" sz="1500" b="1" dirty="0">
                <a:solidFill>
                  <a:srgbClr val="000000"/>
                </a:solidFill>
                <a:latin typeface="Arial"/>
                <a:ea typeface="Arial"/>
                <a:cs typeface="Arial"/>
                <a:sym typeface="Arial"/>
              </a:rPr>
            </a:br>
            <a:endParaRPr lang="en-US" sz="1500" b="1" dirty="0">
              <a:solidFill>
                <a:srgbClr val="000000"/>
              </a:solidFill>
              <a:latin typeface="Arial"/>
              <a:ea typeface="Arial"/>
              <a:cs typeface="Arial"/>
              <a:sym typeface="Arial"/>
            </a:endParaRPr>
          </a:p>
          <a:p>
            <a:pPr>
              <a:buClr>
                <a:srgbClr val="000000"/>
              </a:buClr>
              <a:buSzPct val="25000"/>
            </a:pPr>
            <a:r>
              <a:rPr lang="en-US" sz="1500" dirty="0">
                <a:solidFill>
                  <a:srgbClr val="000000"/>
                </a:solidFill>
                <a:latin typeface="Arial"/>
                <a:ea typeface="Arial"/>
                <a:cs typeface="Arial"/>
                <a:sym typeface="Arial"/>
              </a:rPr>
              <a:t>Data Repository Liaison</a:t>
            </a:r>
            <a:br>
              <a:rPr lang="en-US" sz="1500" dirty="0">
                <a:solidFill>
                  <a:srgbClr val="000000"/>
                </a:solidFill>
                <a:latin typeface="Arial"/>
                <a:ea typeface="Arial"/>
                <a:cs typeface="Arial"/>
                <a:sym typeface="Arial"/>
              </a:rPr>
            </a:br>
            <a:r>
              <a:rPr lang="en-US" sz="1500" dirty="0">
                <a:solidFill>
                  <a:srgbClr val="000000"/>
                </a:solidFill>
                <a:latin typeface="Arial"/>
                <a:ea typeface="Arial"/>
                <a:cs typeface="Arial"/>
                <a:sym typeface="Arial"/>
              </a:rPr>
              <a:t>Publication Repository Liaison</a:t>
            </a:r>
            <a:br>
              <a:rPr lang="en-US" sz="1500" dirty="0">
                <a:solidFill>
                  <a:srgbClr val="000000"/>
                </a:solidFill>
                <a:latin typeface="Arial"/>
                <a:ea typeface="Arial"/>
                <a:cs typeface="Arial"/>
                <a:sym typeface="Arial"/>
              </a:rPr>
            </a:br>
            <a:r>
              <a:rPr lang="en-US" sz="1500" dirty="0">
                <a:solidFill>
                  <a:srgbClr val="000000"/>
                </a:solidFill>
                <a:latin typeface="Arial"/>
                <a:ea typeface="Arial"/>
                <a:cs typeface="Arial"/>
                <a:sym typeface="Arial"/>
              </a:rPr>
              <a:t>Metadata Liaison </a:t>
            </a:r>
            <a:br>
              <a:rPr lang="en-US" sz="1500" dirty="0">
                <a:solidFill>
                  <a:srgbClr val="000000"/>
                </a:solidFill>
                <a:latin typeface="Arial"/>
                <a:ea typeface="Arial"/>
                <a:cs typeface="Arial"/>
                <a:sym typeface="Arial"/>
              </a:rPr>
            </a:br>
            <a:r>
              <a:rPr lang="en-US" sz="1500" dirty="0">
                <a:solidFill>
                  <a:srgbClr val="000000"/>
                </a:solidFill>
                <a:latin typeface="Arial"/>
                <a:ea typeface="Arial"/>
                <a:cs typeface="Arial"/>
                <a:sym typeface="Arial"/>
              </a:rPr>
              <a:t>Subject Liaisons (Outreach)</a:t>
            </a:r>
            <a:br>
              <a:rPr lang="en-US" sz="1500" dirty="0">
                <a:solidFill>
                  <a:srgbClr val="000000"/>
                </a:solidFill>
                <a:latin typeface="Arial"/>
                <a:ea typeface="Arial"/>
                <a:cs typeface="Arial"/>
                <a:sym typeface="Arial"/>
              </a:rPr>
            </a:br>
            <a:r>
              <a:rPr lang="en-US" sz="1500" b="1" dirty="0">
                <a:solidFill>
                  <a:srgbClr val="000000"/>
                </a:solidFill>
                <a:latin typeface="Arial"/>
                <a:ea typeface="Arial"/>
                <a:cs typeface="Arial"/>
                <a:sym typeface="Arial"/>
              </a:rPr>
              <a:t>Committee for Workflows &amp; Policies</a:t>
            </a:r>
          </a:p>
          <a:p>
            <a:pPr>
              <a:buClr>
                <a:srgbClr val="000000"/>
              </a:buClr>
              <a:buSzPct val="25000"/>
            </a:pPr>
            <a:endParaRPr lang="en-US" sz="1500" dirty="0">
              <a:solidFill>
                <a:srgbClr val="000000"/>
              </a:solidFill>
              <a:latin typeface="Arial"/>
              <a:ea typeface="Arial"/>
              <a:cs typeface="Arial"/>
              <a:sym typeface="Arial"/>
            </a:endParaRPr>
          </a:p>
          <a:p>
            <a:pPr>
              <a:buClr>
                <a:srgbClr val="000000"/>
              </a:buClr>
              <a:buSzPct val="25000"/>
            </a:pPr>
            <a:r>
              <a:rPr lang="en-US" sz="1500" b="1" dirty="0">
                <a:solidFill>
                  <a:srgbClr val="000000"/>
                </a:solidFill>
                <a:latin typeface="Arial"/>
                <a:ea typeface="Arial"/>
                <a:cs typeface="Arial"/>
                <a:sym typeface="Arial"/>
              </a:rPr>
              <a:t>Current  Hires</a:t>
            </a:r>
            <a:br>
              <a:rPr lang="en-US" sz="1500" b="1" dirty="0">
                <a:solidFill>
                  <a:srgbClr val="000000"/>
                </a:solidFill>
                <a:latin typeface="Arial"/>
                <a:ea typeface="Arial"/>
                <a:cs typeface="Arial"/>
                <a:sym typeface="Arial"/>
              </a:rPr>
            </a:br>
            <a:br>
              <a:rPr lang="en-US" sz="1500" b="1" dirty="0">
                <a:solidFill>
                  <a:srgbClr val="000000"/>
                </a:solidFill>
                <a:latin typeface="Arial"/>
                <a:ea typeface="Arial"/>
                <a:cs typeface="Arial"/>
                <a:sym typeface="Arial"/>
              </a:rPr>
            </a:br>
            <a:r>
              <a:rPr lang="en-US" sz="1600" b="1" dirty="0">
                <a:solidFill>
                  <a:srgbClr val="000000"/>
                </a:solidFill>
                <a:ea typeface="Arial"/>
                <a:cs typeface="Arial"/>
                <a:sym typeface="Arial"/>
              </a:rPr>
              <a:t>Digital Collections Librarian</a:t>
            </a:r>
            <a:br>
              <a:rPr lang="en-US" sz="1600" dirty="0">
                <a:solidFill>
                  <a:srgbClr val="000000"/>
                </a:solidFill>
                <a:ea typeface="Arial"/>
                <a:cs typeface="Arial"/>
                <a:sym typeface="Arial"/>
              </a:rPr>
            </a:br>
            <a:r>
              <a:rPr lang="en-US" sz="1600" dirty="0">
                <a:solidFill>
                  <a:srgbClr val="000000"/>
                </a:solidFill>
                <a:ea typeface="Arial"/>
                <a:cs typeface="Arial"/>
                <a:sym typeface="Arial"/>
              </a:rPr>
              <a:t>(Texas State Data Repository</a:t>
            </a:r>
            <a:br>
              <a:rPr lang="en-US" sz="1600" dirty="0">
                <a:solidFill>
                  <a:srgbClr val="000000"/>
                </a:solidFill>
                <a:ea typeface="Arial"/>
                <a:cs typeface="Arial"/>
                <a:sym typeface="Arial"/>
              </a:rPr>
            </a:br>
            <a:r>
              <a:rPr lang="en-US" sz="1600" dirty="0">
                <a:solidFill>
                  <a:srgbClr val="000000"/>
                </a:solidFill>
                <a:ea typeface="Arial"/>
                <a:cs typeface="Arial"/>
                <a:sym typeface="Arial"/>
              </a:rPr>
              <a:t> </a:t>
            </a:r>
            <a:r>
              <a:rPr lang="en-US" sz="1600" dirty="0" err="1">
                <a:solidFill>
                  <a:srgbClr val="000000"/>
                </a:solidFill>
                <a:ea typeface="Arial"/>
                <a:cs typeface="Arial"/>
                <a:sym typeface="Arial"/>
              </a:rPr>
              <a:t>Dataverse</a:t>
            </a:r>
            <a:r>
              <a:rPr lang="en-US" sz="1600" dirty="0">
                <a:solidFill>
                  <a:srgbClr val="000000"/>
                </a:solidFill>
                <a:ea typeface="Arial"/>
                <a:cs typeface="Arial"/>
                <a:sym typeface="Arial"/>
              </a:rPr>
              <a:t>/Publications Repository: D-Space)</a:t>
            </a:r>
            <a:br>
              <a:rPr lang="en-US" sz="1600" dirty="0">
                <a:solidFill>
                  <a:srgbClr val="000000"/>
                </a:solidFill>
                <a:ea typeface="Arial"/>
                <a:cs typeface="Arial"/>
                <a:sym typeface="Arial"/>
              </a:rPr>
            </a:br>
            <a:br>
              <a:rPr lang="en-US" sz="1600" dirty="0">
                <a:solidFill>
                  <a:srgbClr val="000000"/>
                </a:solidFill>
                <a:latin typeface="Arial"/>
                <a:ea typeface="Arial"/>
                <a:cs typeface="Arial"/>
                <a:sym typeface="Arial"/>
              </a:rPr>
            </a:br>
            <a:r>
              <a:rPr lang="en-US" sz="1600" b="1" dirty="0">
                <a:solidFill>
                  <a:srgbClr val="000000"/>
                </a:solidFill>
                <a:latin typeface="Arial"/>
                <a:ea typeface="Arial"/>
                <a:cs typeface="Arial"/>
                <a:sym typeface="Arial"/>
              </a:rPr>
              <a:t>Data Visualization and Analytics</a:t>
            </a:r>
            <a:br>
              <a:rPr lang="en-US" sz="1600" b="1" dirty="0">
                <a:solidFill>
                  <a:srgbClr val="000000"/>
                </a:solidFill>
                <a:latin typeface="Arial"/>
                <a:ea typeface="Arial"/>
                <a:cs typeface="Arial"/>
                <a:sym typeface="Arial"/>
              </a:rPr>
            </a:br>
            <a:r>
              <a:rPr lang="en-US" sz="1600" b="1" dirty="0">
                <a:solidFill>
                  <a:srgbClr val="000000"/>
                </a:solidFill>
                <a:latin typeface="Arial"/>
                <a:ea typeface="Arial"/>
                <a:cs typeface="Arial"/>
                <a:sym typeface="Arial"/>
              </a:rPr>
              <a:t>Librarian </a:t>
            </a:r>
            <a:r>
              <a:rPr lang="en-US" sz="1600" dirty="0">
                <a:solidFill>
                  <a:srgbClr val="000000"/>
                </a:solidFill>
                <a:latin typeface="Arial"/>
                <a:ea typeface="Arial"/>
                <a:cs typeface="Arial"/>
                <a:sym typeface="Arial"/>
              </a:rPr>
              <a:t>(Tableau, </a:t>
            </a:r>
            <a:r>
              <a:rPr lang="en-US" sz="1600" dirty="0" err="1">
                <a:solidFill>
                  <a:srgbClr val="000000"/>
                </a:solidFill>
                <a:latin typeface="Arial"/>
                <a:ea typeface="Arial"/>
                <a:cs typeface="Arial"/>
                <a:sym typeface="Arial"/>
              </a:rPr>
              <a:t>Bayesia</a:t>
            </a:r>
            <a:r>
              <a:rPr lang="en-US" sz="1600" dirty="0">
                <a:solidFill>
                  <a:srgbClr val="000000"/>
                </a:solidFill>
                <a:latin typeface="Arial"/>
                <a:ea typeface="Arial"/>
                <a:cs typeface="Arial"/>
                <a:sym typeface="Arial"/>
              </a:rPr>
              <a:t>) </a:t>
            </a:r>
            <a:br>
              <a:rPr lang="en-US" sz="1600" dirty="0">
                <a:solidFill>
                  <a:srgbClr val="000000"/>
                </a:solidFill>
                <a:latin typeface="Arial"/>
                <a:ea typeface="Arial"/>
                <a:cs typeface="Arial"/>
                <a:sym typeface="Arial"/>
              </a:rPr>
            </a:br>
            <a:br>
              <a:rPr lang="en-US" sz="1600" dirty="0">
                <a:solidFill>
                  <a:srgbClr val="000000"/>
                </a:solidFill>
                <a:latin typeface="Arial"/>
                <a:ea typeface="Arial"/>
                <a:cs typeface="Arial"/>
                <a:sym typeface="Arial"/>
              </a:rPr>
            </a:br>
            <a:r>
              <a:rPr lang="en-US" sz="1600" b="1" dirty="0">
                <a:solidFill>
                  <a:srgbClr val="000000"/>
                </a:solidFill>
                <a:latin typeface="Arial"/>
                <a:ea typeface="Arial"/>
                <a:cs typeface="Arial"/>
                <a:sym typeface="Arial"/>
              </a:rPr>
              <a:t>Future Hires</a:t>
            </a:r>
            <a:br>
              <a:rPr lang="en-US" sz="1600" b="1" dirty="0">
                <a:solidFill>
                  <a:srgbClr val="000000"/>
                </a:solidFill>
                <a:latin typeface="Arial"/>
                <a:ea typeface="Arial"/>
                <a:cs typeface="Arial"/>
                <a:sym typeface="Arial"/>
              </a:rPr>
            </a:br>
            <a:br>
              <a:rPr lang="en-US" sz="1600" dirty="0">
                <a:solidFill>
                  <a:srgbClr val="000000"/>
                </a:solidFill>
                <a:latin typeface="Arial"/>
                <a:ea typeface="Arial"/>
                <a:cs typeface="Arial"/>
                <a:sym typeface="Arial"/>
              </a:rPr>
            </a:br>
            <a:r>
              <a:rPr lang="en-US" sz="1600" b="1" dirty="0">
                <a:solidFill>
                  <a:srgbClr val="000000"/>
                </a:solidFill>
                <a:latin typeface="Arial"/>
                <a:ea typeface="Arial"/>
                <a:cs typeface="Arial"/>
                <a:sym typeface="Arial"/>
              </a:rPr>
              <a:t>Machine Learning/Neural Networks/AI Librarian </a:t>
            </a:r>
            <a:r>
              <a:rPr lang="en-US" sz="1600" dirty="0">
                <a:solidFill>
                  <a:srgbClr val="000000"/>
                </a:solidFill>
                <a:latin typeface="Arial"/>
                <a:ea typeface="Arial"/>
                <a:cs typeface="Arial"/>
                <a:sym typeface="Arial"/>
              </a:rPr>
              <a:t>(working with the data)</a:t>
            </a:r>
            <a:br>
              <a:rPr lang="en-US" sz="1600" dirty="0">
                <a:solidFill>
                  <a:srgbClr val="000000"/>
                </a:solidFill>
                <a:latin typeface="Arial"/>
                <a:ea typeface="Arial"/>
                <a:cs typeface="Arial"/>
                <a:sym typeface="Arial"/>
              </a:rPr>
            </a:br>
            <a:br>
              <a:rPr lang="en-US" sz="1600" dirty="0">
                <a:solidFill>
                  <a:srgbClr val="000000"/>
                </a:solidFill>
                <a:latin typeface="Arial"/>
                <a:ea typeface="Arial"/>
                <a:cs typeface="Arial"/>
                <a:sym typeface="Arial"/>
              </a:rPr>
            </a:br>
            <a:br>
              <a:rPr lang="en-US" sz="1500" dirty="0">
                <a:solidFill>
                  <a:srgbClr val="000000"/>
                </a:solidFill>
                <a:latin typeface="Arial"/>
                <a:ea typeface="Arial"/>
                <a:cs typeface="Arial"/>
                <a:sym typeface="Arial"/>
              </a:rPr>
            </a:br>
            <a:r>
              <a:rPr lang="en-US" sz="1500" dirty="0">
                <a:solidFill>
                  <a:srgbClr val="000000"/>
                </a:solidFill>
                <a:latin typeface="Arial"/>
                <a:ea typeface="Arial"/>
                <a:cs typeface="Arial"/>
                <a:sym typeface="Arial"/>
                <a:hlinkClick r:id="rId3"/>
              </a:rPr>
              <a:t> </a:t>
            </a:r>
            <a:br>
              <a:rPr lang="en-US" sz="1500" dirty="0">
                <a:solidFill>
                  <a:srgbClr val="000000"/>
                </a:solidFill>
                <a:latin typeface="Arial"/>
                <a:ea typeface="Arial"/>
                <a:cs typeface="Arial"/>
                <a:sym typeface="Arial"/>
                <a:hlinkClick r:id="rId3"/>
              </a:rPr>
            </a:br>
            <a:endParaRPr lang="en-US" sz="1500" dirty="0">
              <a:solidFill>
                <a:srgbClr val="000000"/>
              </a:solidFill>
              <a:latin typeface="Arial"/>
              <a:ea typeface="Arial"/>
              <a:cs typeface="Arial"/>
              <a:sym typeface="Arial"/>
            </a:endParaRPr>
          </a:p>
        </p:txBody>
      </p:sp>
      <p:cxnSp>
        <p:nvCxnSpPr>
          <p:cNvPr id="3" name="Straight Arrow Connector 2">
            <a:extLst>
              <a:ext uri="{FF2B5EF4-FFF2-40B4-BE49-F238E27FC236}">
                <a16:creationId xmlns:a16="http://schemas.microsoft.com/office/drawing/2014/main" id="{0731AE01-9E42-4957-8B11-0181810E2119}"/>
              </a:ext>
            </a:extLst>
          </p:cNvPr>
          <p:cNvCxnSpPr/>
          <p:nvPr/>
        </p:nvCxnSpPr>
        <p:spPr>
          <a:xfrm>
            <a:off x="6629400" y="1838398"/>
            <a:ext cx="0" cy="474593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5D33A0-8F12-47C4-899B-302FC886E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1754753"/>
            <a:ext cx="4548808" cy="4769458"/>
          </a:xfrm>
          <a:prstGeom prst="rect">
            <a:avLst/>
          </a:prstGeom>
        </p:spPr>
      </p:pic>
    </p:spTree>
    <p:extLst>
      <p:ext uri="{BB962C8B-B14F-4D97-AF65-F5344CB8AC3E}">
        <p14:creationId xmlns:p14="http://schemas.microsoft.com/office/powerpoint/2010/main" val="1221887257"/>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9E325-A4D5-4757-B0AE-C7880C5CA074}"/>
              </a:ext>
            </a:extLst>
          </p:cNvPr>
          <p:cNvSpPr>
            <a:spLocks noGrp="1"/>
          </p:cNvSpPr>
          <p:nvPr>
            <p:ph type="title"/>
          </p:nvPr>
        </p:nvSpPr>
        <p:spPr>
          <a:xfrm>
            <a:off x="137406" y="1038226"/>
            <a:ext cx="6361694" cy="1325563"/>
          </a:xfrm>
        </p:spPr>
        <p:txBody>
          <a:bodyPr>
            <a:normAutofit fontScale="90000"/>
          </a:bodyPr>
          <a:lstStyle/>
          <a:p>
            <a:pPr algn="ctr"/>
            <a:r>
              <a:rPr lang="en-US" sz="4000" b="1" dirty="0"/>
              <a:t>2016-2018 Texas Digital Library </a:t>
            </a:r>
            <a:br>
              <a:rPr lang="en-US" sz="3100" b="1" dirty="0"/>
            </a:br>
            <a:r>
              <a:rPr lang="en-US" sz="3100" b="1" dirty="0"/>
              <a:t>Forms First State  Digital Preservation </a:t>
            </a:r>
            <a:br>
              <a:rPr lang="en-US" sz="3100" b="1" dirty="0"/>
            </a:br>
            <a:r>
              <a:rPr lang="en-US" sz="3100" b="1" dirty="0"/>
              <a:t>Resource Infrastructure</a:t>
            </a:r>
            <a:br>
              <a:rPr lang="en-US" sz="2800" b="1" dirty="0"/>
            </a:br>
            <a:br>
              <a:rPr lang="en-US" sz="2800" b="1" dirty="0"/>
            </a:br>
            <a:br>
              <a:rPr lang="en-US" sz="2800" b="1" dirty="0"/>
            </a:br>
            <a:endParaRPr lang="en-US" sz="2800" b="1" dirty="0"/>
          </a:p>
        </p:txBody>
      </p:sp>
      <p:sp>
        <p:nvSpPr>
          <p:cNvPr id="3" name="Content Placeholder 2">
            <a:extLst>
              <a:ext uri="{FF2B5EF4-FFF2-40B4-BE49-F238E27FC236}">
                <a16:creationId xmlns:a16="http://schemas.microsoft.com/office/drawing/2014/main" id="{AF78BBE1-7D07-415C-B7D5-F42CFB20508F}"/>
              </a:ext>
            </a:extLst>
          </p:cNvPr>
          <p:cNvSpPr>
            <a:spLocks noGrp="1"/>
          </p:cNvSpPr>
          <p:nvPr>
            <p:ph idx="1"/>
          </p:nvPr>
        </p:nvSpPr>
        <p:spPr>
          <a:xfrm>
            <a:off x="648707" y="2027245"/>
            <a:ext cx="5066294" cy="3935405"/>
          </a:xfrm>
        </p:spPr>
        <p:txBody>
          <a:bodyPr anchor="t">
            <a:normAutofit fontScale="92500" lnSpcReduction="20000"/>
          </a:bodyPr>
          <a:lstStyle/>
          <a:p>
            <a:r>
              <a:rPr lang="en-US" sz="1900" b="1" dirty="0"/>
              <a:t>2016 TDL Preservation Services Initiated</a:t>
            </a:r>
            <a:br>
              <a:rPr lang="en-US" sz="1900" dirty="0"/>
            </a:br>
            <a:r>
              <a:rPr lang="en-US" sz="1900" dirty="0"/>
              <a:t>	(Hires Courtney Mumma from Internet Archive (</a:t>
            </a:r>
            <a:r>
              <a:rPr lang="en-US" sz="1900" dirty="0" err="1"/>
              <a:t>Wayback</a:t>
            </a:r>
            <a:r>
              <a:rPr lang="en-US" sz="1900" dirty="0"/>
              <a:t> Machine, Brewster Kale) to Focus on  State </a:t>
            </a:r>
            <a:r>
              <a:rPr lang="en-US" sz="1900" dirty="0">
                <a:hlinkClick r:id="rId2"/>
              </a:rPr>
              <a:t>Digital Preservation Services</a:t>
            </a:r>
            <a:endParaRPr lang="en-US" sz="1900" dirty="0"/>
          </a:p>
          <a:p>
            <a:pPr marL="0" indent="0">
              <a:buNone/>
            </a:pPr>
            <a:endParaRPr lang="en-US" sz="1900" dirty="0"/>
          </a:p>
          <a:p>
            <a:r>
              <a:rPr lang="en-US" sz="1900" b="1" dirty="0"/>
              <a:t>2016 TDL Forms Alliance with </a:t>
            </a:r>
            <a:r>
              <a:rPr lang="en-US" sz="1900" b="1" dirty="0" err="1"/>
              <a:t>DuraCloud</a:t>
            </a:r>
            <a:br>
              <a:rPr lang="en-US" sz="1900" dirty="0"/>
            </a:br>
            <a:r>
              <a:rPr lang="en-US" sz="1900" dirty="0"/>
              <a:t>	(Digital Preservation focused Non-Profit</a:t>
            </a:r>
            <a:br>
              <a:rPr lang="en-US" sz="1900" dirty="0"/>
            </a:br>
            <a:r>
              <a:rPr lang="en-US" sz="1900" dirty="0"/>
              <a:t>	</a:t>
            </a:r>
            <a:r>
              <a:rPr lang="en-US" sz="1900" dirty="0" err="1">
                <a:hlinkClick r:id="rId3"/>
              </a:rPr>
              <a:t>Duracloud</a:t>
            </a:r>
            <a:r>
              <a:rPr lang="en-US" sz="1900" dirty="0">
                <a:hlinkClick r:id="rId3"/>
              </a:rPr>
              <a:t> @ TDL</a:t>
            </a:r>
            <a:r>
              <a:rPr lang="en-US" sz="1900" dirty="0"/>
              <a:t> )</a:t>
            </a:r>
            <a:br>
              <a:rPr lang="en-US" sz="1900" dirty="0"/>
            </a:br>
            <a:endParaRPr lang="en-US" sz="1900" dirty="0"/>
          </a:p>
          <a:p>
            <a:r>
              <a:rPr lang="en-US" sz="1900" b="1" dirty="0"/>
              <a:t>2017 TDL Creates Digital Preservation Services </a:t>
            </a:r>
            <a:r>
              <a:rPr lang="en-US" sz="1900" dirty="0"/>
              <a:t>Members  receive “</a:t>
            </a:r>
            <a:r>
              <a:rPr lang="en-US" sz="1900" dirty="0">
                <a:hlinkClick r:id="rId4"/>
              </a:rPr>
              <a:t>Space</a:t>
            </a:r>
            <a:r>
              <a:rPr lang="en-US" sz="1900" dirty="0"/>
              <a:t>” in </a:t>
            </a:r>
            <a:r>
              <a:rPr lang="en-US" sz="1900" dirty="0" err="1"/>
              <a:t>DuraCloud@TDL</a:t>
            </a:r>
            <a:r>
              <a:rPr lang="en-US" sz="1900" dirty="0"/>
              <a:t> for ingesting content,  based on  </a:t>
            </a:r>
            <a:r>
              <a:rPr lang="en-US" sz="1900" dirty="0">
                <a:hlinkClick r:id="rId5"/>
              </a:rPr>
              <a:t>membership level</a:t>
            </a:r>
            <a:r>
              <a:rPr lang="en-US" sz="1900" dirty="0"/>
              <a:t>. </a:t>
            </a:r>
          </a:p>
          <a:p>
            <a:endParaRPr lang="en-US" sz="1900" dirty="0"/>
          </a:p>
          <a:p>
            <a:r>
              <a:rPr lang="en-US" sz="1900" b="1" dirty="0"/>
              <a:t>2018</a:t>
            </a:r>
            <a:r>
              <a:rPr lang="en-US" sz="1900" dirty="0"/>
              <a:t> Texas wide TDL </a:t>
            </a:r>
            <a:r>
              <a:rPr lang="en-US" sz="1900" dirty="0" err="1">
                <a:hlinkClick r:id="rId6"/>
              </a:rPr>
              <a:t>Archivematica</a:t>
            </a:r>
            <a:r>
              <a:rPr lang="en-US" sz="1900" dirty="0">
                <a:hlinkClick r:id="rId6"/>
              </a:rPr>
              <a:t> Users Group </a:t>
            </a:r>
            <a:r>
              <a:rPr lang="en-US" sz="1900" dirty="0"/>
              <a:t>Formed  </a:t>
            </a:r>
          </a:p>
          <a:p>
            <a:pPr lvl="1"/>
            <a:endParaRPr lang="en-US" sz="1700" b="1" dirty="0"/>
          </a:p>
        </p:txBody>
      </p:sp>
      <p:pic>
        <p:nvPicPr>
          <p:cNvPr id="7" name="Picture 4" descr="Image result for texas digital library">
            <a:extLst>
              <a:ext uri="{FF2B5EF4-FFF2-40B4-BE49-F238E27FC236}">
                <a16:creationId xmlns:a16="http://schemas.microsoft.com/office/drawing/2014/main" id="{B42C0C78-45D0-4745-9AE0-FBDD29CB308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693" r="1" b="1"/>
          <a:stretch/>
        </p:blipFill>
        <p:spPr bwMode="auto">
          <a:xfrm>
            <a:off x="7898090" y="306730"/>
            <a:ext cx="4293910" cy="4462042"/>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979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96E6-862F-4656-B049-C90AA06F77F4}"/>
              </a:ext>
            </a:extLst>
          </p:cNvPr>
          <p:cNvSpPr>
            <a:spLocks noGrp="1"/>
          </p:cNvSpPr>
          <p:nvPr>
            <p:ph type="ctrTitle"/>
          </p:nvPr>
        </p:nvSpPr>
        <p:spPr>
          <a:xfrm>
            <a:off x="0" y="3191473"/>
            <a:ext cx="8175904" cy="1952027"/>
          </a:xfrm>
        </p:spPr>
        <p:txBody>
          <a:bodyPr anchor="t">
            <a:noAutofit/>
          </a:bodyPr>
          <a:lstStyle/>
          <a:p>
            <a:pPr algn="l"/>
            <a:r>
              <a:rPr lang="en-US" sz="7000"/>
              <a:t>Digital Scholarship</a:t>
            </a:r>
            <a:br>
              <a:rPr lang="en-US" sz="7000"/>
            </a:br>
            <a:r>
              <a:rPr lang="en-US" sz="7000"/>
              <a:t>Research Ecosystems</a:t>
            </a:r>
            <a:br>
              <a:rPr lang="en-US" sz="4000"/>
            </a:br>
            <a:endParaRPr lang="en-US" sz="4000" b="1" dirty="0"/>
          </a:p>
        </p:txBody>
      </p:sp>
      <p:sp>
        <p:nvSpPr>
          <p:cNvPr id="26" name="Freeform: Shape 25">
            <a:extLst>
              <a:ext uri="{FF2B5EF4-FFF2-40B4-BE49-F238E27FC236}">
                <a16:creationId xmlns:a16="http://schemas.microsoft.com/office/drawing/2014/main" id="{E26B9EF5-5D92-4AC7-BC55-FC5C4C98E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05C5575-0F07-43D0-AE78-81EAA8E67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picture containing drawing&#10;&#10;Description automatically generated">
            <a:extLst>
              <a:ext uri="{FF2B5EF4-FFF2-40B4-BE49-F238E27FC236}">
                <a16:creationId xmlns:a16="http://schemas.microsoft.com/office/drawing/2014/main" id="{A3CFEAC5-CB8E-48EA-B7E9-F41458B0A4F0}"/>
              </a:ext>
            </a:extLst>
          </p:cNvPr>
          <p:cNvPicPr>
            <a:picLocks noChangeAspect="1"/>
          </p:cNvPicPr>
          <p:nvPr/>
        </p:nvPicPr>
        <p:blipFill rotWithShape="1">
          <a:blip r:embed="rId2">
            <a:extLst>
              <a:ext uri="{28A0092B-C50C-407E-A947-70E740481C1C}">
                <a14:useLocalDpi xmlns:a14="http://schemas.microsoft.com/office/drawing/2010/main" val="0"/>
              </a:ext>
            </a:extLst>
          </a:blip>
          <a:srcRect l="27100" r="-3" b="-3"/>
          <a:stretch/>
        </p:blipFill>
        <p:spPr>
          <a:xfrm>
            <a:off x="3639395" y="10"/>
            <a:ext cx="4023360" cy="298023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p:spPr>
      </p:pic>
      <p:pic>
        <p:nvPicPr>
          <p:cNvPr id="5" name="Picture 4" descr="A screenshot of a cell phone&#10;&#10;Description automatically generated">
            <a:extLst>
              <a:ext uri="{FF2B5EF4-FFF2-40B4-BE49-F238E27FC236}">
                <a16:creationId xmlns:a16="http://schemas.microsoft.com/office/drawing/2014/main" id="{B673DF66-EF7D-45E5-9D0A-E0769458674A}"/>
              </a:ext>
            </a:extLst>
          </p:cNvPr>
          <p:cNvPicPr>
            <a:picLocks noChangeAspect="1"/>
          </p:cNvPicPr>
          <p:nvPr/>
        </p:nvPicPr>
        <p:blipFill rotWithShape="1">
          <a:blip r:embed="rId3">
            <a:extLst>
              <a:ext uri="{28A0092B-C50C-407E-A947-70E740481C1C}">
                <a14:useLocalDpi xmlns:a14="http://schemas.microsoft.com/office/drawing/2010/main" val="0"/>
              </a:ext>
            </a:extLst>
          </a:blip>
          <a:srcRect l="25598" r="37276"/>
          <a:stretch/>
        </p:blipFill>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p:spPr>
      </p:pic>
      <p:sp>
        <p:nvSpPr>
          <p:cNvPr id="8" name="Subtitle 7">
            <a:extLst>
              <a:ext uri="{FF2B5EF4-FFF2-40B4-BE49-F238E27FC236}">
                <a16:creationId xmlns:a16="http://schemas.microsoft.com/office/drawing/2014/main" id="{FFE57475-7058-411F-BA8C-826061C32E3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2544110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60049" y="76201"/>
            <a:ext cx="7772400" cy="1470025"/>
          </a:xfrm>
        </p:spPr>
        <p:txBody>
          <a:bodyPr>
            <a:noAutofit/>
          </a:bodyPr>
          <a:lstStyle/>
          <a:p>
            <a:br>
              <a:rPr lang="en-US" sz="4000" dirty="0"/>
            </a:br>
            <a:r>
              <a:rPr lang="en-US" sz="3600" b="1" dirty="0"/>
              <a:t>The Texas Data Repository</a:t>
            </a:r>
            <a:br>
              <a:rPr lang="en-US" sz="3600" b="1" dirty="0"/>
            </a:br>
            <a:r>
              <a:rPr lang="en-US" sz="2800" b="1" dirty="0"/>
              <a:t>@ Texas State University</a:t>
            </a:r>
          </a:p>
        </p:txBody>
      </p:sp>
      <p:pic>
        <p:nvPicPr>
          <p:cNvPr id="4" name="Picture 3"/>
          <p:cNvPicPr>
            <a:picLocks noChangeAspect="1"/>
          </p:cNvPicPr>
          <p:nvPr/>
        </p:nvPicPr>
        <p:blipFill>
          <a:blip r:embed="rId2"/>
          <a:stretch>
            <a:fillRect/>
          </a:stretch>
        </p:blipFill>
        <p:spPr>
          <a:xfrm>
            <a:off x="110769" y="1859610"/>
            <a:ext cx="6781800" cy="4150462"/>
          </a:xfrm>
          <a:prstGeom prst="rect">
            <a:avLst/>
          </a:prstGeom>
        </p:spPr>
      </p:pic>
      <p:sp>
        <p:nvSpPr>
          <p:cNvPr id="7" name="Rectangle 6"/>
          <p:cNvSpPr/>
          <p:nvPr/>
        </p:nvSpPr>
        <p:spPr>
          <a:xfrm>
            <a:off x="3090672" y="1537837"/>
            <a:ext cx="5426550" cy="369332"/>
          </a:xfrm>
          <a:prstGeom prst="rect">
            <a:avLst/>
          </a:prstGeom>
        </p:spPr>
        <p:txBody>
          <a:bodyPr wrap="none">
            <a:spAutoFit/>
          </a:bodyPr>
          <a:lstStyle/>
          <a:p>
            <a:r>
              <a:rPr lang="en-US" b="1" dirty="0"/>
              <a:t>Launched 2017, First Global </a:t>
            </a:r>
            <a:r>
              <a:rPr lang="en-US" b="1" dirty="0" err="1"/>
              <a:t>Consortial</a:t>
            </a:r>
            <a:r>
              <a:rPr lang="en-US" b="1" dirty="0"/>
              <a:t> Data Repository</a:t>
            </a:r>
            <a:endParaRPr lang="en-US" dirty="0"/>
          </a:p>
        </p:txBody>
      </p:sp>
      <p:sp>
        <p:nvSpPr>
          <p:cNvPr id="3" name="TextBox 2"/>
          <p:cNvSpPr txBox="1"/>
          <p:nvPr/>
        </p:nvSpPr>
        <p:spPr>
          <a:xfrm>
            <a:off x="4975828" y="6323457"/>
            <a:ext cx="2140842" cy="369332"/>
          </a:xfrm>
          <a:prstGeom prst="rect">
            <a:avLst/>
          </a:prstGeom>
          <a:noFill/>
        </p:spPr>
        <p:txBody>
          <a:bodyPr wrap="none" rtlCol="0">
            <a:spAutoFit/>
          </a:bodyPr>
          <a:lstStyle/>
          <a:p>
            <a:r>
              <a:rPr lang="en-US" dirty="0">
                <a:hlinkClick r:id="rId3"/>
              </a:rPr>
              <a:t>https://data.tdl.org/</a:t>
            </a:r>
            <a:r>
              <a:rPr lang="en-US" dirty="0"/>
              <a:t> </a:t>
            </a:r>
          </a:p>
        </p:txBody>
      </p:sp>
      <p:grpSp>
        <p:nvGrpSpPr>
          <p:cNvPr id="8" name="Shape 424">
            <a:extLst>
              <a:ext uri="{FF2B5EF4-FFF2-40B4-BE49-F238E27FC236}">
                <a16:creationId xmlns:a16="http://schemas.microsoft.com/office/drawing/2014/main" id="{AD1C85CC-6B51-486D-8FCF-BF8DF7622CC8}"/>
              </a:ext>
            </a:extLst>
          </p:cNvPr>
          <p:cNvGrpSpPr/>
          <p:nvPr/>
        </p:nvGrpSpPr>
        <p:grpSpPr>
          <a:xfrm>
            <a:off x="8509789" y="2047767"/>
            <a:ext cx="3571442" cy="4788931"/>
            <a:chOff x="7880338" y="140076"/>
            <a:chExt cx="4309200" cy="5752799"/>
          </a:xfrm>
        </p:grpSpPr>
        <p:sp>
          <p:nvSpPr>
            <p:cNvPr id="9" name="Shape 425">
              <a:extLst>
                <a:ext uri="{FF2B5EF4-FFF2-40B4-BE49-F238E27FC236}">
                  <a16:creationId xmlns:a16="http://schemas.microsoft.com/office/drawing/2014/main" id="{26DB2F62-D55E-46FD-8B50-2B33C30F4DD2}"/>
                </a:ext>
              </a:extLst>
            </p:cNvPr>
            <p:cNvSpPr/>
            <p:nvPr/>
          </p:nvSpPr>
          <p:spPr>
            <a:xfrm>
              <a:off x="7880338" y="140076"/>
              <a:ext cx="4309200" cy="5279401"/>
            </a:xfrm>
            <a:prstGeom prst="rect">
              <a:avLst/>
            </a:prstGeom>
            <a:solidFill>
              <a:srgbClr val="FFFFFF"/>
            </a:solidFill>
            <a:ln>
              <a:noFill/>
            </a:ln>
          </p:spPr>
          <p:txBody>
            <a:bodyPr lIns="91425" tIns="91425" rIns="91425" bIns="91425" anchor="ctr" anchorCtr="0">
              <a:noAutofit/>
            </a:bodyPr>
            <a:lstStyle/>
            <a:p>
              <a:pPr>
                <a:defRPr/>
              </a:pPr>
              <a:endParaRPr sz="1400" kern="0">
                <a:solidFill>
                  <a:srgbClr val="000000"/>
                </a:solidFill>
                <a:latin typeface="Arial"/>
                <a:cs typeface="Arial"/>
                <a:sym typeface="Arial"/>
              </a:endParaRPr>
            </a:p>
          </p:txBody>
        </p:sp>
        <p:sp>
          <p:nvSpPr>
            <p:cNvPr id="10" name="Shape 426">
              <a:extLst>
                <a:ext uri="{FF2B5EF4-FFF2-40B4-BE49-F238E27FC236}">
                  <a16:creationId xmlns:a16="http://schemas.microsoft.com/office/drawing/2014/main" id="{0EF7375A-C764-42B8-BB3A-FCB10DEF840C}"/>
                </a:ext>
              </a:extLst>
            </p:cNvPr>
            <p:cNvSpPr txBox="1"/>
            <p:nvPr/>
          </p:nvSpPr>
          <p:spPr>
            <a:xfrm>
              <a:off x="8057912" y="4934375"/>
              <a:ext cx="1909800" cy="958500"/>
            </a:xfrm>
            <a:prstGeom prst="rect">
              <a:avLst/>
            </a:prstGeom>
            <a:noFill/>
            <a:ln>
              <a:noFill/>
            </a:ln>
          </p:spPr>
          <p:txBody>
            <a:bodyPr lIns="91425" tIns="91425" rIns="91425" bIns="91425" anchor="t" anchorCtr="0">
              <a:noAutofit/>
            </a:bodyPr>
            <a:lstStyle/>
            <a:p>
              <a:pPr algn="ctr">
                <a:lnSpc>
                  <a:spcPct val="115000"/>
                </a:lnSpc>
                <a:defRPr/>
              </a:pPr>
              <a:r>
                <a:rPr lang="en-US" kern="0" dirty="0">
                  <a:solidFill>
                    <a:srgbClr val="000000"/>
                  </a:solidFill>
                  <a:latin typeface="Arial"/>
                  <a:cs typeface="Arial"/>
                  <a:sym typeface="Arial"/>
                </a:rPr>
                <a:t>Sub-Committees</a:t>
              </a:r>
              <a:endParaRPr kern="0" dirty="0">
                <a:solidFill>
                  <a:srgbClr val="000000"/>
                </a:solidFill>
                <a:latin typeface="Arial"/>
                <a:cs typeface="Arial"/>
                <a:sym typeface="Arial"/>
              </a:endParaRPr>
            </a:p>
          </p:txBody>
        </p:sp>
        <p:sp>
          <p:nvSpPr>
            <p:cNvPr id="12" name="Shape 428">
              <a:extLst>
                <a:ext uri="{FF2B5EF4-FFF2-40B4-BE49-F238E27FC236}">
                  <a16:creationId xmlns:a16="http://schemas.microsoft.com/office/drawing/2014/main" id="{34826520-18F1-40A3-9532-A215B40DF503}"/>
                </a:ext>
              </a:extLst>
            </p:cNvPr>
            <p:cNvSpPr txBox="1"/>
            <p:nvPr/>
          </p:nvSpPr>
          <p:spPr>
            <a:xfrm>
              <a:off x="8144012" y="3216050"/>
              <a:ext cx="1737600" cy="861000"/>
            </a:xfrm>
            <a:prstGeom prst="rect">
              <a:avLst/>
            </a:prstGeom>
            <a:noFill/>
            <a:ln>
              <a:noFill/>
            </a:ln>
          </p:spPr>
          <p:txBody>
            <a:bodyPr lIns="91425" tIns="91425" rIns="91425" bIns="91425" anchor="t" anchorCtr="0">
              <a:noAutofit/>
            </a:bodyPr>
            <a:lstStyle/>
            <a:p>
              <a:pPr algn="ctr">
                <a:defRPr/>
              </a:pPr>
              <a:r>
                <a:rPr lang="en-US" kern="0" dirty="0">
                  <a:solidFill>
                    <a:srgbClr val="000000"/>
                  </a:solidFill>
                  <a:latin typeface="Arial"/>
                  <a:cs typeface="Arial"/>
                  <a:sym typeface="Arial"/>
                </a:rPr>
                <a:t>Texas Universities</a:t>
              </a:r>
            </a:p>
          </p:txBody>
        </p:sp>
        <p:cxnSp>
          <p:nvCxnSpPr>
            <p:cNvPr id="13" name="Shape 429">
              <a:extLst>
                <a:ext uri="{FF2B5EF4-FFF2-40B4-BE49-F238E27FC236}">
                  <a16:creationId xmlns:a16="http://schemas.microsoft.com/office/drawing/2014/main" id="{D493C656-789B-4DC8-A18A-5858FFB1D766}"/>
                </a:ext>
              </a:extLst>
            </p:cNvPr>
            <p:cNvCxnSpPr>
              <a:cxnSpLocks/>
            </p:cNvCxnSpPr>
            <p:nvPr/>
          </p:nvCxnSpPr>
          <p:spPr>
            <a:xfrm>
              <a:off x="10017927" y="2476862"/>
              <a:ext cx="34632" cy="2730022"/>
            </a:xfrm>
            <a:prstGeom prst="straightConnector1">
              <a:avLst/>
            </a:prstGeom>
            <a:noFill/>
            <a:ln w="19050" cap="flat" cmpd="sng">
              <a:solidFill>
                <a:srgbClr val="323232"/>
              </a:solidFill>
              <a:prstDash val="dot"/>
              <a:round/>
              <a:headEnd type="none" w="lg" len="lg"/>
              <a:tailEnd type="none" w="lg" len="lg"/>
            </a:ln>
          </p:spPr>
        </p:cxnSp>
        <p:sp>
          <p:nvSpPr>
            <p:cNvPr id="15" name="Shape 431">
              <a:extLst>
                <a:ext uri="{FF2B5EF4-FFF2-40B4-BE49-F238E27FC236}">
                  <a16:creationId xmlns:a16="http://schemas.microsoft.com/office/drawing/2014/main" id="{F88C6C55-BDC0-4698-BA7B-AFBB1B60B1CE}"/>
                </a:ext>
              </a:extLst>
            </p:cNvPr>
            <p:cNvSpPr/>
            <p:nvPr/>
          </p:nvSpPr>
          <p:spPr>
            <a:xfrm>
              <a:off x="8743676" y="4025711"/>
              <a:ext cx="269135" cy="773449"/>
            </a:xfrm>
            <a:prstGeom prst="rect">
              <a:avLst/>
            </a:prstGeom>
          </p:spPr>
          <p:txBody>
            <a:bodyPr>
              <a:prstTxWarp prst="textPlain">
                <a:avLst/>
              </a:prstTxWarp>
            </a:bodyPr>
            <a:lstStyle/>
            <a:p>
              <a:pPr algn="ctr">
                <a:defRPr/>
              </a:pPr>
              <a:r>
                <a:rPr lang="en-US" sz="1400" kern="0" dirty="0">
                  <a:ln w="9525" cap="flat" cmpd="sng">
                    <a:solidFill>
                      <a:srgbClr val="323232"/>
                    </a:solidFill>
                    <a:prstDash val="solid"/>
                    <a:round/>
                    <a:headEnd type="none" w="med" len="med"/>
                    <a:tailEnd type="none" w="med" len="med"/>
                  </a:ln>
                  <a:solidFill>
                    <a:srgbClr val="9C2C21"/>
                  </a:solidFill>
                  <a:latin typeface="Oswald"/>
                  <a:cs typeface="Arial"/>
                  <a:sym typeface="Arial"/>
                </a:rPr>
                <a:t>5</a:t>
              </a:r>
              <a:endParaRPr sz="1400" kern="0" dirty="0">
                <a:ln w="9525" cap="flat" cmpd="sng">
                  <a:solidFill>
                    <a:srgbClr val="323232"/>
                  </a:solidFill>
                  <a:prstDash val="solid"/>
                  <a:round/>
                  <a:headEnd type="none" w="med" len="med"/>
                  <a:tailEnd type="none" w="med" len="med"/>
                </a:ln>
                <a:solidFill>
                  <a:srgbClr val="9C2C21"/>
                </a:solidFill>
                <a:latin typeface="Oswald"/>
                <a:cs typeface="Arial"/>
                <a:sym typeface="Arial"/>
              </a:endParaRPr>
            </a:p>
          </p:txBody>
        </p:sp>
        <p:sp>
          <p:nvSpPr>
            <p:cNvPr id="16" name="Shape 432">
              <a:extLst>
                <a:ext uri="{FF2B5EF4-FFF2-40B4-BE49-F238E27FC236}">
                  <a16:creationId xmlns:a16="http://schemas.microsoft.com/office/drawing/2014/main" id="{941B0249-E7A4-4ABA-B080-3A4FEEA54548}"/>
                </a:ext>
              </a:extLst>
            </p:cNvPr>
            <p:cNvSpPr/>
            <p:nvPr/>
          </p:nvSpPr>
          <p:spPr>
            <a:xfrm>
              <a:off x="8797749" y="2476862"/>
              <a:ext cx="430125" cy="773449"/>
            </a:xfrm>
            <a:prstGeom prst="rect">
              <a:avLst/>
            </a:prstGeom>
          </p:spPr>
          <p:txBody>
            <a:bodyPr>
              <a:prstTxWarp prst="textPlain">
                <a:avLst/>
              </a:prstTxWarp>
            </a:bodyPr>
            <a:lstStyle/>
            <a:p>
              <a:pPr algn="ctr">
                <a:defRPr/>
              </a:pPr>
              <a:r>
                <a:rPr sz="1400" kern="0" dirty="0">
                  <a:ln w="9525" cap="flat" cmpd="sng">
                    <a:solidFill>
                      <a:srgbClr val="323232"/>
                    </a:solidFill>
                    <a:prstDash val="solid"/>
                    <a:round/>
                    <a:headEnd type="none" w="med" len="med"/>
                    <a:tailEnd type="none" w="med" len="med"/>
                  </a:ln>
                  <a:solidFill>
                    <a:srgbClr val="9C2C21"/>
                  </a:solidFill>
                  <a:latin typeface="Oswald"/>
                  <a:cs typeface="Arial"/>
                  <a:sym typeface="Arial"/>
                </a:rPr>
                <a:t>7</a:t>
              </a:r>
            </a:p>
          </p:txBody>
        </p:sp>
        <p:pic>
          <p:nvPicPr>
            <p:cNvPr id="19" name="Shape 435">
              <a:extLst>
                <a:ext uri="{FF2B5EF4-FFF2-40B4-BE49-F238E27FC236}">
                  <a16:creationId xmlns:a16="http://schemas.microsoft.com/office/drawing/2014/main" id="{EDB3BB70-CC17-4097-AF09-C517855157B7}"/>
                </a:ext>
              </a:extLst>
            </p:cNvPr>
            <p:cNvPicPr preferRelativeResize="0"/>
            <p:nvPr/>
          </p:nvPicPr>
          <p:blipFill>
            <a:blip r:embed="rId4">
              <a:alphaModFix/>
            </a:blip>
            <a:stretch>
              <a:fillRect/>
            </a:stretch>
          </p:blipFill>
          <p:spPr>
            <a:xfrm>
              <a:off x="10614375" y="4229823"/>
              <a:ext cx="448113" cy="623928"/>
            </a:xfrm>
            <a:prstGeom prst="rect">
              <a:avLst/>
            </a:prstGeom>
            <a:noFill/>
            <a:ln>
              <a:noFill/>
            </a:ln>
          </p:spPr>
        </p:pic>
        <p:pic>
          <p:nvPicPr>
            <p:cNvPr id="20" name="Shape 436">
              <a:extLst>
                <a:ext uri="{FF2B5EF4-FFF2-40B4-BE49-F238E27FC236}">
                  <a16:creationId xmlns:a16="http://schemas.microsoft.com/office/drawing/2014/main" id="{BC682167-D232-4181-9B4C-3EBD9B2B3692}"/>
                </a:ext>
              </a:extLst>
            </p:cNvPr>
            <p:cNvPicPr preferRelativeResize="0"/>
            <p:nvPr/>
          </p:nvPicPr>
          <p:blipFill>
            <a:blip r:embed="rId5">
              <a:alphaModFix/>
            </a:blip>
            <a:stretch>
              <a:fillRect/>
            </a:stretch>
          </p:blipFill>
          <p:spPr>
            <a:xfrm>
              <a:off x="11187817" y="2682147"/>
              <a:ext cx="448113" cy="623928"/>
            </a:xfrm>
            <a:prstGeom prst="rect">
              <a:avLst/>
            </a:prstGeom>
            <a:noFill/>
            <a:ln>
              <a:noFill/>
            </a:ln>
          </p:spPr>
        </p:pic>
        <p:pic>
          <p:nvPicPr>
            <p:cNvPr id="21" name="Shape 437">
              <a:extLst>
                <a:ext uri="{FF2B5EF4-FFF2-40B4-BE49-F238E27FC236}">
                  <a16:creationId xmlns:a16="http://schemas.microsoft.com/office/drawing/2014/main" id="{D52E930E-4AC0-4D41-943A-127599B0E28D}"/>
                </a:ext>
              </a:extLst>
            </p:cNvPr>
            <p:cNvPicPr preferRelativeResize="0"/>
            <p:nvPr/>
          </p:nvPicPr>
          <p:blipFill>
            <a:blip r:embed="rId6">
              <a:alphaModFix/>
            </a:blip>
            <a:stretch>
              <a:fillRect/>
            </a:stretch>
          </p:blipFill>
          <p:spPr>
            <a:xfrm>
              <a:off x="10602000" y="3454480"/>
              <a:ext cx="448113" cy="623928"/>
            </a:xfrm>
            <a:prstGeom prst="rect">
              <a:avLst/>
            </a:prstGeom>
            <a:noFill/>
            <a:ln>
              <a:noFill/>
            </a:ln>
          </p:spPr>
        </p:pic>
        <p:pic>
          <p:nvPicPr>
            <p:cNvPr id="23" name="Shape 439">
              <a:extLst>
                <a:ext uri="{FF2B5EF4-FFF2-40B4-BE49-F238E27FC236}">
                  <a16:creationId xmlns:a16="http://schemas.microsoft.com/office/drawing/2014/main" id="{089B4DEC-ACC2-4801-863B-0ACF52908473}"/>
                </a:ext>
              </a:extLst>
            </p:cNvPr>
            <p:cNvPicPr preferRelativeResize="0"/>
            <p:nvPr/>
          </p:nvPicPr>
          <p:blipFill>
            <a:blip r:embed="rId7">
              <a:alphaModFix/>
            </a:blip>
            <a:stretch>
              <a:fillRect/>
            </a:stretch>
          </p:blipFill>
          <p:spPr>
            <a:xfrm>
              <a:off x="10609287" y="5005173"/>
              <a:ext cx="458299" cy="638114"/>
            </a:xfrm>
            <a:prstGeom prst="rect">
              <a:avLst/>
            </a:prstGeom>
            <a:noFill/>
            <a:ln>
              <a:noFill/>
            </a:ln>
          </p:spPr>
        </p:pic>
        <p:pic>
          <p:nvPicPr>
            <p:cNvPr id="28" name="Shape 444">
              <a:extLst>
                <a:ext uri="{FF2B5EF4-FFF2-40B4-BE49-F238E27FC236}">
                  <a16:creationId xmlns:a16="http://schemas.microsoft.com/office/drawing/2014/main" id="{4AF2F612-9AF5-4439-A356-ECF3C4E6E416}"/>
                </a:ext>
              </a:extLst>
            </p:cNvPr>
            <p:cNvPicPr preferRelativeResize="0"/>
            <p:nvPr/>
          </p:nvPicPr>
          <p:blipFill>
            <a:blip r:embed="rId4">
              <a:alphaModFix/>
            </a:blip>
            <a:stretch>
              <a:fillRect/>
            </a:stretch>
          </p:blipFill>
          <p:spPr>
            <a:xfrm>
              <a:off x="11187817" y="5012274"/>
              <a:ext cx="448113" cy="623928"/>
            </a:xfrm>
            <a:prstGeom prst="rect">
              <a:avLst/>
            </a:prstGeom>
            <a:noFill/>
            <a:ln>
              <a:noFill/>
            </a:ln>
          </p:spPr>
        </p:pic>
        <p:pic>
          <p:nvPicPr>
            <p:cNvPr id="29" name="Shape 445">
              <a:extLst>
                <a:ext uri="{FF2B5EF4-FFF2-40B4-BE49-F238E27FC236}">
                  <a16:creationId xmlns:a16="http://schemas.microsoft.com/office/drawing/2014/main" id="{C4753A7D-04EE-495A-AD3B-49D99451566F}"/>
                </a:ext>
              </a:extLst>
            </p:cNvPr>
            <p:cNvPicPr preferRelativeResize="0"/>
            <p:nvPr/>
          </p:nvPicPr>
          <p:blipFill>
            <a:blip r:embed="rId4">
              <a:alphaModFix/>
            </a:blip>
            <a:stretch>
              <a:fillRect/>
            </a:stretch>
          </p:blipFill>
          <p:spPr>
            <a:xfrm>
              <a:off x="11187817" y="4235565"/>
              <a:ext cx="448113" cy="623928"/>
            </a:xfrm>
            <a:prstGeom prst="rect">
              <a:avLst/>
            </a:prstGeom>
            <a:noFill/>
            <a:ln>
              <a:noFill/>
            </a:ln>
          </p:spPr>
        </p:pic>
        <p:pic>
          <p:nvPicPr>
            <p:cNvPr id="30" name="Shape 446">
              <a:extLst>
                <a:ext uri="{FF2B5EF4-FFF2-40B4-BE49-F238E27FC236}">
                  <a16:creationId xmlns:a16="http://schemas.microsoft.com/office/drawing/2014/main" id="{8DB4DA05-7735-4EED-88D5-375F83A03C11}"/>
                </a:ext>
              </a:extLst>
            </p:cNvPr>
            <p:cNvPicPr preferRelativeResize="0"/>
            <p:nvPr/>
          </p:nvPicPr>
          <p:blipFill>
            <a:blip r:embed="rId4">
              <a:alphaModFix/>
            </a:blip>
            <a:stretch>
              <a:fillRect/>
            </a:stretch>
          </p:blipFill>
          <p:spPr>
            <a:xfrm>
              <a:off x="11187817" y="3458856"/>
              <a:ext cx="448113" cy="623928"/>
            </a:xfrm>
            <a:prstGeom prst="rect">
              <a:avLst/>
            </a:prstGeom>
            <a:noFill/>
            <a:ln>
              <a:noFill/>
            </a:ln>
          </p:spPr>
        </p:pic>
      </p:grpSp>
      <p:sp>
        <p:nvSpPr>
          <p:cNvPr id="31" name="Shape 423">
            <a:extLst>
              <a:ext uri="{FF2B5EF4-FFF2-40B4-BE49-F238E27FC236}">
                <a16:creationId xmlns:a16="http://schemas.microsoft.com/office/drawing/2014/main" id="{D44E5E4E-FEA7-41BD-8095-36DF64EBB3A9}"/>
              </a:ext>
            </a:extLst>
          </p:cNvPr>
          <p:cNvSpPr txBox="1"/>
          <p:nvPr/>
        </p:nvSpPr>
        <p:spPr>
          <a:xfrm>
            <a:off x="6604949" y="3079395"/>
            <a:ext cx="2052012" cy="1234200"/>
          </a:xfrm>
          <a:prstGeom prst="rect">
            <a:avLst/>
          </a:prstGeom>
          <a:noFill/>
          <a:ln>
            <a:noFill/>
          </a:ln>
        </p:spPr>
        <p:txBody>
          <a:bodyPr lIns="91425" tIns="91425" rIns="91425" bIns="91425" anchor="ctr" anchorCtr="0">
            <a:noAutofit/>
          </a:bodyPr>
          <a:lstStyle/>
          <a:p>
            <a:pPr>
              <a:lnSpc>
                <a:spcPct val="115000"/>
              </a:lnSpc>
            </a:pPr>
            <a:endParaRPr sz="2400" kern="0" dirty="0">
              <a:solidFill>
                <a:srgbClr val="980000"/>
              </a:solidFill>
              <a:latin typeface="Oswald"/>
              <a:ea typeface="Oswald"/>
              <a:cs typeface="Oswald"/>
              <a:sym typeface="Oswald"/>
            </a:endParaRPr>
          </a:p>
          <a:p>
            <a:pPr>
              <a:lnSpc>
                <a:spcPct val="115000"/>
              </a:lnSpc>
            </a:pPr>
            <a:r>
              <a:rPr lang="en-US" b="1" kern="0" dirty="0">
                <a:solidFill>
                  <a:srgbClr val="980000"/>
                </a:solidFill>
                <a:latin typeface="Oswald"/>
                <a:ea typeface="Oswald"/>
                <a:cs typeface="Oswald"/>
                <a:sym typeface="Oswald"/>
              </a:rPr>
              <a:t>Texas State Served on Five State committees (2 Year Period) Development and</a:t>
            </a:r>
          </a:p>
          <a:p>
            <a:pPr>
              <a:lnSpc>
                <a:spcPct val="115000"/>
              </a:lnSpc>
            </a:pPr>
            <a:r>
              <a:rPr lang="en-US" b="1" kern="0" dirty="0">
                <a:solidFill>
                  <a:srgbClr val="980000"/>
                </a:solidFill>
                <a:latin typeface="Oswald"/>
                <a:ea typeface="Oswald"/>
                <a:cs typeface="Oswald"/>
                <a:sym typeface="Oswald"/>
              </a:rPr>
              <a:t>Implementation: Laura Waugh, Todd Peters, Ray Uzwyshyn </a:t>
            </a:r>
            <a:endParaRPr lang="en-US" kern="0" dirty="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id="{C7489B82-7B0A-418C-BB6A-0061A8053D36}"/>
              </a:ext>
            </a:extLst>
          </p:cNvPr>
          <p:cNvSpPr/>
          <p:nvPr/>
        </p:nvSpPr>
        <p:spPr>
          <a:xfrm>
            <a:off x="9035182" y="2134197"/>
            <a:ext cx="3460612" cy="1754326"/>
          </a:xfrm>
          <a:prstGeom prst="rect">
            <a:avLst/>
          </a:prstGeom>
        </p:spPr>
        <p:txBody>
          <a:bodyPr wrap="square">
            <a:spAutoFit/>
          </a:bodyPr>
          <a:lstStyle/>
          <a:p>
            <a:r>
              <a:rPr lang="en-US" dirty="0"/>
              <a:t>  </a:t>
            </a:r>
          </a:p>
          <a:p>
            <a:pPr marL="285750" indent="-285750">
              <a:buFont typeface="Arial" panose="020B0604020202020204" pitchFamily="34" charset="0"/>
              <a:buChar char="•"/>
            </a:pPr>
            <a:r>
              <a:rPr lang="en-US" dirty="0"/>
              <a:t> Main Implementation</a:t>
            </a:r>
          </a:p>
          <a:p>
            <a:pPr marL="285750" indent="-285750">
              <a:buFont typeface="Arial" panose="020B0604020202020204" pitchFamily="34" charset="0"/>
              <a:buChar char="•"/>
            </a:pPr>
            <a:r>
              <a:rPr lang="en-US" dirty="0"/>
              <a:t>Workflows and Outreach</a:t>
            </a:r>
          </a:p>
          <a:p>
            <a:pPr marL="285750" indent="-285750">
              <a:buFont typeface="Arial" panose="020B0604020202020204" pitchFamily="34" charset="0"/>
              <a:buChar char="•"/>
            </a:pPr>
            <a:r>
              <a:rPr lang="en-US" dirty="0"/>
              <a:t> Budget/Business Model</a:t>
            </a:r>
          </a:p>
          <a:p>
            <a:pPr marL="285750" indent="-285750">
              <a:buFont typeface="Arial" panose="020B0604020202020204" pitchFamily="34" charset="0"/>
              <a:buChar char="•"/>
            </a:pPr>
            <a:r>
              <a:rPr lang="en-US" dirty="0"/>
              <a:t>Technology</a:t>
            </a:r>
          </a:p>
          <a:p>
            <a:pPr marL="285750" indent="-285750">
              <a:buFont typeface="Arial" panose="020B0604020202020204" pitchFamily="34" charset="0"/>
              <a:buChar char="•"/>
            </a:pPr>
            <a:r>
              <a:rPr lang="en-US" dirty="0"/>
              <a:t>Policy and Governance</a:t>
            </a:r>
          </a:p>
        </p:txBody>
      </p:sp>
    </p:spTree>
    <p:extLst>
      <p:ext uri="{BB962C8B-B14F-4D97-AF65-F5344CB8AC3E}">
        <p14:creationId xmlns:p14="http://schemas.microsoft.com/office/powerpoint/2010/main" val="1649371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21"/>
          <p:cNvSpPr txBox="1">
            <a:spLocks/>
          </p:cNvSpPr>
          <p:nvPr/>
        </p:nvSpPr>
        <p:spPr>
          <a:xfrm>
            <a:off x="246313" y="0"/>
            <a:ext cx="9067800" cy="22677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91440" marR="0" lvl="0" indent="162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35052"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81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32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55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586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554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522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6169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pPr marL="0" indent="-69850" algn="ctr">
              <a:lnSpc>
                <a:spcPct val="100000"/>
              </a:lnSpc>
              <a:spcBef>
                <a:spcPts val="0"/>
              </a:spcBef>
              <a:spcAft>
                <a:spcPts val="0"/>
              </a:spcAft>
              <a:buClr>
                <a:srgbClr val="000000"/>
              </a:buClr>
              <a:buSzPct val="45833"/>
              <a:buNone/>
              <a:defRPr/>
            </a:pPr>
            <a:r>
              <a:rPr lang="en-US" sz="3600" b="1" kern="0" dirty="0">
                <a:solidFill>
                  <a:schemeClr val="tx1"/>
                </a:solidFill>
                <a:latin typeface="Oswald"/>
                <a:ea typeface="Oswald"/>
                <a:cs typeface="Oswald"/>
                <a:sym typeface="Oswald"/>
              </a:rPr>
              <a:t>Texas State Data Repository</a:t>
            </a:r>
          </a:p>
          <a:p>
            <a:pPr marL="0" indent="-69850" algn="ctr">
              <a:lnSpc>
                <a:spcPct val="100000"/>
              </a:lnSpc>
              <a:spcBef>
                <a:spcPts val="0"/>
              </a:spcBef>
              <a:spcAft>
                <a:spcPts val="0"/>
              </a:spcAft>
              <a:buClr>
                <a:srgbClr val="000000"/>
              </a:buClr>
              <a:buSzPct val="45833"/>
              <a:buNone/>
              <a:defRPr/>
            </a:pPr>
            <a:r>
              <a:rPr lang="en-US" sz="3600" b="1" kern="0" dirty="0">
                <a:solidFill>
                  <a:schemeClr val="tx1"/>
                </a:solidFill>
                <a:latin typeface="Oswald"/>
                <a:ea typeface="Oswald"/>
                <a:cs typeface="Oswald"/>
                <a:sym typeface="Oswald"/>
              </a:rPr>
              <a:t>Widely published and presented  nationally and locally on data repositories</a:t>
            </a:r>
            <a:br>
              <a:rPr lang="en-US" sz="2800" b="1" kern="0" dirty="0">
                <a:solidFill>
                  <a:schemeClr val="tx1"/>
                </a:solidFill>
                <a:latin typeface="Oswald"/>
                <a:ea typeface="Oswald"/>
                <a:cs typeface="Oswald"/>
                <a:sym typeface="Oswald"/>
              </a:rPr>
            </a:br>
            <a:endParaRPr lang="en-US" sz="1800" kern="0" dirty="0">
              <a:solidFill>
                <a:srgbClr val="000000"/>
              </a:solidFill>
              <a:latin typeface="Arial"/>
              <a:ea typeface="Arial"/>
              <a:cs typeface="Arial"/>
              <a:sym typeface="Arial"/>
            </a:endParaRPr>
          </a:p>
          <a:p>
            <a:pPr marL="0" indent="0">
              <a:lnSpc>
                <a:spcPct val="100000"/>
              </a:lnSpc>
              <a:spcBef>
                <a:spcPts val="0"/>
              </a:spcBef>
              <a:spcAft>
                <a:spcPts val="0"/>
              </a:spcAft>
              <a:buClr>
                <a:srgbClr val="000000"/>
              </a:buClr>
              <a:buSzPct val="25000"/>
              <a:buNone/>
              <a:defRPr/>
            </a:pPr>
            <a:endParaRPr lang="en-US" sz="1400" kern="0" dirty="0">
              <a:solidFill>
                <a:srgbClr val="000000"/>
              </a:solidFill>
              <a:latin typeface="Arial"/>
              <a:ea typeface="Arial"/>
              <a:cs typeface="Arial"/>
              <a:sym typeface="Arial"/>
            </a:endParaRPr>
          </a:p>
          <a:p>
            <a:pPr marL="285750" indent="-285750">
              <a:lnSpc>
                <a:spcPct val="115000"/>
              </a:lnSpc>
              <a:spcBef>
                <a:spcPts val="0"/>
              </a:spcBef>
              <a:spcAft>
                <a:spcPts val="0"/>
              </a:spcAft>
              <a:buClr>
                <a:srgbClr val="000000"/>
              </a:buClr>
              <a:buSzPct val="64705"/>
              <a:buFont typeface="Wingdings" panose="05000000000000000000" pitchFamily="2" charset="2"/>
              <a:buChar char="§"/>
              <a:defRPr/>
            </a:pPr>
            <a:endParaRPr lang="en-US" sz="1700" kern="0" dirty="0">
              <a:solidFill>
                <a:srgbClr val="000000"/>
              </a:solidFill>
              <a:latin typeface="Arial"/>
              <a:ea typeface="Arial"/>
              <a:cs typeface="Arial"/>
              <a:sym typeface="Arial"/>
            </a:endParaRPr>
          </a:p>
          <a:p>
            <a:pPr marL="285750" indent="-285750">
              <a:lnSpc>
                <a:spcPct val="115000"/>
              </a:lnSpc>
              <a:spcBef>
                <a:spcPts val="0"/>
              </a:spcBef>
              <a:spcAft>
                <a:spcPts val="0"/>
              </a:spcAft>
              <a:buClr>
                <a:srgbClr val="000000"/>
              </a:buClr>
              <a:buSzPct val="64705"/>
              <a:buFont typeface="Wingdings" panose="05000000000000000000" pitchFamily="2" charset="2"/>
              <a:buChar char="§"/>
              <a:defRPr/>
            </a:pPr>
            <a:endParaRPr lang="en-US" sz="1700" kern="0" dirty="0">
              <a:solidFill>
                <a:srgbClr val="000000"/>
              </a:solidFill>
              <a:latin typeface="Arial"/>
              <a:ea typeface="Arial"/>
              <a:cs typeface="Arial"/>
              <a:sym typeface="Arial"/>
            </a:endParaRPr>
          </a:p>
          <a:p>
            <a:pPr marL="285750" indent="-285750">
              <a:lnSpc>
                <a:spcPct val="115000"/>
              </a:lnSpc>
              <a:spcBef>
                <a:spcPts val="0"/>
              </a:spcBef>
              <a:spcAft>
                <a:spcPts val="0"/>
              </a:spcAft>
              <a:buClr>
                <a:srgbClr val="000000"/>
              </a:buClr>
              <a:buSzPct val="64705"/>
              <a:buFont typeface="Wingdings" panose="05000000000000000000" pitchFamily="2" charset="2"/>
              <a:buChar char="§"/>
              <a:defRPr/>
            </a:pPr>
            <a:r>
              <a:rPr lang="en-US" sz="1700" kern="0" dirty="0">
                <a:solidFill>
                  <a:srgbClr val="000000"/>
                </a:solidFill>
                <a:latin typeface="Arial"/>
                <a:ea typeface="Arial"/>
                <a:cs typeface="Arial"/>
                <a:sym typeface="Arial"/>
              </a:rPr>
              <a:t>Coalition for Network Information (DC)</a:t>
            </a:r>
          </a:p>
          <a:p>
            <a:pPr marL="285750" indent="-285750">
              <a:lnSpc>
                <a:spcPct val="115000"/>
              </a:lnSpc>
              <a:spcBef>
                <a:spcPts val="0"/>
              </a:spcBef>
              <a:spcAft>
                <a:spcPts val="0"/>
              </a:spcAft>
              <a:buClr>
                <a:srgbClr val="000000"/>
              </a:buClr>
              <a:buSzPct val="64705"/>
              <a:buFont typeface="Wingdings" panose="05000000000000000000" pitchFamily="2" charset="2"/>
              <a:buChar char="§"/>
              <a:defRPr/>
            </a:pPr>
            <a:r>
              <a:rPr lang="en-US" sz="1700" kern="0" dirty="0">
                <a:solidFill>
                  <a:srgbClr val="000000"/>
                </a:solidFill>
                <a:latin typeface="Arial"/>
                <a:ea typeface="Arial"/>
                <a:cs typeface="Arial"/>
                <a:sym typeface="Arial"/>
              </a:rPr>
              <a:t>Campus Technology (Boston)</a:t>
            </a:r>
          </a:p>
          <a:p>
            <a:pPr marL="285750" indent="-285750">
              <a:lnSpc>
                <a:spcPct val="115000"/>
              </a:lnSpc>
              <a:spcBef>
                <a:spcPts val="0"/>
              </a:spcBef>
              <a:spcAft>
                <a:spcPts val="0"/>
              </a:spcAft>
              <a:buClr>
                <a:srgbClr val="000000"/>
              </a:buClr>
              <a:buSzPct val="64705"/>
              <a:buFont typeface="Wingdings" panose="05000000000000000000" pitchFamily="2" charset="2"/>
              <a:buChar char="§"/>
              <a:defRPr/>
            </a:pPr>
            <a:r>
              <a:rPr lang="en-US" sz="1700" kern="0" dirty="0">
                <a:solidFill>
                  <a:srgbClr val="000000"/>
                </a:solidFill>
                <a:latin typeface="Arial"/>
                <a:ea typeface="Arial"/>
                <a:cs typeface="Arial"/>
                <a:sym typeface="Arial"/>
              </a:rPr>
              <a:t>Symposium on Digital Initiatives (San Diego)</a:t>
            </a:r>
          </a:p>
          <a:p>
            <a:pPr marL="285750" indent="-285750">
              <a:lnSpc>
                <a:spcPct val="115000"/>
              </a:lnSpc>
              <a:spcBef>
                <a:spcPts val="0"/>
              </a:spcBef>
              <a:spcAft>
                <a:spcPts val="0"/>
              </a:spcAft>
              <a:buClr>
                <a:srgbClr val="000000"/>
              </a:buClr>
              <a:buSzPct val="64705"/>
              <a:buFont typeface="Wingdings" panose="05000000000000000000" pitchFamily="2" charset="2"/>
              <a:buChar char="§"/>
              <a:defRPr/>
            </a:pPr>
            <a:r>
              <a:rPr lang="en-US" sz="1700" kern="0" dirty="0">
                <a:solidFill>
                  <a:srgbClr val="000000"/>
                </a:solidFill>
                <a:latin typeface="Arial"/>
                <a:ea typeface="Arial"/>
                <a:cs typeface="Arial"/>
                <a:sym typeface="Arial"/>
              </a:rPr>
              <a:t>Texas Conference on Digital Libraries</a:t>
            </a:r>
          </a:p>
          <a:p>
            <a:pPr marL="285750" indent="-285750">
              <a:lnSpc>
                <a:spcPct val="115000"/>
              </a:lnSpc>
              <a:spcBef>
                <a:spcPts val="0"/>
              </a:spcBef>
              <a:spcAft>
                <a:spcPts val="0"/>
              </a:spcAft>
              <a:buClr>
                <a:srgbClr val="000000"/>
              </a:buClr>
              <a:buSzPct val="64705"/>
              <a:buFont typeface="Wingdings" panose="05000000000000000000" pitchFamily="2" charset="2"/>
              <a:buChar char="§"/>
              <a:defRPr/>
            </a:pPr>
            <a:r>
              <a:rPr lang="en-US" sz="1700" i="1" kern="0" dirty="0">
                <a:solidFill>
                  <a:srgbClr val="000000"/>
                </a:solidFill>
                <a:latin typeface="Arial"/>
                <a:ea typeface="Arial"/>
                <a:cs typeface="Arial"/>
                <a:sym typeface="Arial"/>
              </a:rPr>
              <a:t>Computers in Libraries</a:t>
            </a:r>
            <a:r>
              <a:rPr lang="en-US" sz="1700" kern="0" dirty="0">
                <a:solidFill>
                  <a:srgbClr val="000000"/>
                </a:solidFill>
                <a:latin typeface="Arial"/>
                <a:ea typeface="Arial"/>
                <a:cs typeface="Arial"/>
                <a:sym typeface="Arial"/>
              </a:rPr>
              <a:t>, </a:t>
            </a:r>
            <a:r>
              <a:rPr lang="en-US" dirty="0"/>
              <a:t>Vol. 36 No. 3 — April 2016</a:t>
            </a:r>
          </a:p>
          <a:p>
            <a:pPr marL="285750" indent="-285750">
              <a:lnSpc>
                <a:spcPct val="115000"/>
              </a:lnSpc>
              <a:spcBef>
                <a:spcPts val="0"/>
              </a:spcBef>
              <a:spcAft>
                <a:spcPts val="0"/>
              </a:spcAft>
              <a:buClr>
                <a:srgbClr val="000000"/>
              </a:buClr>
              <a:buSzPct val="64705"/>
              <a:buFont typeface="Wingdings" panose="05000000000000000000" pitchFamily="2" charset="2"/>
              <a:buChar char="§"/>
              <a:defRPr/>
            </a:pPr>
            <a:r>
              <a:rPr lang="en-US" dirty="0"/>
              <a:t>State Data Repository Symposium Group (Baylor)</a:t>
            </a:r>
          </a:p>
          <a:p>
            <a:pPr marL="0" indent="0">
              <a:lnSpc>
                <a:spcPct val="115000"/>
              </a:lnSpc>
              <a:spcBef>
                <a:spcPts val="0"/>
              </a:spcBef>
              <a:spcAft>
                <a:spcPts val="0"/>
              </a:spcAft>
              <a:buClr>
                <a:srgbClr val="000000"/>
              </a:buClr>
              <a:buSzPct val="64705"/>
              <a:buNone/>
              <a:defRPr/>
            </a:pPr>
            <a:endParaRPr lang="en-US" sz="1700" kern="0" dirty="0">
              <a:solidFill>
                <a:srgbClr val="000000"/>
              </a:solidFill>
              <a:latin typeface="Arial"/>
              <a:ea typeface="Arial"/>
              <a:cs typeface="Arial"/>
              <a:sym typeface="Arial"/>
            </a:endParaRPr>
          </a:p>
          <a:p>
            <a:pPr indent="0">
              <a:spcBef>
                <a:spcPts val="0"/>
              </a:spcBef>
              <a:spcAft>
                <a:spcPts val="0"/>
              </a:spcAft>
              <a:buClr>
                <a:srgbClr val="F07F09"/>
              </a:buClr>
              <a:buSzPct val="25000"/>
              <a:buNone/>
              <a:defRPr/>
            </a:pPr>
            <a:endParaRPr lang="en-US" sz="1700" kern="0" dirty="0">
              <a:solidFill>
                <a:srgbClr val="000000"/>
              </a:solidFill>
              <a:latin typeface="Arial"/>
              <a:ea typeface="Arial"/>
              <a:cs typeface="Arial"/>
              <a:sym typeface="Arial"/>
            </a:endParaRPr>
          </a:p>
          <a:p>
            <a:pPr marL="0" indent="0">
              <a:lnSpc>
                <a:spcPct val="115000"/>
              </a:lnSpc>
              <a:spcBef>
                <a:spcPts val="200"/>
              </a:spcBef>
              <a:spcAft>
                <a:spcPts val="0"/>
              </a:spcAft>
              <a:buClr>
                <a:srgbClr val="000000"/>
              </a:buClr>
              <a:buSzPct val="25000"/>
              <a:buNone/>
              <a:defRPr/>
            </a:pPr>
            <a:r>
              <a:rPr lang="en-US" sz="1800" kern="0" dirty="0">
                <a:solidFill>
                  <a:srgbClr val="000000"/>
                </a:solidFill>
                <a:latin typeface="Arial"/>
                <a:ea typeface="Arial"/>
                <a:cs typeface="Arial"/>
                <a:sym typeface="Arial"/>
              </a:rPr>
              <a:t> </a:t>
            </a:r>
          </a:p>
          <a:p>
            <a:pPr indent="-127000">
              <a:spcBef>
                <a:spcPts val="0"/>
              </a:spcBef>
              <a:spcAft>
                <a:spcPts val="0"/>
              </a:spcAft>
              <a:buClr>
                <a:srgbClr val="F07F09"/>
              </a:buClr>
              <a:buSzPct val="111111"/>
              <a:buNone/>
              <a:defRPr/>
            </a:pPr>
            <a:endParaRPr lang="en-US" sz="1800" kern="0" dirty="0">
              <a:latin typeface="Arial"/>
              <a:ea typeface="Arial"/>
              <a:cs typeface="Arial"/>
              <a:sym typeface="Arial"/>
            </a:endParaRPr>
          </a:p>
        </p:txBody>
      </p:sp>
      <p:pic>
        <p:nvPicPr>
          <p:cNvPr id="30" name="Picture 29">
            <a:extLst>
              <a:ext uri="{FF2B5EF4-FFF2-40B4-BE49-F238E27FC236}">
                <a16:creationId xmlns:a16="http://schemas.microsoft.com/office/drawing/2014/main" id="{A4D5A7AF-1B06-449A-9979-F68C36B94FD0}"/>
              </a:ext>
            </a:extLst>
          </p:cNvPr>
          <p:cNvPicPr>
            <a:picLocks noChangeAspect="1"/>
          </p:cNvPicPr>
          <p:nvPr/>
        </p:nvPicPr>
        <p:blipFill>
          <a:blip r:embed="rId2"/>
          <a:stretch>
            <a:fillRect/>
          </a:stretch>
        </p:blipFill>
        <p:spPr>
          <a:xfrm>
            <a:off x="6583680" y="1820500"/>
            <a:ext cx="4932239" cy="5172647"/>
          </a:xfrm>
          <a:prstGeom prst="rect">
            <a:avLst/>
          </a:prstGeom>
        </p:spPr>
      </p:pic>
    </p:spTree>
    <p:extLst>
      <p:ext uri="{BB962C8B-B14F-4D97-AF65-F5344CB8AC3E}">
        <p14:creationId xmlns:p14="http://schemas.microsoft.com/office/powerpoint/2010/main" val="813570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619" b="5915"/>
          <a:stretch/>
        </p:blipFill>
        <p:spPr>
          <a:xfrm>
            <a:off x="1600200" y="2196829"/>
            <a:ext cx="8899412" cy="3886200"/>
          </a:xfrm>
          <a:prstGeom prst="rect">
            <a:avLst/>
          </a:prstGeom>
        </p:spPr>
      </p:pic>
      <p:pic>
        <p:nvPicPr>
          <p:cNvPr id="5" name="image1.jpeg"/>
          <p:cNvPicPr/>
          <p:nvPr/>
        </p:nvPicPr>
        <p:blipFill rotWithShape="1">
          <a:blip r:embed="rId3" cstate="print"/>
          <a:srcRect t="38416" b="16183"/>
          <a:stretch/>
        </p:blipFill>
        <p:spPr>
          <a:xfrm>
            <a:off x="2840078" y="228601"/>
            <a:ext cx="6582170" cy="1152409"/>
          </a:xfrm>
          <a:prstGeom prst="rect">
            <a:avLst/>
          </a:prstGeom>
        </p:spPr>
      </p:pic>
      <p:sp>
        <p:nvSpPr>
          <p:cNvPr id="6" name="Oval 5"/>
          <p:cNvSpPr/>
          <p:nvPr/>
        </p:nvSpPr>
        <p:spPr>
          <a:xfrm>
            <a:off x="7924800" y="4419600"/>
            <a:ext cx="2133600" cy="914400"/>
          </a:xfrm>
          <a:prstGeom prst="ellipse">
            <a:avLst/>
          </a:prstGeom>
          <a:solidFill>
            <a:schemeClr val="accent1">
              <a:alpha val="24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733800" y="5364804"/>
            <a:ext cx="2133600" cy="914400"/>
          </a:xfrm>
          <a:prstGeom prst="ellipse">
            <a:avLst/>
          </a:prstGeom>
          <a:solidFill>
            <a:schemeClr val="accent1">
              <a:alpha val="24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438C15D-70B6-4AA7-8828-8F7AFA8CB30B}"/>
              </a:ext>
            </a:extLst>
          </p:cNvPr>
          <p:cNvSpPr/>
          <p:nvPr/>
        </p:nvSpPr>
        <p:spPr>
          <a:xfrm>
            <a:off x="3221736" y="1437733"/>
            <a:ext cx="6582170" cy="702372"/>
          </a:xfrm>
          <a:prstGeom prst="rect">
            <a:avLst/>
          </a:prstGeom>
        </p:spPr>
        <p:txBody>
          <a:bodyPr wrap="square">
            <a:spAutoFit/>
          </a:bodyPr>
          <a:lstStyle/>
          <a:p>
            <a:pPr>
              <a:lnSpc>
                <a:spcPct val="115000"/>
              </a:lnSpc>
              <a:spcBef>
                <a:spcPts val="0"/>
              </a:spcBef>
              <a:spcAft>
                <a:spcPts val="0"/>
              </a:spcAft>
              <a:buClr>
                <a:srgbClr val="000000"/>
              </a:buClr>
              <a:buSzPct val="64705"/>
              <a:defRPr/>
            </a:pPr>
            <a:r>
              <a:rPr lang="en-US" kern="0" dirty="0">
                <a:solidFill>
                  <a:srgbClr val="000000"/>
                </a:solidFill>
                <a:latin typeface="Arial"/>
                <a:ea typeface="Arial"/>
                <a:cs typeface="Arial"/>
                <a:sym typeface="Arial"/>
              </a:rPr>
              <a:t>Laura Waugh, Digital Collections Library now Chairs State Data Repository Committee</a:t>
            </a:r>
          </a:p>
        </p:txBody>
      </p:sp>
    </p:spTree>
    <p:extLst>
      <p:ext uri="{BB962C8B-B14F-4D97-AF65-F5344CB8AC3E}">
        <p14:creationId xmlns:p14="http://schemas.microsoft.com/office/powerpoint/2010/main" val="3161718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F32D3-5AFF-4C2C-BEE7-B1802FA4D978}"/>
              </a:ext>
            </a:extLst>
          </p:cNvPr>
          <p:cNvSpPr>
            <a:spLocks noGrp="1"/>
          </p:cNvSpPr>
          <p:nvPr>
            <p:ph type="title"/>
          </p:nvPr>
        </p:nvSpPr>
        <p:spPr>
          <a:xfrm>
            <a:off x="598918" y="189229"/>
            <a:ext cx="10515600" cy="1325563"/>
          </a:xfrm>
        </p:spPr>
        <p:txBody>
          <a:bodyPr>
            <a:normAutofit fontScale="90000"/>
          </a:bodyPr>
          <a:lstStyle/>
          <a:p>
            <a:pPr algn="ctr"/>
            <a:r>
              <a:rPr lang="en-US" sz="7200" dirty="0"/>
              <a:t>Vireo</a:t>
            </a:r>
            <a:br>
              <a:rPr lang="en-US" dirty="0"/>
            </a:br>
            <a:endParaRPr lang="en-US" sz="2000" dirty="0"/>
          </a:p>
        </p:txBody>
      </p:sp>
      <p:pic>
        <p:nvPicPr>
          <p:cNvPr id="9" name="Content Placeholder 8" descr="A picture containing drawing&#10;&#10;Description automatically generated">
            <a:extLst>
              <a:ext uri="{FF2B5EF4-FFF2-40B4-BE49-F238E27FC236}">
                <a16:creationId xmlns:a16="http://schemas.microsoft.com/office/drawing/2014/main" id="{901A4301-FB31-460E-8DCD-67506728CD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8918" y="1915267"/>
            <a:ext cx="5262378" cy="2706366"/>
          </a:xfrm>
        </p:spPr>
      </p:pic>
      <p:sp>
        <p:nvSpPr>
          <p:cNvPr id="10" name="TextBox 9">
            <a:extLst>
              <a:ext uri="{FF2B5EF4-FFF2-40B4-BE49-F238E27FC236}">
                <a16:creationId xmlns:a16="http://schemas.microsoft.com/office/drawing/2014/main" id="{03338815-7E43-4C80-961C-E00BFC897F0C}"/>
              </a:ext>
            </a:extLst>
          </p:cNvPr>
          <p:cNvSpPr txBox="1"/>
          <p:nvPr/>
        </p:nvSpPr>
        <p:spPr>
          <a:xfrm>
            <a:off x="7229980" y="2274837"/>
            <a:ext cx="4752470" cy="3970318"/>
          </a:xfrm>
          <a:prstGeom prst="rect">
            <a:avLst/>
          </a:prstGeom>
          <a:noFill/>
        </p:spPr>
        <p:txBody>
          <a:bodyPr wrap="square" rtlCol="0" anchor="t">
            <a:spAutoFit/>
          </a:bodyPr>
          <a:lstStyle/>
          <a:p>
            <a:r>
              <a:rPr lang="en-US" b="1" dirty="0"/>
              <a:t>Electronic Thesis and Dissertation Management System</a:t>
            </a:r>
          </a:p>
          <a:p>
            <a:endParaRPr lang="en-US" dirty="0"/>
          </a:p>
          <a:p>
            <a:pPr marL="285750" indent="-285750">
              <a:buFont typeface="Arial" panose="020B0604020202020204" pitchFamily="34" charset="0"/>
              <a:buChar char="•"/>
            </a:pPr>
            <a:r>
              <a:rPr lang="en-US" dirty="0"/>
              <a:t>Bridges Student Thesis/Dissertation Submission with Graduate School Review, Online Publication and ETD Preservation</a:t>
            </a:r>
          </a:p>
          <a:p>
            <a:pPr marL="285750" indent="-285750">
              <a:buFont typeface="Arial" panose="020B0604020202020204" pitchFamily="34" charset="0"/>
              <a:buChar char="•"/>
            </a:pPr>
            <a:r>
              <a:rPr lang="en-US" dirty="0"/>
              <a:t>Our Electronic Resources Librarian is the Software Manager for Vireo and with TDL has been instrumental in the software’s development</a:t>
            </a:r>
          </a:p>
          <a:p>
            <a:pPr marL="285750" indent="-285750">
              <a:buFont typeface="Arial" panose="020B0604020202020204" pitchFamily="34" charset="0"/>
              <a:buChar char="•"/>
            </a:pPr>
            <a:r>
              <a:rPr lang="en-US" dirty="0"/>
              <a:t>Stephanie Larrison has presented nationally (USETDA) and statewide on Vireo and chairs the state ETD/VIREO working group </a:t>
            </a:r>
            <a:r>
              <a:rPr lang="en-US"/>
              <a:t>and committee</a:t>
            </a:r>
            <a:endParaRPr lang="en-US" dirty="0"/>
          </a:p>
        </p:txBody>
      </p:sp>
    </p:spTree>
    <p:extLst>
      <p:ext uri="{BB962C8B-B14F-4D97-AF65-F5344CB8AC3E}">
        <p14:creationId xmlns:p14="http://schemas.microsoft.com/office/powerpoint/2010/main" val="2267918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5" y="318582"/>
            <a:ext cx="4556762" cy="2028511"/>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E53D71-7418-44B0-8B9A-97C244649429}"/>
              </a:ext>
            </a:extLst>
          </p:cNvPr>
          <p:cNvSpPr>
            <a:spLocks noGrp="1"/>
          </p:cNvSpPr>
          <p:nvPr>
            <p:ph type="title"/>
          </p:nvPr>
        </p:nvSpPr>
        <p:spPr>
          <a:xfrm>
            <a:off x="480376" y="604124"/>
            <a:ext cx="4556761" cy="1611365"/>
          </a:xfrm>
        </p:spPr>
        <p:txBody>
          <a:bodyPr vert="horz" lIns="91440" tIns="45720" rIns="91440" bIns="45720" rtlCol="0" anchor="ctr">
            <a:normAutofit fontScale="90000"/>
          </a:bodyPr>
          <a:lstStyle/>
          <a:p>
            <a:pPr algn="ctr"/>
            <a:r>
              <a:rPr lang="en-US" dirty="0">
                <a:solidFill>
                  <a:srgbClr val="FFFFFF"/>
                </a:solidFill>
              </a:rPr>
              <a:t>Digital Services and The Digitization Lab </a:t>
            </a:r>
            <a:br>
              <a:rPr lang="en-US" dirty="0">
                <a:solidFill>
                  <a:srgbClr val="FFFFFF"/>
                </a:solidFill>
              </a:rPr>
            </a:br>
            <a:r>
              <a:rPr lang="en-US" dirty="0">
                <a:solidFill>
                  <a:srgbClr val="FFFFFF"/>
                </a:solidFill>
              </a:rPr>
              <a:t> </a:t>
            </a:r>
            <a:r>
              <a:rPr lang="en-US" sz="2200" dirty="0">
                <a:solidFill>
                  <a:srgbClr val="FFFFFF"/>
                </a:solidFill>
              </a:rPr>
              <a:t>Expands </a:t>
            </a:r>
            <a:r>
              <a:rPr lang="en-US" sz="2200" kern="1200" dirty="0">
                <a:solidFill>
                  <a:srgbClr val="FFFFFF"/>
                </a:solidFill>
                <a:latin typeface="+mj-lt"/>
                <a:ea typeface="+mj-ea"/>
                <a:cs typeface="+mj-cs"/>
              </a:rPr>
              <a:t>Possibilities </a:t>
            </a:r>
            <a:r>
              <a:rPr lang="en-US" sz="2200" dirty="0">
                <a:solidFill>
                  <a:srgbClr val="FFFFFF"/>
                </a:solidFill>
              </a:rPr>
              <a:t>for</a:t>
            </a:r>
            <a:r>
              <a:rPr lang="en-US" sz="2200" kern="1200" dirty="0">
                <a:solidFill>
                  <a:srgbClr val="FFFFFF"/>
                </a:solidFill>
                <a:latin typeface="+mj-lt"/>
                <a:ea typeface="+mj-ea"/>
                <a:cs typeface="+mj-cs"/>
              </a:rPr>
              <a:t> Faculty </a:t>
            </a:r>
            <a:r>
              <a:rPr lang="en-US" sz="2200" dirty="0">
                <a:solidFill>
                  <a:srgbClr val="FFFFFF"/>
                </a:solidFill>
              </a:rPr>
              <a:t>and Graduate Student </a:t>
            </a:r>
            <a:r>
              <a:rPr lang="en-US" sz="2200" kern="1200" dirty="0">
                <a:solidFill>
                  <a:srgbClr val="FFFFFF"/>
                </a:solidFill>
                <a:latin typeface="+mj-lt"/>
                <a:ea typeface="+mj-ea"/>
                <a:cs typeface="+mj-cs"/>
              </a:rPr>
              <a:t>Research Projects</a:t>
            </a:r>
            <a:br>
              <a:rPr lang="en-US" sz="2200" kern="1200" dirty="0">
                <a:solidFill>
                  <a:srgbClr val="FFFFFF"/>
                </a:solidFill>
                <a:latin typeface="+mj-lt"/>
                <a:ea typeface="+mj-ea"/>
                <a:cs typeface="+mj-cs"/>
              </a:rPr>
            </a:br>
            <a:endParaRPr lang="en-US" sz="2200" kern="1200" dirty="0">
              <a:solidFill>
                <a:srgbClr val="FFFFFF"/>
              </a:solidFill>
              <a:latin typeface="+mj-lt"/>
              <a:ea typeface="+mj-ea"/>
              <a:cs typeface="+mj-cs"/>
            </a:endParaRPr>
          </a:p>
        </p:txBody>
      </p:sp>
      <p:pic>
        <p:nvPicPr>
          <p:cNvPr id="4" name="Content Placeholder 3">
            <a:extLst>
              <a:ext uri="{FF2B5EF4-FFF2-40B4-BE49-F238E27FC236}">
                <a16:creationId xmlns:a16="http://schemas.microsoft.com/office/drawing/2014/main" id="{2C9FD6F1-C9BF-4192-A06F-77AE5445D4A6}"/>
              </a:ext>
            </a:extLst>
          </p:cNvPr>
          <p:cNvPicPr>
            <a:picLocks noGrp="1" noChangeAspect="1"/>
          </p:cNvPicPr>
          <p:nvPr>
            <p:ph idx="1"/>
          </p:nvPr>
        </p:nvPicPr>
        <p:blipFill>
          <a:blip r:embed="rId2"/>
          <a:stretch>
            <a:fillRect/>
          </a:stretch>
        </p:blipFill>
        <p:spPr>
          <a:xfrm>
            <a:off x="5196852" y="380552"/>
            <a:ext cx="2667733" cy="1780712"/>
          </a:xfrm>
          <a:prstGeom prst="rect">
            <a:avLst/>
          </a:prstGeom>
        </p:spPr>
      </p:pic>
      <p:pic>
        <p:nvPicPr>
          <p:cNvPr id="8" name="Picture 7">
            <a:extLst>
              <a:ext uri="{FF2B5EF4-FFF2-40B4-BE49-F238E27FC236}">
                <a16:creationId xmlns:a16="http://schemas.microsoft.com/office/drawing/2014/main" id="{753290DF-5B62-40BF-8859-C38F6B94803B}"/>
              </a:ext>
            </a:extLst>
          </p:cNvPr>
          <p:cNvPicPr>
            <a:picLocks noChangeAspect="1"/>
          </p:cNvPicPr>
          <p:nvPr/>
        </p:nvPicPr>
        <p:blipFill>
          <a:blip r:embed="rId3"/>
          <a:stretch>
            <a:fillRect/>
          </a:stretch>
        </p:blipFill>
        <p:spPr>
          <a:xfrm>
            <a:off x="440272" y="2955501"/>
            <a:ext cx="4114800" cy="3260978"/>
          </a:xfrm>
          <a:prstGeom prst="rect">
            <a:avLst/>
          </a:prstGeom>
        </p:spPr>
      </p:pic>
      <p:sp>
        <p:nvSpPr>
          <p:cNvPr id="17" name="Rectangle 16">
            <a:extLst>
              <a:ext uri="{FF2B5EF4-FFF2-40B4-BE49-F238E27FC236}">
                <a16:creationId xmlns:a16="http://schemas.microsoft.com/office/drawing/2014/main" id="{0F8BFD3B-29FB-4A95-BB51-220F8A6C5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6650" y="2429124"/>
            <a:ext cx="4561251" cy="4108837"/>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CA420F1-75EB-4FA7-BD80-CA061F01BA0A}"/>
              </a:ext>
            </a:extLst>
          </p:cNvPr>
          <p:cNvPicPr>
            <a:picLocks noChangeAspect="1"/>
          </p:cNvPicPr>
          <p:nvPr/>
        </p:nvPicPr>
        <p:blipFill>
          <a:blip r:embed="rId4"/>
          <a:stretch>
            <a:fillRect/>
          </a:stretch>
        </p:blipFill>
        <p:spPr>
          <a:xfrm>
            <a:off x="9823410" y="2639728"/>
            <a:ext cx="2045361" cy="1620948"/>
          </a:xfrm>
          <a:prstGeom prst="rect">
            <a:avLst/>
          </a:prstGeom>
        </p:spPr>
      </p:pic>
      <p:pic>
        <p:nvPicPr>
          <p:cNvPr id="7" name="Picture 6">
            <a:extLst>
              <a:ext uri="{FF2B5EF4-FFF2-40B4-BE49-F238E27FC236}">
                <a16:creationId xmlns:a16="http://schemas.microsoft.com/office/drawing/2014/main" id="{89FECB3E-45E7-468B-8B0A-F44A355B55C9}"/>
              </a:ext>
            </a:extLst>
          </p:cNvPr>
          <p:cNvPicPr>
            <a:picLocks noChangeAspect="1"/>
          </p:cNvPicPr>
          <p:nvPr/>
        </p:nvPicPr>
        <p:blipFill>
          <a:blip r:embed="rId5"/>
          <a:stretch>
            <a:fillRect/>
          </a:stretch>
        </p:blipFill>
        <p:spPr>
          <a:xfrm>
            <a:off x="9823408" y="4726743"/>
            <a:ext cx="2045362" cy="1753897"/>
          </a:xfrm>
          <a:prstGeom prst="rect">
            <a:avLst/>
          </a:prstGeom>
        </p:spPr>
      </p:pic>
      <p:sp>
        <p:nvSpPr>
          <p:cNvPr id="9" name="Rectangle 8">
            <a:extLst>
              <a:ext uri="{FF2B5EF4-FFF2-40B4-BE49-F238E27FC236}">
                <a16:creationId xmlns:a16="http://schemas.microsoft.com/office/drawing/2014/main" id="{BB42FF9E-C012-4AA3-BCE4-6C35B87E5E30}"/>
              </a:ext>
            </a:extLst>
          </p:cNvPr>
          <p:cNvSpPr/>
          <p:nvPr/>
        </p:nvSpPr>
        <p:spPr>
          <a:xfrm>
            <a:off x="5212080" y="2551176"/>
            <a:ext cx="4288098" cy="3693319"/>
          </a:xfrm>
          <a:prstGeom prst="rect">
            <a:avLst/>
          </a:prstGeom>
        </p:spPr>
        <p:txBody>
          <a:bodyPr wrap="square">
            <a:spAutoFit/>
          </a:bodyPr>
          <a:lstStyle/>
          <a:p>
            <a:endParaRPr lang="en-US" dirty="0"/>
          </a:p>
          <a:p>
            <a:r>
              <a:rPr lang="en-US" sz="1200" dirty="0">
                <a:solidFill>
                  <a:schemeClr val="bg1"/>
                </a:solidFill>
              </a:rPr>
              <a:t>Published and Presented Nationally on </a:t>
            </a:r>
            <a:br>
              <a:rPr lang="en-US" sz="1200" dirty="0">
                <a:solidFill>
                  <a:schemeClr val="bg1"/>
                </a:solidFill>
              </a:rPr>
            </a:br>
            <a:br>
              <a:rPr lang="en-US" sz="1200" dirty="0">
                <a:solidFill>
                  <a:schemeClr val="bg1"/>
                </a:solidFill>
              </a:rPr>
            </a:br>
            <a:r>
              <a:rPr lang="en-US" sz="1200" dirty="0">
                <a:solidFill>
                  <a:schemeClr val="bg1"/>
                </a:solidFill>
              </a:rPr>
              <a:t>Imaging Standards:  A Camera Based </a:t>
            </a:r>
            <a:r>
              <a:rPr lang="en-US" sz="1200" dirty="0" err="1">
                <a:solidFill>
                  <a:schemeClr val="bg1"/>
                </a:solidFill>
              </a:rPr>
              <a:t>Aaproach</a:t>
            </a:r>
            <a:r>
              <a:rPr lang="en-US" sz="1200" dirty="0">
                <a:solidFill>
                  <a:schemeClr val="bg1"/>
                </a:solidFill>
              </a:rPr>
              <a:t> for Digitization Lage Scale Photograph Negatives (</a:t>
            </a:r>
            <a:r>
              <a:rPr lang="en-US" sz="1200" i="1" dirty="0">
                <a:solidFill>
                  <a:schemeClr val="bg1"/>
                </a:solidFill>
              </a:rPr>
              <a:t>Journal of Digital Media Management</a:t>
            </a:r>
            <a:r>
              <a:rPr lang="en-US" sz="1200" dirty="0">
                <a:solidFill>
                  <a:schemeClr val="bg1"/>
                </a:solidFill>
              </a:rPr>
              <a:t>)</a:t>
            </a:r>
            <a:br>
              <a:rPr lang="en-US" sz="1200" dirty="0">
                <a:solidFill>
                  <a:schemeClr val="bg1"/>
                </a:solidFill>
              </a:rPr>
            </a:br>
            <a:endParaRPr lang="en-US" sz="1200" dirty="0">
              <a:solidFill>
                <a:schemeClr val="bg1"/>
              </a:solidFill>
            </a:endParaRPr>
          </a:p>
          <a:p>
            <a:r>
              <a:rPr lang="en-US" sz="1200" dirty="0">
                <a:solidFill>
                  <a:schemeClr val="bg1"/>
                </a:solidFill>
              </a:rPr>
              <a:t>Introduction to Image Processing with Python and </a:t>
            </a:r>
            <a:r>
              <a:rPr lang="en-US" sz="1200" dirty="0" err="1">
                <a:solidFill>
                  <a:schemeClr val="bg1"/>
                </a:solidFill>
              </a:rPr>
              <a:t>Jupitor</a:t>
            </a:r>
            <a:r>
              <a:rPr lang="en-US" sz="1200" dirty="0">
                <a:solidFill>
                  <a:schemeClr val="bg1"/>
                </a:solidFill>
              </a:rPr>
              <a:t> Notebooks</a:t>
            </a:r>
          </a:p>
          <a:p>
            <a:br>
              <a:rPr lang="en-US" sz="1200" dirty="0">
                <a:solidFill>
                  <a:schemeClr val="bg1"/>
                </a:solidFill>
              </a:rPr>
            </a:br>
            <a:r>
              <a:rPr lang="en-US" sz="1200" dirty="0">
                <a:solidFill>
                  <a:schemeClr val="bg1"/>
                </a:solidFill>
              </a:rPr>
              <a:t>Robust possibilities for library archives, special collections and research faculty projects</a:t>
            </a:r>
          </a:p>
          <a:p>
            <a:endParaRPr lang="en-US" sz="1200" dirty="0">
              <a:solidFill>
                <a:schemeClr val="bg1"/>
              </a:solidFill>
            </a:endParaRPr>
          </a:p>
          <a:p>
            <a:r>
              <a:rPr lang="en-US" sz="1200" dirty="0">
                <a:solidFill>
                  <a:schemeClr val="bg1"/>
                </a:solidFill>
              </a:rPr>
              <a:t>Programming possibilities range from publication repositories and digital research ecosystems to digital libraries &amp; online  exhibits</a:t>
            </a:r>
          </a:p>
          <a:p>
            <a:endParaRPr lang="en-US" sz="1200" dirty="0">
              <a:solidFill>
                <a:schemeClr val="bg1"/>
              </a:solidFill>
            </a:endParaRPr>
          </a:p>
          <a:p>
            <a:r>
              <a:rPr lang="en-US" sz="1200" dirty="0">
                <a:solidFill>
                  <a:schemeClr val="bg1"/>
                </a:solidFill>
              </a:rPr>
              <a:t>Digital imaging possibilities range across all media.</a:t>
            </a:r>
          </a:p>
          <a:p>
            <a:br>
              <a:rPr lang="en-US" sz="1200" dirty="0">
                <a:solidFill>
                  <a:schemeClr val="bg1"/>
                </a:solidFill>
              </a:rPr>
            </a:br>
            <a:endParaRPr lang="en-US" sz="1200" dirty="0">
              <a:solidFill>
                <a:schemeClr val="bg1"/>
              </a:solidFill>
            </a:endParaRPr>
          </a:p>
        </p:txBody>
      </p:sp>
      <p:pic>
        <p:nvPicPr>
          <p:cNvPr id="10" name="Picture 9" descr="A close up of a piece of paper&#10;&#10;Description automatically generated">
            <a:extLst>
              <a:ext uri="{FF2B5EF4-FFF2-40B4-BE49-F238E27FC236}">
                <a16:creationId xmlns:a16="http://schemas.microsoft.com/office/drawing/2014/main" id="{AC17D10E-9F7F-4A1F-BFD8-2E7D1C8E03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4063" y="146507"/>
            <a:ext cx="3817937" cy="2214702"/>
          </a:xfrm>
          <a:prstGeom prst="rect">
            <a:avLst/>
          </a:prstGeom>
        </p:spPr>
      </p:pic>
    </p:spTree>
    <p:extLst>
      <p:ext uri="{BB962C8B-B14F-4D97-AF65-F5344CB8AC3E}">
        <p14:creationId xmlns:p14="http://schemas.microsoft.com/office/powerpoint/2010/main" val="2754456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hoto, table, sitting&#10;&#10;Description automatically generated">
            <a:extLst>
              <a:ext uri="{FF2B5EF4-FFF2-40B4-BE49-F238E27FC236}">
                <a16:creationId xmlns:a16="http://schemas.microsoft.com/office/drawing/2014/main" id="{56BC412A-39A8-4854-B31C-D310D911D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8597" y="1360449"/>
            <a:ext cx="4012429" cy="3635298"/>
          </a:xfrm>
          <a:prstGeom prst="rect">
            <a:avLst/>
          </a:prstGeom>
        </p:spPr>
      </p:pic>
      <p:pic>
        <p:nvPicPr>
          <p:cNvPr id="5" name="Picture 4" descr="A picture containing man, standing, display&#10;&#10;Description automatically generated">
            <a:extLst>
              <a:ext uri="{FF2B5EF4-FFF2-40B4-BE49-F238E27FC236}">
                <a16:creationId xmlns:a16="http://schemas.microsoft.com/office/drawing/2014/main" id="{55F78507-86AE-46A2-96A2-981C32F56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44630" y="826195"/>
            <a:ext cx="5349905" cy="4012429"/>
          </a:xfrm>
          <a:prstGeom prst="rect">
            <a:avLst/>
          </a:prstGeom>
        </p:spPr>
      </p:pic>
      <p:sp>
        <p:nvSpPr>
          <p:cNvPr id="6" name="TextBox 5">
            <a:extLst>
              <a:ext uri="{FF2B5EF4-FFF2-40B4-BE49-F238E27FC236}">
                <a16:creationId xmlns:a16="http://schemas.microsoft.com/office/drawing/2014/main" id="{8ADFC865-4C31-44AF-B030-4367E103C288}"/>
              </a:ext>
            </a:extLst>
          </p:cNvPr>
          <p:cNvSpPr txBox="1"/>
          <p:nvPr/>
        </p:nvSpPr>
        <p:spPr>
          <a:xfrm>
            <a:off x="524108" y="5657671"/>
            <a:ext cx="4003240" cy="923330"/>
          </a:xfrm>
          <a:prstGeom prst="rect">
            <a:avLst/>
          </a:prstGeom>
          <a:noFill/>
        </p:spPr>
        <p:txBody>
          <a:bodyPr wrap="square" rtlCol="0">
            <a:spAutoFit/>
          </a:bodyPr>
          <a:lstStyle/>
          <a:p>
            <a:r>
              <a:rPr lang="en-US" b="1" dirty="0" err="1"/>
              <a:t>TxTreasures</a:t>
            </a:r>
            <a:r>
              <a:rPr lang="en-US" b="1" dirty="0"/>
              <a:t> Grant</a:t>
            </a:r>
            <a:r>
              <a:rPr lang="en-US" dirty="0"/>
              <a:t>: Digitizing San Marcos Daily Negatives Texas History,   Over 2 Million Images of Hays County, Texas</a:t>
            </a:r>
          </a:p>
        </p:txBody>
      </p:sp>
      <p:sp>
        <p:nvSpPr>
          <p:cNvPr id="7" name="Rectangle 6">
            <a:extLst>
              <a:ext uri="{FF2B5EF4-FFF2-40B4-BE49-F238E27FC236}">
                <a16:creationId xmlns:a16="http://schemas.microsoft.com/office/drawing/2014/main" id="{BE1B9DC2-E7FC-4085-9A21-54F2D43EA05A}"/>
              </a:ext>
            </a:extLst>
          </p:cNvPr>
          <p:cNvSpPr/>
          <p:nvPr/>
        </p:nvSpPr>
        <p:spPr>
          <a:xfrm>
            <a:off x="6086811" y="5380672"/>
            <a:ext cx="6096000" cy="1477328"/>
          </a:xfrm>
          <a:prstGeom prst="rect">
            <a:avLst/>
          </a:prstGeom>
        </p:spPr>
        <p:txBody>
          <a:bodyPr>
            <a:spAutoFit/>
          </a:bodyPr>
          <a:lstStyle/>
          <a:p>
            <a:r>
              <a:rPr lang="en-US" dirty="0"/>
              <a:t>Published and Presented Nationally on Imaging Standards: </a:t>
            </a:r>
          </a:p>
          <a:p>
            <a:r>
              <a:rPr lang="en-US" dirty="0"/>
              <a:t>A Camera Based Approach for Digitization of Large Scale Photograph Negatives (</a:t>
            </a:r>
            <a:r>
              <a:rPr lang="en-US" i="1" dirty="0"/>
              <a:t>Journal of Digital Media Management</a:t>
            </a:r>
            <a:r>
              <a:rPr lang="en-US" dirty="0"/>
              <a:t>)</a:t>
            </a:r>
          </a:p>
          <a:p>
            <a:r>
              <a:rPr lang="en-US" dirty="0"/>
              <a:t>Introduction to Image Processing with Python and </a:t>
            </a:r>
            <a:r>
              <a:rPr lang="en-US" dirty="0" err="1"/>
              <a:t>Jupitor</a:t>
            </a:r>
            <a:r>
              <a:rPr lang="en-US" dirty="0"/>
              <a:t> Notebooks</a:t>
            </a:r>
          </a:p>
        </p:txBody>
      </p:sp>
      <p:sp>
        <p:nvSpPr>
          <p:cNvPr id="8" name="TextBox 7">
            <a:extLst>
              <a:ext uri="{FF2B5EF4-FFF2-40B4-BE49-F238E27FC236}">
                <a16:creationId xmlns:a16="http://schemas.microsoft.com/office/drawing/2014/main" id="{B9BE556B-CE3A-4537-B032-732D362BC36F}"/>
              </a:ext>
            </a:extLst>
          </p:cNvPr>
          <p:cNvSpPr txBox="1"/>
          <p:nvPr/>
        </p:nvSpPr>
        <p:spPr>
          <a:xfrm>
            <a:off x="5464098" y="557561"/>
            <a:ext cx="6240042" cy="584775"/>
          </a:xfrm>
          <a:prstGeom prst="rect">
            <a:avLst/>
          </a:prstGeom>
          <a:noFill/>
        </p:spPr>
        <p:txBody>
          <a:bodyPr wrap="none" rtlCol="0">
            <a:spAutoFit/>
          </a:bodyPr>
          <a:lstStyle/>
          <a:p>
            <a:r>
              <a:rPr lang="en-US" sz="3200" b="1" dirty="0"/>
              <a:t>Digitization Publications and Grants</a:t>
            </a:r>
          </a:p>
        </p:txBody>
      </p:sp>
    </p:spTree>
    <p:extLst>
      <p:ext uri="{BB962C8B-B14F-4D97-AF65-F5344CB8AC3E}">
        <p14:creationId xmlns:p14="http://schemas.microsoft.com/office/powerpoint/2010/main" val="36032057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2457</Words>
  <Application>Microsoft Office PowerPoint</Application>
  <PresentationFormat>Widescreen</PresentationFormat>
  <Paragraphs>294</Paragraphs>
  <Slides>36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Oswald</vt:lpstr>
      <vt:lpstr>Wingdings</vt:lpstr>
      <vt:lpstr>Office Theme</vt:lpstr>
      <vt:lpstr>Texas State University Libraries  Digital Initiatives Staff,  Infrastructures and Accomplishments</vt:lpstr>
      <vt:lpstr>PowerPoint Presentation</vt:lpstr>
      <vt:lpstr>Digital Research Ecosystem  Software Components and People</vt:lpstr>
      <vt:lpstr> The Texas Data Repository @ Texas State University</vt:lpstr>
      <vt:lpstr>PowerPoint Presentation</vt:lpstr>
      <vt:lpstr>PowerPoint Presentation</vt:lpstr>
      <vt:lpstr>Vireo </vt:lpstr>
      <vt:lpstr>Digital Services and The Digitization Lab   Expands Possibilities for Faculty and Graduate Student Research Projects </vt:lpstr>
      <vt:lpstr>PowerPoint Presentation</vt:lpstr>
      <vt:lpstr> Combining These Research Ecosystem Components Opens Amazing Possibilities For Digital Scholarship &amp; Research Collaboration Opportunities </vt:lpstr>
      <vt:lpstr>Online Exhibits/Digital Archives</vt:lpstr>
      <vt:lpstr>Documentation Projects Significant Manuscripts/Books/Journals/Digital Libraries</vt:lpstr>
      <vt:lpstr>Multimedia Digital Libraries</vt:lpstr>
      <vt:lpstr>Multimedia/GIS/Archives</vt:lpstr>
      <vt:lpstr>Digital Image Libraries Interactivity/Social Tagging (Metadata)</vt:lpstr>
      <vt:lpstr>PowerPoint Presentation</vt:lpstr>
      <vt:lpstr>Evolution of the Scholarly Record Online</vt:lpstr>
      <vt:lpstr>PowerPoint Presentation</vt:lpstr>
      <vt:lpstr> Assessment and Results Quantitative and Qualitative Measures</vt:lpstr>
      <vt:lpstr>Texas State University Libraries  Digital Preservation Working Group   Background &amp; History</vt:lpstr>
      <vt:lpstr>Chronopolis  via DuraCloud  through TDL    </vt:lpstr>
      <vt:lpstr>Deeper  Rationale For Long Term Digital Preservation Storage Infrastructure</vt:lpstr>
      <vt:lpstr>PowerPoint Presentation</vt:lpstr>
      <vt:lpstr>PowerPoint Presentation</vt:lpstr>
      <vt:lpstr>New Online Exhibition Possibilities</vt:lpstr>
      <vt:lpstr>Faculty Online Research  Partnership Opportunities </vt:lpstr>
      <vt:lpstr> 2018-2019  Digital Preservation  Working Group Storage Recommendation Charge</vt:lpstr>
      <vt:lpstr>PowerPoint Presentation</vt:lpstr>
      <vt:lpstr>Texas Data Repository Architecture</vt:lpstr>
      <vt:lpstr> Online Data Repositories </vt:lpstr>
      <vt:lpstr>  Texas Data Repository  Texas Digital Library Initiative, 2014 -2016   </vt:lpstr>
      <vt:lpstr>Data Literacy and Data Research Repositories</vt:lpstr>
      <vt:lpstr> 2018-2019  Digital Preservation  Working Group Storage Recommendation Charge</vt:lpstr>
      <vt:lpstr>Part III: Human Resource Infrastructures (Working Teams)</vt:lpstr>
      <vt:lpstr>2016-2018 Texas Digital Library  Forms First State  Digital Preservation  Resource Infrastructure   </vt:lpstr>
      <vt:lpstr>Digital Scholarship Research Ecosystems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Texas State University Libraries  Digital Initiatives Staff,  Infrastructures and Accomplishments</dc:title>
  <dc:creator>Uzwyshyn, Raymond J</dc:creator>
  <cp:lastModifiedBy>Uzwyshyn, Raymond J</cp:lastModifiedBy>
  <cp:revision>11</cp:revision>
  <dcterms:created xsi:type="dcterms:W3CDTF">2020-06-02T18:50:36Z</dcterms:created>
  <dcterms:modified xsi:type="dcterms:W3CDTF">2020-06-03T21:28:36Z</dcterms:modified>
</cp:coreProperties>
</file>