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media/image64.jpg" ContentType="image/png"/>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58" r:id="rId3"/>
    <p:sldId id="386" r:id="rId4"/>
    <p:sldId id="363" r:id="rId5"/>
    <p:sldId id="257" r:id="rId6"/>
    <p:sldId id="262" r:id="rId7"/>
    <p:sldId id="265" r:id="rId8"/>
    <p:sldId id="349" r:id="rId9"/>
    <p:sldId id="268" r:id="rId10"/>
    <p:sldId id="331" r:id="rId11"/>
    <p:sldId id="335" r:id="rId12"/>
    <p:sldId id="345" r:id="rId13"/>
    <p:sldId id="352" r:id="rId14"/>
    <p:sldId id="354" r:id="rId15"/>
    <p:sldId id="332" r:id="rId16"/>
    <p:sldId id="270" r:id="rId17"/>
    <p:sldId id="302" r:id="rId18"/>
    <p:sldId id="269" r:id="rId19"/>
    <p:sldId id="301" r:id="rId20"/>
    <p:sldId id="350" r:id="rId21"/>
    <p:sldId id="272" r:id="rId22"/>
    <p:sldId id="271" r:id="rId23"/>
    <p:sldId id="347" r:id="rId24"/>
    <p:sldId id="273" r:id="rId25"/>
    <p:sldId id="326" r:id="rId26"/>
    <p:sldId id="343" r:id="rId27"/>
    <p:sldId id="327" r:id="rId28"/>
    <p:sldId id="328" r:id="rId29"/>
    <p:sldId id="260" r:id="rId30"/>
    <p:sldId id="259" r:id="rId31"/>
    <p:sldId id="277" r:id="rId32"/>
    <p:sldId id="276" r:id="rId33"/>
    <p:sldId id="353" r:id="rId34"/>
    <p:sldId id="266" r:id="rId35"/>
    <p:sldId id="340" r:id="rId36"/>
    <p:sldId id="275" r:id="rId37"/>
    <p:sldId id="310" r:id="rId38"/>
    <p:sldId id="333" r:id="rId39"/>
    <p:sldId id="339" r:id="rId40"/>
    <p:sldId id="351" r:id="rId41"/>
    <p:sldId id="342" r:id="rId42"/>
    <p:sldId id="341" r:id="rId43"/>
    <p:sldId id="264" r:id="rId44"/>
    <p:sldId id="267" r:id="rId45"/>
    <p:sldId id="344" r:id="rId46"/>
    <p:sldId id="278" r:id="rId47"/>
    <p:sldId id="279" r:id="rId48"/>
    <p:sldId id="280" r:id="rId49"/>
    <p:sldId id="281" r:id="rId50"/>
    <p:sldId id="282" r:id="rId51"/>
    <p:sldId id="283" r:id="rId52"/>
    <p:sldId id="284" r:id="rId53"/>
    <p:sldId id="285"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F9AAC8-8636-705A-E075-44EDEFC51191}" v="85" dt="2020-04-28T15:19:11.625"/>
    <p1510:client id="{52318A9E-4C6A-84A5-DF10-9BB0B344C090}" v="553" dt="2020-04-28T17:14:11.261"/>
    <p1510:client id="{BAEDECC7-E11B-F25E-64B3-FB743BCDA804}" v="472" dt="2020-04-29T19:44:00.487"/>
    <p1510:client id="{C095FB29-B51A-EB19-24FD-E203EC802D99}" v="31" dt="2020-04-28T21:34:07.9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18" autoAdjust="0"/>
    <p:restoredTop sz="94660"/>
  </p:normalViewPr>
  <p:slideViewPr>
    <p:cSldViewPr snapToGrid="0">
      <p:cViewPr varScale="1">
        <p:scale>
          <a:sx n="130" d="100"/>
          <a:sy n="130" d="100"/>
        </p:scale>
        <p:origin x="174" y="7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zwyshyn, Raymond J" userId="S::r_u15@txstate.edu::d662cd89-6a6b-4f29-ac85-a76feaba704c" providerId="AD" clId="Web-{C095FB29-B51A-EB19-24FD-E203EC802D99}"/>
    <pc:docChg chg="modSld sldOrd">
      <pc:chgData name="Uzwyshyn, Raymond J" userId="S::r_u15@txstate.edu::d662cd89-6a6b-4f29-ac85-a76feaba704c" providerId="AD" clId="Web-{C095FB29-B51A-EB19-24FD-E203EC802D99}" dt="2020-04-28T21:34:07.916" v="30"/>
      <pc:docMkLst>
        <pc:docMk/>
      </pc:docMkLst>
      <pc:sldChg chg="ord">
        <pc:chgData name="Uzwyshyn, Raymond J" userId="S::r_u15@txstate.edu::d662cd89-6a6b-4f29-ac85-a76feaba704c" providerId="AD" clId="Web-{C095FB29-B51A-EB19-24FD-E203EC802D99}" dt="2020-04-28T21:34:07.916" v="30"/>
        <pc:sldMkLst>
          <pc:docMk/>
          <pc:sldMk cId="3620728684" sldId="265"/>
        </pc:sldMkLst>
      </pc:sldChg>
      <pc:sldChg chg="modSp">
        <pc:chgData name="Uzwyshyn, Raymond J" userId="S::r_u15@txstate.edu::d662cd89-6a6b-4f29-ac85-a76feaba704c" providerId="AD" clId="Web-{C095FB29-B51A-EB19-24FD-E203EC802D99}" dt="2020-04-28T21:30:19.789" v="28" actId="20577"/>
        <pc:sldMkLst>
          <pc:docMk/>
          <pc:sldMk cId="2316795548" sldId="354"/>
        </pc:sldMkLst>
        <pc:spChg chg="mod">
          <ac:chgData name="Uzwyshyn, Raymond J" userId="S::r_u15@txstate.edu::d662cd89-6a6b-4f29-ac85-a76feaba704c" providerId="AD" clId="Web-{C095FB29-B51A-EB19-24FD-E203EC802D99}" dt="2020-04-28T21:30:19.789" v="28" actId="20577"/>
          <ac:spMkLst>
            <pc:docMk/>
            <pc:sldMk cId="2316795548" sldId="354"/>
            <ac:spMk id="6" creationId="{40E4CB45-25B8-41D5-9ECA-EFF86435FD5A}"/>
          </ac:spMkLst>
        </pc:spChg>
      </pc:sldChg>
    </pc:docChg>
  </pc:docChgLst>
  <pc:docChgLst>
    <pc:chgData name="Uzwyshyn, Raymond J" userId="S::r_u15@txstate.edu::d662cd89-6a6b-4f29-ac85-a76feaba704c" providerId="AD" clId="Web-{BAEDECC7-E11B-F25E-64B3-FB743BCDA804}"/>
    <pc:docChg chg="modSld sldOrd">
      <pc:chgData name="Uzwyshyn, Raymond J" userId="S::r_u15@txstate.edu::d662cd89-6a6b-4f29-ac85-a76feaba704c" providerId="AD" clId="Web-{BAEDECC7-E11B-F25E-64B3-FB743BCDA804}" dt="2020-04-29T19:44:00.487" v="461" actId="20577"/>
      <pc:docMkLst>
        <pc:docMk/>
      </pc:docMkLst>
      <pc:sldChg chg="addSp modSp ord">
        <pc:chgData name="Uzwyshyn, Raymond J" userId="S::r_u15@txstate.edu::d662cd89-6a6b-4f29-ac85-a76feaba704c" providerId="AD" clId="Web-{BAEDECC7-E11B-F25E-64B3-FB743BCDA804}" dt="2020-04-29T19:37:39.314" v="442" actId="1076"/>
        <pc:sldMkLst>
          <pc:docMk/>
          <pc:sldMk cId="3311965034" sldId="257"/>
        </pc:sldMkLst>
        <pc:spChg chg="mod">
          <ac:chgData name="Uzwyshyn, Raymond J" userId="S::r_u15@txstate.edu::d662cd89-6a6b-4f29-ac85-a76feaba704c" providerId="AD" clId="Web-{BAEDECC7-E11B-F25E-64B3-FB743BCDA804}" dt="2020-04-29T18:23:06.646" v="84" actId="1076"/>
          <ac:spMkLst>
            <pc:docMk/>
            <pc:sldMk cId="3311965034" sldId="257"/>
            <ac:spMk id="3" creationId="{05C8E073-1202-4C28-9209-B2C012AFA0DD}"/>
          </ac:spMkLst>
        </pc:spChg>
        <pc:spChg chg="mod">
          <ac:chgData name="Uzwyshyn, Raymond J" userId="S::r_u15@txstate.edu::d662cd89-6a6b-4f29-ac85-a76feaba704c" providerId="AD" clId="Web-{BAEDECC7-E11B-F25E-64B3-FB743BCDA804}" dt="2020-04-29T19:23:29.234" v="408" actId="1076"/>
          <ac:spMkLst>
            <pc:docMk/>
            <pc:sldMk cId="3311965034" sldId="257"/>
            <ac:spMk id="6" creationId="{E95083F2-783B-4F2A-BF74-E19B24F74873}"/>
          </ac:spMkLst>
        </pc:spChg>
        <pc:spChg chg="mod">
          <ac:chgData name="Uzwyshyn, Raymond J" userId="S::r_u15@txstate.edu::d662cd89-6a6b-4f29-ac85-a76feaba704c" providerId="AD" clId="Web-{BAEDECC7-E11B-F25E-64B3-FB743BCDA804}" dt="2020-04-29T19:24:13.797" v="411" actId="14100"/>
          <ac:spMkLst>
            <pc:docMk/>
            <pc:sldMk cId="3311965034" sldId="257"/>
            <ac:spMk id="7" creationId="{DEABF1E7-D38D-47B7-B932-D7F3CB02C1C3}"/>
          </ac:spMkLst>
        </pc:spChg>
        <pc:spChg chg="mod">
          <ac:chgData name="Uzwyshyn, Raymond J" userId="S::r_u15@txstate.edu::d662cd89-6a6b-4f29-ac85-a76feaba704c" providerId="AD" clId="Web-{BAEDECC7-E11B-F25E-64B3-FB743BCDA804}" dt="2020-04-29T19:24:23.422" v="412" actId="1076"/>
          <ac:spMkLst>
            <pc:docMk/>
            <pc:sldMk cId="3311965034" sldId="257"/>
            <ac:spMk id="8" creationId="{22B0F9D0-9434-4989-9E9B-D2AD003FDEB4}"/>
          </ac:spMkLst>
        </pc:spChg>
        <pc:spChg chg="mod">
          <ac:chgData name="Uzwyshyn, Raymond J" userId="S::r_u15@txstate.edu::d662cd89-6a6b-4f29-ac85-a76feaba704c" providerId="AD" clId="Web-{BAEDECC7-E11B-F25E-64B3-FB743BCDA804}" dt="2020-04-29T19:37:39.314" v="442" actId="1076"/>
          <ac:spMkLst>
            <pc:docMk/>
            <pc:sldMk cId="3311965034" sldId="257"/>
            <ac:spMk id="9" creationId="{3841C105-5B5B-43AC-8A55-81D6733EEA45}"/>
          </ac:spMkLst>
        </pc:spChg>
        <pc:spChg chg="add mod">
          <ac:chgData name="Uzwyshyn, Raymond J" userId="S::r_u15@txstate.edu::d662cd89-6a6b-4f29-ac85-a76feaba704c" providerId="AD" clId="Web-{BAEDECC7-E11B-F25E-64B3-FB743BCDA804}" dt="2020-04-29T18:33:15.663" v="221" actId="20577"/>
          <ac:spMkLst>
            <pc:docMk/>
            <pc:sldMk cId="3311965034" sldId="257"/>
            <ac:spMk id="11" creationId="{3F118A1F-DF41-4311-9E44-C86C7D9BA0F5}"/>
          </ac:spMkLst>
        </pc:spChg>
        <pc:picChg chg="mod">
          <ac:chgData name="Uzwyshyn, Raymond J" userId="S::r_u15@txstate.edu::d662cd89-6a6b-4f29-ac85-a76feaba704c" providerId="AD" clId="Web-{BAEDECC7-E11B-F25E-64B3-FB743BCDA804}" dt="2020-04-29T18:32:07.695" v="219" actId="14100"/>
          <ac:picMkLst>
            <pc:docMk/>
            <pc:sldMk cId="3311965034" sldId="257"/>
            <ac:picMk id="4" creationId="{DA5CDC97-75B4-4A6D-97D0-7A5DC09A00BC}"/>
          </ac:picMkLst>
        </pc:picChg>
        <pc:picChg chg="mod">
          <ac:chgData name="Uzwyshyn, Raymond J" userId="S::r_u15@txstate.edu::d662cd89-6a6b-4f29-ac85-a76feaba704c" providerId="AD" clId="Web-{BAEDECC7-E11B-F25E-64B3-FB743BCDA804}" dt="2020-04-29T18:22:47.100" v="79" actId="1076"/>
          <ac:picMkLst>
            <pc:docMk/>
            <pc:sldMk cId="3311965034" sldId="257"/>
            <ac:picMk id="5" creationId="{80736DE5-F90F-4B6B-85DB-7AA97C9A18E3}"/>
          </ac:picMkLst>
        </pc:picChg>
      </pc:sldChg>
      <pc:sldChg chg="modSp">
        <pc:chgData name="Uzwyshyn, Raymond J" userId="S::r_u15@txstate.edu::d662cd89-6a6b-4f29-ac85-a76feaba704c" providerId="AD" clId="Web-{BAEDECC7-E11B-F25E-64B3-FB743BCDA804}" dt="2020-04-29T18:29:23.132" v="174" actId="20577"/>
        <pc:sldMkLst>
          <pc:docMk/>
          <pc:sldMk cId="3487777736" sldId="258"/>
        </pc:sldMkLst>
        <pc:spChg chg="mod">
          <ac:chgData name="Uzwyshyn, Raymond J" userId="S::r_u15@txstate.edu::d662cd89-6a6b-4f29-ac85-a76feaba704c" providerId="AD" clId="Web-{BAEDECC7-E11B-F25E-64B3-FB743BCDA804}" dt="2020-04-29T18:29:23.132" v="174" actId="20577"/>
          <ac:spMkLst>
            <pc:docMk/>
            <pc:sldMk cId="3487777736" sldId="258"/>
            <ac:spMk id="7" creationId="{5A22BFF7-E3AC-4878-A5A5-7E4A3470E1D8}"/>
          </ac:spMkLst>
        </pc:spChg>
      </pc:sldChg>
      <pc:sldChg chg="addSp delSp modSp ord">
        <pc:chgData name="Uzwyshyn, Raymond J" userId="S::r_u15@txstate.edu::d662cd89-6a6b-4f29-ac85-a76feaba704c" providerId="AD" clId="Web-{BAEDECC7-E11B-F25E-64B3-FB743BCDA804}" dt="2020-04-29T19:36:04.861" v="420" actId="20577"/>
        <pc:sldMkLst>
          <pc:docMk/>
          <pc:sldMk cId="3470389766" sldId="261"/>
        </pc:sldMkLst>
        <pc:spChg chg="del mod">
          <ac:chgData name="Uzwyshyn, Raymond J" userId="S::r_u15@txstate.edu::d662cd89-6a6b-4f29-ac85-a76feaba704c" providerId="AD" clId="Web-{BAEDECC7-E11B-F25E-64B3-FB743BCDA804}" dt="2020-04-29T18:21:11.178" v="54"/>
          <ac:spMkLst>
            <pc:docMk/>
            <pc:sldMk cId="3470389766" sldId="261"/>
            <ac:spMk id="2" creationId="{CE31C072-9CEF-424E-832D-7591B876BF81}"/>
          </ac:spMkLst>
        </pc:spChg>
        <pc:spChg chg="mod">
          <ac:chgData name="Uzwyshyn, Raymond J" userId="S::r_u15@txstate.edu::d662cd89-6a6b-4f29-ac85-a76feaba704c" providerId="AD" clId="Web-{BAEDECC7-E11B-F25E-64B3-FB743BCDA804}" dt="2020-04-29T18:29:29.788" v="176" actId="1076"/>
          <ac:spMkLst>
            <pc:docMk/>
            <pc:sldMk cId="3470389766" sldId="261"/>
            <ac:spMk id="3" creationId="{4E21E971-282A-4D97-8756-981F29A429FE}"/>
          </ac:spMkLst>
        </pc:spChg>
        <pc:spChg chg="add del mod">
          <ac:chgData name="Uzwyshyn, Raymond J" userId="S::r_u15@txstate.edu::d662cd89-6a6b-4f29-ac85-a76feaba704c" providerId="AD" clId="Web-{BAEDECC7-E11B-F25E-64B3-FB743BCDA804}" dt="2020-04-29T18:24:36.428" v="96"/>
          <ac:spMkLst>
            <pc:docMk/>
            <pc:sldMk cId="3470389766" sldId="261"/>
            <ac:spMk id="8" creationId="{EDBD3AC5-B013-42B8-B5D0-98FE4F21AAEA}"/>
          </ac:spMkLst>
        </pc:spChg>
        <pc:spChg chg="mod">
          <ac:chgData name="Uzwyshyn, Raymond J" userId="S::r_u15@txstate.edu::d662cd89-6a6b-4f29-ac85-a76feaba704c" providerId="AD" clId="Web-{BAEDECC7-E11B-F25E-64B3-FB743BCDA804}" dt="2020-04-29T19:36:04.861" v="420" actId="20577"/>
          <ac:spMkLst>
            <pc:docMk/>
            <pc:sldMk cId="3470389766" sldId="261"/>
            <ac:spMk id="13" creationId="{817AEE9F-1F4A-401E-B409-9D16FDE0DACC}"/>
          </ac:spMkLst>
        </pc:spChg>
      </pc:sldChg>
      <pc:sldChg chg="ord">
        <pc:chgData name="Uzwyshyn, Raymond J" userId="S::r_u15@txstate.edu::d662cd89-6a6b-4f29-ac85-a76feaba704c" providerId="AD" clId="Web-{BAEDECC7-E11B-F25E-64B3-FB743BCDA804}" dt="2020-04-29T18:16:16.770" v="33"/>
        <pc:sldMkLst>
          <pc:docMk/>
          <pc:sldMk cId="2749027988" sldId="262"/>
        </pc:sldMkLst>
      </pc:sldChg>
      <pc:sldChg chg="modSp">
        <pc:chgData name="Uzwyshyn, Raymond J" userId="S::r_u15@txstate.edu::d662cd89-6a6b-4f29-ac85-a76feaba704c" providerId="AD" clId="Web-{BAEDECC7-E11B-F25E-64B3-FB743BCDA804}" dt="2020-04-29T18:35:17.789" v="233" actId="1076"/>
        <pc:sldMkLst>
          <pc:docMk/>
          <pc:sldMk cId="1633413434" sldId="263"/>
        </pc:sldMkLst>
        <pc:spChg chg="mod">
          <ac:chgData name="Uzwyshyn, Raymond J" userId="S::r_u15@txstate.edu::d662cd89-6a6b-4f29-ac85-a76feaba704c" providerId="AD" clId="Web-{BAEDECC7-E11B-F25E-64B3-FB743BCDA804}" dt="2020-04-29T18:35:14.086" v="232" actId="1076"/>
          <ac:spMkLst>
            <pc:docMk/>
            <pc:sldMk cId="1633413434" sldId="263"/>
            <ac:spMk id="2" creationId="{F8CA2BD0-5E92-4AEB-90CD-64D90596B466}"/>
          </ac:spMkLst>
        </pc:spChg>
        <pc:spChg chg="mod">
          <ac:chgData name="Uzwyshyn, Raymond J" userId="S::r_u15@txstate.edu::d662cd89-6a6b-4f29-ac85-a76feaba704c" providerId="AD" clId="Web-{BAEDECC7-E11B-F25E-64B3-FB743BCDA804}" dt="2020-04-29T18:35:17.789" v="233" actId="1076"/>
          <ac:spMkLst>
            <pc:docMk/>
            <pc:sldMk cId="1633413434" sldId="263"/>
            <ac:spMk id="5" creationId="{AC4B0D2D-C14D-40D8-B0D3-5FADDE43A430}"/>
          </ac:spMkLst>
        </pc:spChg>
      </pc:sldChg>
      <pc:sldChg chg="modSp">
        <pc:chgData name="Uzwyshyn, Raymond J" userId="S::r_u15@txstate.edu::d662cd89-6a6b-4f29-ac85-a76feaba704c" providerId="AD" clId="Web-{BAEDECC7-E11B-F25E-64B3-FB743BCDA804}" dt="2020-04-29T18:50:33.979" v="389" actId="20577"/>
        <pc:sldMkLst>
          <pc:docMk/>
          <pc:sldMk cId="2754456025" sldId="273"/>
        </pc:sldMkLst>
        <pc:spChg chg="mod">
          <ac:chgData name="Uzwyshyn, Raymond J" userId="S::r_u15@txstate.edu::d662cd89-6a6b-4f29-ac85-a76feaba704c" providerId="AD" clId="Web-{BAEDECC7-E11B-F25E-64B3-FB743BCDA804}" dt="2020-04-29T18:50:33.979" v="389" actId="20577"/>
          <ac:spMkLst>
            <pc:docMk/>
            <pc:sldMk cId="2754456025" sldId="273"/>
            <ac:spMk id="6" creationId="{ABB8B0C4-E4DB-45E1-8FAB-F5955C43A683}"/>
          </ac:spMkLst>
        </pc:spChg>
      </pc:sldChg>
      <pc:sldChg chg="ord">
        <pc:chgData name="Uzwyshyn, Raymond J" userId="S::r_u15@txstate.edu::d662cd89-6a6b-4f29-ac85-a76feaba704c" providerId="AD" clId="Web-{BAEDECC7-E11B-F25E-64B3-FB743BCDA804}" dt="2020-04-29T18:42:26.197" v="245"/>
        <pc:sldMkLst>
          <pc:docMk/>
          <pc:sldMk cId="1103093361" sldId="310"/>
        </pc:sldMkLst>
      </pc:sldChg>
      <pc:sldChg chg="modSp">
        <pc:chgData name="Uzwyshyn, Raymond J" userId="S::r_u15@txstate.edu::d662cd89-6a6b-4f29-ac85-a76feaba704c" providerId="AD" clId="Web-{BAEDECC7-E11B-F25E-64B3-FB743BCDA804}" dt="2020-04-29T18:52:06.573" v="401" actId="20577"/>
        <pc:sldMkLst>
          <pc:docMk/>
          <pc:sldMk cId="108978788" sldId="326"/>
        </pc:sldMkLst>
        <pc:spChg chg="mod">
          <ac:chgData name="Uzwyshyn, Raymond J" userId="S::r_u15@txstate.edu::d662cd89-6a6b-4f29-ac85-a76feaba704c" providerId="AD" clId="Web-{BAEDECC7-E11B-F25E-64B3-FB743BCDA804}" dt="2020-04-29T18:52:06.573" v="401" actId="20577"/>
          <ac:spMkLst>
            <pc:docMk/>
            <pc:sldMk cId="108978788" sldId="326"/>
            <ac:spMk id="4" creationId="{00000000-0000-0000-0000-000000000000}"/>
          </ac:spMkLst>
        </pc:spChg>
      </pc:sldChg>
      <pc:sldChg chg="modSp">
        <pc:chgData name="Uzwyshyn, Raymond J" userId="S::r_u15@txstate.edu::d662cd89-6a6b-4f29-ac85-a76feaba704c" providerId="AD" clId="Web-{BAEDECC7-E11B-F25E-64B3-FB743BCDA804}" dt="2020-04-29T18:12:02.176" v="11" actId="20577"/>
        <pc:sldMkLst>
          <pc:docMk/>
          <pc:sldMk cId="3750408121" sldId="330"/>
        </pc:sldMkLst>
        <pc:spChg chg="mod">
          <ac:chgData name="Uzwyshyn, Raymond J" userId="S::r_u15@txstate.edu::d662cd89-6a6b-4f29-ac85-a76feaba704c" providerId="AD" clId="Web-{BAEDECC7-E11B-F25E-64B3-FB743BCDA804}" dt="2020-04-29T18:12:02.176" v="11" actId="20577"/>
          <ac:spMkLst>
            <pc:docMk/>
            <pc:sldMk cId="3750408121" sldId="330"/>
            <ac:spMk id="7" creationId="{578DBDA7-B593-4BA3-8EAE-2DE63C8E30DC}"/>
          </ac:spMkLst>
        </pc:spChg>
      </pc:sldChg>
      <pc:sldChg chg="modSp">
        <pc:chgData name="Uzwyshyn, Raymond J" userId="S::r_u15@txstate.edu::d662cd89-6a6b-4f29-ac85-a76feaba704c" providerId="AD" clId="Web-{BAEDECC7-E11B-F25E-64B3-FB743BCDA804}" dt="2020-04-29T19:44:00.487" v="460" actId="20577"/>
        <pc:sldMkLst>
          <pc:docMk/>
          <pc:sldMk cId="2097712298" sldId="332"/>
        </pc:sldMkLst>
        <pc:spChg chg="mod">
          <ac:chgData name="Uzwyshyn, Raymond J" userId="S::r_u15@txstate.edu::d662cd89-6a6b-4f29-ac85-a76feaba704c" providerId="AD" clId="Web-{BAEDECC7-E11B-F25E-64B3-FB743BCDA804}" dt="2020-04-29T19:44:00.487" v="460" actId="20577"/>
          <ac:spMkLst>
            <pc:docMk/>
            <pc:sldMk cId="2097712298" sldId="332"/>
            <ac:spMk id="2" creationId="{1BEFEC49-BD9F-4B65-B8D1-8D830DFE1A5F}"/>
          </ac:spMkLst>
        </pc:spChg>
      </pc:sldChg>
      <pc:sldChg chg="modSp">
        <pc:chgData name="Uzwyshyn, Raymond J" userId="S::r_u15@txstate.edu::d662cd89-6a6b-4f29-ac85-a76feaba704c" providerId="AD" clId="Web-{BAEDECC7-E11B-F25E-64B3-FB743BCDA804}" dt="2020-04-29T18:38:01.836" v="243" actId="20577"/>
        <pc:sldMkLst>
          <pc:docMk/>
          <pc:sldMk cId="1605126942" sldId="345"/>
        </pc:sldMkLst>
        <pc:spChg chg="mod">
          <ac:chgData name="Uzwyshyn, Raymond J" userId="S::r_u15@txstate.edu::d662cd89-6a6b-4f29-ac85-a76feaba704c" providerId="AD" clId="Web-{BAEDECC7-E11B-F25E-64B3-FB743BCDA804}" dt="2020-04-29T18:38:01.836" v="243" actId="20577"/>
          <ac:spMkLst>
            <pc:docMk/>
            <pc:sldMk cId="1605126942" sldId="345"/>
            <ac:spMk id="2" creationId="{84E0095A-B8A7-4896-98FA-D8D236ED7A2C}"/>
          </ac:spMkLst>
        </pc:spChg>
      </pc:sldChg>
      <pc:sldChg chg="modSp">
        <pc:chgData name="Uzwyshyn, Raymond J" userId="S::r_u15@txstate.edu::d662cd89-6a6b-4f29-ac85-a76feaba704c" providerId="AD" clId="Web-{BAEDECC7-E11B-F25E-64B3-FB743BCDA804}" dt="2020-04-29T18:47:35.447" v="288" actId="20577"/>
        <pc:sldMkLst>
          <pc:docMk/>
          <pc:sldMk cId="3447889141" sldId="347"/>
        </pc:sldMkLst>
        <pc:spChg chg="mod">
          <ac:chgData name="Uzwyshyn, Raymond J" userId="S::r_u15@txstate.edu::d662cd89-6a6b-4f29-ac85-a76feaba704c" providerId="AD" clId="Web-{BAEDECC7-E11B-F25E-64B3-FB743BCDA804}" dt="2020-04-29T18:47:35.447" v="288" actId="20577"/>
          <ac:spMkLst>
            <pc:docMk/>
            <pc:sldMk cId="3447889141" sldId="347"/>
            <ac:spMk id="5" creationId="{FE359853-8A27-4AAD-AB96-F2F55E97A05C}"/>
          </ac:spMkLst>
        </pc:spChg>
        <pc:spChg chg="mod">
          <ac:chgData name="Uzwyshyn, Raymond J" userId="S::r_u15@txstate.edu::d662cd89-6a6b-4f29-ac85-a76feaba704c" providerId="AD" clId="Web-{BAEDECC7-E11B-F25E-64B3-FB743BCDA804}" dt="2020-04-29T18:47:16.509" v="270" actId="20577"/>
          <ac:spMkLst>
            <pc:docMk/>
            <pc:sldMk cId="3447889141" sldId="347"/>
            <ac:spMk id="17" creationId="{B4F17B7D-DEC7-49DD-8E9C-E2A27F5FC678}"/>
          </ac:spMkLst>
        </pc:spChg>
      </pc:sldChg>
    </pc:docChg>
  </pc:docChgLst>
  <pc:docChgLst>
    <pc:chgData name="Uzwyshyn, Raymond J" userId="S::r_u15@txstate.edu::d662cd89-6a6b-4f29-ac85-a76feaba704c" providerId="AD" clId="Web-{44F9AAC8-8636-705A-E075-44EDEFC51191}"/>
    <pc:docChg chg="modSld sldOrd">
      <pc:chgData name="Uzwyshyn, Raymond J" userId="S::r_u15@txstate.edu::d662cd89-6a6b-4f29-ac85-a76feaba704c" providerId="AD" clId="Web-{44F9AAC8-8636-705A-E075-44EDEFC51191}" dt="2020-04-28T15:19:11.625" v="84" actId="1076"/>
      <pc:docMkLst>
        <pc:docMk/>
      </pc:docMkLst>
      <pc:sldChg chg="modSp">
        <pc:chgData name="Uzwyshyn, Raymond J" userId="S::r_u15@txstate.edu::d662cd89-6a6b-4f29-ac85-a76feaba704c" providerId="AD" clId="Web-{44F9AAC8-8636-705A-E075-44EDEFC51191}" dt="2020-04-28T14:45:59.380" v="75" actId="20577"/>
        <pc:sldMkLst>
          <pc:docMk/>
          <pc:sldMk cId="1025441103" sldId="256"/>
        </pc:sldMkLst>
        <pc:spChg chg="mod">
          <ac:chgData name="Uzwyshyn, Raymond J" userId="S::r_u15@txstate.edu::d662cd89-6a6b-4f29-ac85-a76feaba704c" providerId="AD" clId="Web-{44F9AAC8-8636-705A-E075-44EDEFC51191}" dt="2020-04-28T14:45:59.380" v="75" actId="20577"/>
          <ac:spMkLst>
            <pc:docMk/>
            <pc:sldMk cId="1025441103" sldId="256"/>
            <ac:spMk id="4" creationId="{A8580868-C01D-4F2E-B63A-AA14AB0E0027}"/>
          </ac:spMkLst>
        </pc:spChg>
      </pc:sldChg>
      <pc:sldChg chg="modSp">
        <pc:chgData name="Uzwyshyn, Raymond J" userId="S::r_u15@txstate.edu::d662cd89-6a6b-4f29-ac85-a76feaba704c" providerId="AD" clId="Web-{44F9AAC8-8636-705A-E075-44EDEFC51191}" dt="2020-04-28T15:19:11.625" v="84" actId="1076"/>
        <pc:sldMkLst>
          <pc:docMk/>
          <pc:sldMk cId="3750408121" sldId="330"/>
        </pc:sldMkLst>
        <pc:spChg chg="mod">
          <ac:chgData name="Uzwyshyn, Raymond J" userId="S::r_u15@txstate.edu::d662cd89-6a6b-4f29-ac85-a76feaba704c" providerId="AD" clId="Web-{44F9AAC8-8636-705A-E075-44EDEFC51191}" dt="2020-04-28T15:19:11.625" v="84" actId="1076"/>
          <ac:spMkLst>
            <pc:docMk/>
            <pc:sldMk cId="3750408121" sldId="330"/>
            <ac:spMk id="7" creationId="{578DBDA7-B593-4BA3-8EAE-2DE63C8E30DC}"/>
          </ac:spMkLst>
        </pc:spChg>
      </pc:sldChg>
      <pc:sldChg chg="ord">
        <pc:chgData name="Uzwyshyn, Raymond J" userId="S::r_u15@txstate.edu::d662cd89-6a6b-4f29-ac85-a76feaba704c" providerId="AD" clId="Web-{44F9AAC8-8636-705A-E075-44EDEFC51191}" dt="2020-04-28T13:42:46.359" v="71"/>
        <pc:sldMkLst>
          <pc:docMk/>
          <pc:sldMk cId="1600945031" sldId="343"/>
        </pc:sldMkLst>
      </pc:sldChg>
      <pc:sldChg chg="ord">
        <pc:chgData name="Uzwyshyn, Raymond J" userId="S::r_u15@txstate.edu::d662cd89-6a6b-4f29-ac85-a76feaba704c" providerId="AD" clId="Web-{44F9AAC8-8636-705A-E075-44EDEFC51191}" dt="2020-04-28T13:43:31.219" v="72"/>
        <pc:sldMkLst>
          <pc:docMk/>
          <pc:sldMk cId="3716613061" sldId="344"/>
        </pc:sldMkLst>
      </pc:sldChg>
      <pc:sldChg chg="addSp delSp">
        <pc:chgData name="Uzwyshyn, Raymond J" userId="S::r_u15@txstate.edu::d662cd89-6a6b-4f29-ac85-a76feaba704c" providerId="AD" clId="Web-{44F9AAC8-8636-705A-E075-44EDEFC51191}" dt="2020-04-28T13:32:45.434" v="3"/>
        <pc:sldMkLst>
          <pc:docMk/>
          <pc:sldMk cId="546797680" sldId="349"/>
        </pc:sldMkLst>
        <pc:picChg chg="add">
          <ac:chgData name="Uzwyshyn, Raymond J" userId="S::r_u15@txstate.edu::d662cd89-6a6b-4f29-ac85-a76feaba704c" providerId="AD" clId="Web-{44F9AAC8-8636-705A-E075-44EDEFC51191}" dt="2020-04-28T13:32:45.419" v="2"/>
          <ac:picMkLst>
            <pc:docMk/>
            <pc:sldMk cId="546797680" sldId="349"/>
            <ac:picMk id="3" creationId="{788E96B1-A6D2-45E7-AAEF-08D1F1306A98}"/>
          </ac:picMkLst>
        </pc:picChg>
        <pc:picChg chg="add">
          <ac:chgData name="Uzwyshyn, Raymond J" userId="S::r_u15@txstate.edu::d662cd89-6a6b-4f29-ac85-a76feaba704c" providerId="AD" clId="Web-{44F9AAC8-8636-705A-E075-44EDEFC51191}" dt="2020-04-28T13:32:45.434" v="3"/>
          <ac:picMkLst>
            <pc:docMk/>
            <pc:sldMk cId="546797680" sldId="349"/>
            <ac:picMk id="4" creationId="{A0A05F68-457E-4961-958F-7677FEE3350D}"/>
          </ac:picMkLst>
        </pc:picChg>
        <pc:picChg chg="del">
          <ac:chgData name="Uzwyshyn, Raymond J" userId="S::r_u15@txstate.edu::d662cd89-6a6b-4f29-ac85-a76feaba704c" providerId="AD" clId="Web-{44F9AAC8-8636-705A-E075-44EDEFC51191}" dt="2020-04-28T13:32:41.872" v="0"/>
          <ac:picMkLst>
            <pc:docMk/>
            <pc:sldMk cId="546797680" sldId="349"/>
            <ac:picMk id="7" creationId="{B1775C9A-AFFA-4E01-9594-C47BBF579096}"/>
          </ac:picMkLst>
        </pc:picChg>
        <pc:picChg chg="del">
          <ac:chgData name="Uzwyshyn, Raymond J" userId="S::r_u15@txstate.edu::d662cd89-6a6b-4f29-ac85-a76feaba704c" providerId="AD" clId="Web-{44F9AAC8-8636-705A-E075-44EDEFC51191}" dt="2020-04-28T13:32:43.325" v="1"/>
          <ac:picMkLst>
            <pc:docMk/>
            <pc:sldMk cId="546797680" sldId="349"/>
            <ac:picMk id="19" creationId="{80A584E0-C87F-423C-A8B0-1BAF1D1C24F0}"/>
          </ac:picMkLst>
        </pc:picChg>
      </pc:sldChg>
    </pc:docChg>
  </pc:docChgLst>
  <pc:docChgLst>
    <pc:chgData name="Uzwyshyn, Raymond J" userId="S::r_u15@txstate.edu::d662cd89-6a6b-4f29-ac85-a76feaba704c" providerId="AD" clId="Web-{52318A9E-4C6A-84A5-DF10-9BB0B344C090}"/>
    <pc:docChg chg="addSld modSld sldOrd">
      <pc:chgData name="Uzwyshyn, Raymond J" userId="S::r_u15@txstate.edu::d662cd89-6a6b-4f29-ac85-a76feaba704c" providerId="AD" clId="Web-{52318A9E-4C6A-84A5-DF10-9BB0B344C090}" dt="2020-04-28T17:14:11.261" v="554" actId="20577"/>
      <pc:docMkLst>
        <pc:docMk/>
      </pc:docMkLst>
      <pc:sldChg chg="modSp">
        <pc:chgData name="Uzwyshyn, Raymond J" userId="S::r_u15@txstate.edu::d662cd89-6a6b-4f29-ac85-a76feaba704c" providerId="AD" clId="Web-{52318A9E-4C6A-84A5-DF10-9BB0B344C090}" dt="2020-04-28T16:10:19.973" v="267" actId="20577"/>
        <pc:sldMkLst>
          <pc:docMk/>
          <pc:sldMk cId="2932414311" sldId="260"/>
        </pc:sldMkLst>
        <pc:spChg chg="mod">
          <ac:chgData name="Uzwyshyn, Raymond J" userId="S::r_u15@txstate.edu::d662cd89-6a6b-4f29-ac85-a76feaba704c" providerId="AD" clId="Web-{52318A9E-4C6A-84A5-DF10-9BB0B344C090}" dt="2020-04-28T16:10:19.973" v="267" actId="20577"/>
          <ac:spMkLst>
            <pc:docMk/>
            <pc:sldMk cId="2932414311" sldId="260"/>
            <ac:spMk id="3" creationId="{F95C05A2-953B-412E-B9BB-FA49F101005F}"/>
          </ac:spMkLst>
        </pc:spChg>
      </pc:sldChg>
      <pc:sldChg chg="modSp">
        <pc:chgData name="Uzwyshyn, Raymond J" userId="S::r_u15@txstate.edu::d662cd89-6a6b-4f29-ac85-a76feaba704c" providerId="AD" clId="Web-{52318A9E-4C6A-84A5-DF10-9BB0B344C090}" dt="2020-04-28T15:53:43.151" v="124" actId="20577"/>
        <pc:sldMkLst>
          <pc:docMk/>
          <pc:sldMk cId="3620728684" sldId="265"/>
        </pc:sldMkLst>
        <pc:spChg chg="mod">
          <ac:chgData name="Uzwyshyn, Raymond J" userId="S::r_u15@txstate.edu::d662cd89-6a6b-4f29-ac85-a76feaba704c" providerId="AD" clId="Web-{52318A9E-4C6A-84A5-DF10-9BB0B344C090}" dt="2020-04-28T15:53:43.151" v="124" actId="20577"/>
          <ac:spMkLst>
            <pc:docMk/>
            <pc:sldMk cId="3620728684" sldId="265"/>
            <ac:spMk id="2" creationId="{C3769B9E-5519-41C2-B687-BAB6C209EE45}"/>
          </ac:spMkLst>
        </pc:spChg>
      </pc:sldChg>
      <pc:sldChg chg="addSp delSp modSp">
        <pc:chgData name="Uzwyshyn, Raymond J" userId="S::r_u15@txstate.edu::d662cd89-6a6b-4f29-ac85-a76feaba704c" providerId="AD" clId="Web-{52318A9E-4C6A-84A5-DF10-9BB0B344C090}" dt="2020-04-28T15:43:08.628" v="45" actId="14100"/>
        <pc:sldMkLst>
          <pc:docMk/>
          <pc:sldMk cId="306022857" sldId="270"/>
        </pc:sldMkLst>
        <pc:spChg chg="add mod">
          <ac:chgData name="Uzwyshyn, Raymond J" userId="S::r_u15@txstate.edu::d662cd89-6a6b-4f29-ac85-a76feaba704c" providerId="AD" clId="Web-{52318A9E-4C6A-84A5-DF10-9BB0B344C090}" dt="2020-04-28T15:39:33.298" v="40" actId="14100"/>
          <ac:spMkLst>
            <pc:docMk/>
            <pc:sldMk cId="306022857" sldId="270"/>
            <ac:spMk id="4" creationId="{4CE59F5B-4B08-4495-95E8-0AD45180404A}"/>
          </ac:spMkLst>
        </pc:spChg>
        <pc:spChg chg="add mod">
          <ac:chgData name="Uzwyshyn, Raymond J" userId="S::r_u15@txstate.edu::d662cd89-6a6b-4f29-ac85-a76feaba704c" providerId="AD" clId="Web-{52318A9E-4C6A-84A5-DF10-9BB0B344C090}" dt="2020-04-28T15:42:52.972" v="44" actId="1076"/>
          <ac:spMkLst>
            <pc:docMk/>
            <pc:sldMk cId="306022857" sldId="270"/>
            <ac:spMk id="19" creationId="{9A9F3E44-9D43-49FF-BFC1-B2477AB7B39F}"/>
          </ac:spMkLst>
        </pc:spChg>
        <pc:spChg chg="add mod">
          <ac:chgData name="Uzwyshyn, Raymond J" userId="S::r_u15@txstate.edu::d662cd89-6a6b-4f29-ac85-a76feaba704c" providerId="AD" clId="Web-{52318A9E-4C6A-84A5-DF10-9BB0B344C090}" dt="2020-04-28T15:43:08.628" v="45" actId="14100"/>
          <ac:spMkLst>
            <pc:docMk/>
            <pc:sldMk cId="306022857" sldId="270"/>
            <ac:spMk id="20" creationId="{2D696AAE-C6B0-4FCF-87EC-2C747ECC618F}"/>
          </ac:spMkLst>
        </pc:spChg>
        <pc:picChg chg="mod">
          <ac:chgData name="Uzwyshyn, Raymond J" userId="S::r_u15@txstate.edu::d662cd89-6a6b-4f29-ac85-a76feaba704c" providerId="AD" clId="Web-{52318A9E-4C6A-84A5-DF10-9BB0B344C090}" dt="2020-04-28T15:42:39.691" v="43" actId="1076"/>
          <ac:picMkLst>
            <pc:docMk/>
            <pc:sldMk cId="306022857" sldId="270"/>
            <ac:picMk id="9" creationId="{702361F7-2BF4-40B7-A454-5B9ABECE0607}"/>
          </ac:picMkLst>
        </pc:picChg>
        <pc:inkChg chg="add del">
          <ac:chgData name="Uzwyshyn, Raymond J" userId="S::r_u15@txstate.edu::d662cd89-6a6b-4f29-ac85-a76feaba704c" providerId="AD" clId="Web-{52318A9E-4C6A-84A5-DF10-9BB0B344C090}" dt="2020-04-28T15:34:43.108" v="5"/>
          <ac:inkMkLst>
            <pc:docMk/>
            <pc:sldMk cId="306022857" sldId="270"/>
            <ac:inkMk id="3" creationId="{07554313-A242-4D68-AD85-6734976DB16A}"/>
          </ac:inkMkLst>
        </pc:inkChg>
        <pc:inkChg chg="add del">
          <ac:chgData name="Uzwyshyn, Raymond J" userId="S::r_u15@txstate.edu::d662cd89-6a6b-4f29-ac85-a76feaba704c" providerId="AD" clId="Web-{52318A9E-4C6A-84A5-DF10-9BB0B344C090}" dt="2020-04-28T15:35:38.921" v="18"/>
          <ac:inkMkLst>
            <pc:docMk/>
            <pc:sldMk cId="306022857" sldId="270"/>
            <ac:inkMk id="5" creationId="{0C08D392-F383-402A-BF9B-4D738E237CE2}"/>
          </ac:inkMkLst>
        </pc:inkChg>
        <pc:inkChg chg="add del">
          <ac:chgData name="Uzwyshyn, Raymond J" userId="S::r_u15@txstate.edu::d662cd89-6a6b-4f29-ac85-a76feaba704c" providerId="AD" clId="Web-{52318A9E-4C6A-84A5-DF10-9BB0B344C090}" dt="2020-04-28T15:35:36.358" v="17"/>
          <ac:inkMkLst>
            <pc:docMk/>
            <pc:sldMk cId="306022857" sldId="270"/>
            <ac:inkMk id="7" creationId="{3AAAE887-FC38-4B37-9D46-3AD24E4E9FE1}"/>
          </ac:inkMkLst>
        </pc:inkChg>
        <pc:inkChg chg="add del">
          <ac:chgData name="Uzwyshyn, Raymond J" userId="S::r_u15@txstate.edu::d662cd89-6a6b-4f29-ac85-a76feaba704c" providerId="AD" clId="Web-{52318A9E-4C6A-84A5-DF10-9BB0B344C090}" dt="2020-04-28T15:35:33.405" v="16"/>
          <ac:inkMkLst>
            <pc:docMk/>
            <pc:sldMk cId="306022857" sldId="270"/>
            <ac:inkMk id="8" creationId="{C855A75A-7DBB-4E84-86C0-CE2F6F033ED6}"/>
          </ac:inkMkLst>
        </pc:inkChg>
        <pc:inkChg chg="add del">
          <ac:chgData name="Uzwyshyn, Raymond J" userId="S::r_u15@txstate.edu::d662cd89-6a6b-4f29-ac85-a76feaba704c" providerId="AD" clId="Web-{52318A9E-4C6A-84A5-DF10-9BB0B344C090}" dt="2020-04-28T15:35:30.764" v="15"/>
          <ac:inkMkLst>
            <pc:docMk/>
            <pc:sldMk cId="306022857" sldId="270"/>
            <ac:inkMk id="10" creationId="{393B5BCD-B13E-447D-A607-898349FF3FC9}"/>
          </ac:inkMkLst>
        </pc:inkChg>
        <pc:inkChg chg="add del">
          <ac:chgData name="Uzwyshyn, Raymond J" userId="S::r_u15@txstate.edu::d662cd89-6a6b-4f29-ac85-a76feaba704c" providerId="AD" clId="Web-{52318A9E-4C6A-84A5-DF10-9BB0B344C090}" dt="2020-04-28T15:35:29.655" v="14"/>
          <ac:inkMkLst>
            <pc:docMk/>
            <pc:sldMk cId="306022857" sldId="270"/>
            <ac:inkMk id="11" creationId="{F7CBD4A6-FF8D-4AB4-897D-DC50066229DE}"/>
          </ac:inkMkLst>
        </pc:inkChg>
        <pc:inkChg chg="add del">
          <ac:chgData name="Uzwyshyn, Raymond J" userId="S::r_u15@txstate.edu::d662cd89-6a6b-4f29-ac85-a76feaba704c" providerId="AD" clId="Web-{52318A9E-4C6A-84A5-DF10-9BB0B344C090}" dt="2020-04-28T15:35:27.561" v="13"/>
          <ac:inkMkLst>
            <pc:docMk/>
            <pc:sldMk cId="306022857" sldId="270"/>
            <ac:inkMk id="12" creationId="{1BA5E128-AB15-4902-9983-13AD3CECD30F}"/>
          </ac:inkMkLst>
        </pc:inkChg>
        <pc:inkChg chg="add del">
          <ac:chgData name="Uzwyshyn, Raymond J" userId="S::r_u15@txstate.edu::d662cd89-6a6b-4f29-ac85-a76feaba704c" providerId="AD" clId="Web-{52318A9E-4C6A-84A5-DF10-9BB0B344C090}" dt="2020-04-28T15:35:53.905" v="20"/>
          <ac:inkMkLst>
            <pc:docMk/>
            <pc:sldMk cId="306022857" sldId="270"/>
            <ac:inkMk id="13" creationId="{DA981C3E-A5E3-47FE-8D7C-029833D27E49}"/>
          </ac:inkMkLst>
        </pc:inkChg>
        <pc:inkChg chg="add del">
          <ac:chgData name="Uzwyshyn, Raymond J" userId="S::r_u15@txstate.edu::d662cd89-6a6b-4f29-ac85-a76feaba704c" providerId="AD" clId="Web-{52318A9E-4C6A-84A5-DF10-9BB0B344C090}" dt="2020-04-28T15:36:10.671" v="22"/>
          <ac:inkMkLst>
            <pc:docMk/>
            <pc:sldMk cId="306022857" sldId="270"/>
            <ac:inkMk id="14" creationId="{2DA5C4F6-E7D8-48C8-96A7-C656CD9F93B5}"/>
          </ac:inkMkLst>
        </pc:inkChg>
        <pc:inkChg chg="add del">
          <ac:chgData name="Uzwyshyn, Raymond J" userId="S::r_u15@txstate.edu::d662cd89-6a6b-4f29-ac85-a76feaba704c" providerId="AD" clId="Web-{52318A9E-4C6A-84A5-DF10-9BB0B344C090}" dt="2020-04-28T15:37:02.171" v="29"/>
          <ac:inkMkLst>
            <pc:docMk/>
            <pc:sldMk cId="306022857" sldId="270"/>
            <ac:inkMk id="15" creationId="{6E31F4C7-364C-469D-AE39-77ECD3DD9D50}"/>
          </ac:inkMkLst>
        </pc:inkChg>
      </pc:sldChg>
      <pc:sldChg chg="modSp">
        <pc:chgData name="Uzwyshyn, Raymond J" userId="S::r_u15@txstate.edu::d662cd89-6a6b-4f29-ac85-a76feaba704c" providerId="AD" clId="Web-{52318A9E-4C6A-84A5-DF10-9BB0B344C090}" dt="2020-04-28T15:55:37.199" v="160" actId="20577"/>
        <pc:sldMkLst>
          <pc:docMk/>
          <pc:sldMk cId="2267918079" sldId="272"/>
        </pc:sldMkLst>
        <pc:spChg chg="mod">
          <ac:chgData name="Uzwyshyn, Raymond J" userId="S::r_u15@txstate.edu::d662cd89-6a6b-4f29-ac85-a76feaba704c" providerId="AD" clId="Web-{52318A9E-4C6A-84A5-DF10-9BB0B344C090}" dt="2020-04-28T15:55:37.199" v="160" actId="20577"/>
          <ac:spMkLst>
            <pc:docMk/>
            <pc:sldMk cId="2267918079" sldId="272"/>
            <ac:spMk id="10" creationId="{03338815-7E43-4C80-961C-E00BFC897F0C}"/>
          </ac:spMkLst>
        </pc:spChg>
      </pc:sldChg>
      <pc:sldChg chg="modSp">
        <pc:chgData name="Uzwyshyn, Raymond J" userId="S::r_u15@txstate.edu::d662cd89-6a6b-4f29-ac85-a76feaba704c" providerId="AD" clId="Web-{52318A9E-4C6A-84A5-DF10-9BB0B344C090}" dt="2020-04-28T16:00:10.545" v="203" actId="20577"/>
        <pc:sldMkLst>
          <pc:docMk/>
          <pc:sldMk cId="2754456025" sldId="273"/>
        </pc:sldMkLst>
        <pc:spChg chg="mod">
          <ac:chgData name="Uzwyshyn, Raymond J" userId="S::r_u15@txstate.edu::d662cd89-6a6b-4f29-ac85-a76feaba704c" providerId="AD" clId="Web-{52318A9E-4C6A-84A5-DF10-9BB0B344C090}" dt="2020-04-28T16:00:10.545" v="203" actId="20577"/>
          <ac:spMkLst>
            <pc:docMk/>
            <pc:sldMk cId="2754456025" sldId="273"/>
            <ac:spMk id="2" creationId="{23E53D71-7418-44B0-8B9A-97C244649429}"/>
          </ac:spMkLst>
        </pc:spChg>
      </pc:sldChg>
      <pc:sldChg chg="ord">
        <pc:chgData name="Uzwyshyn, Raymond J" userId="S::r_u15@txstate.edu::d662cd89-6a6b-4f29-ac85-a76feaba704c" providerId="AD" clId="Web-{52318A9E-4C6A-84A5-DF10-9BB0B344C090}" dt="2020-04-28T16:11:29.865" v="271"/>
        <pc:sldMkLst>
          <pc:docMk/>
          <pc:sldMk cId="282178883" sldId="276"/>
        </pc:sldMkLst>
      </pc:sldChg>
      <pc:sldChg chg="ord">
        <pc:chgData name="Uzwyshyn, Raymond J" userId="S::r_u15@txstate.edu::d662cd89-6a6b-4f29-ac85-a76feaba704c" providerId="AD" clId="Web-{52318A9E-4C6A-84A5-DF10-9BB0B344C090}" dt="2020-04-28T16:11:29.865" v="272"/>
        <pc:sldMkLst>
          <pc:docMk/>
          <pc:sldMk cId="211695138" sldId="277"/>
        </pc:sldMkLst>
      </pc:sldChg>
      <pc:sldChg chg="modSp ord">
        <pc:chgData name="Uzwyshyn, Raymond J" userId="S::r_u15@txstate.edu::d662cd89-6a6b-4f29-ac85-a76feaba704c" providerId="AD" clId="Web-{52318A9E-4C6A-84A5-DF10-9BB0B344C090}" dt="2020-04-28T16:15:15.508" v="285" actId="1076"/>
        <pc:sldMkLst>
          <pc:docMk/>
          <pc:sldMk cId="3364752753" sldId="289"/>
        </pc:sldMkLst>
        <pc:spChg chg="mod">
          <ac:chgData name="Uzwyshyn, Raymond J" userId="S::r_u15@txstate.edu::d662cd89-6a6b-4f29-ac85-a76feaba704c" providerId="AD" clId="Web-{52318A9E-4C6A-84A5-DF10-9BB0B344C090}" dt="2020-04-28T16:15:15.508" v="285" actId="1076"/>
          <ac:spMkLst>
            <pc:docMk/>
            <pc:sldMk cId="3364752753" sldId="289"/>
            <ac:spMk id="2" creationId="{00000000-0000-0000-0000-000000000000}"/>
          </ac:spMkLst>
        </pc:spChg>
      </pc:sldChg>
      <pc:sldChg chg="modSp ord">
        <pc:chgData name="Uzwyshyn, Raymond J" userId="S::r_u15@txstate.edu::d662cd89-6a6b-4f29-ac85-a76feaba704c" providerId="AD" clId="Web-{52318A9E-4C6A-84A5-DF10-9BB0B344C090}" dt="2020-04-28T15:52:27.400" v="64" actId="1076"/>
        <pc:sldMkLst>
          <pc:docMk/>
          <pc:sldMk cId="1103093361" sldId="310"/>
        </pc:sldMkLst>
        <pc:spChg chg="mod">
          <ac:chgData name="Uzwyshyn, Raymond J" userId="S::r_u15@txstate.edu::d662cd89-6a6b-4f29-ac85-a76feaba704c" providerId="AD" clId="Web-{52318A9E-4C6A-84A5-DF10-9BB0B344C090}" dt="2020-04-28T15:52:27.400" v="64" actId="1076"/>
          <ac:spMkLst>
            <pc:docMk/>
            <pc:sldMk cId="1103093361" sldId="310"/>
            <ac:spMk id="511" creationId="{00000000-0000-0000-0000-000000000000}"/>
          </ac:spMkLst>
        </pc:spChg>
        <pc:spChg chg="mod">
          <ac:chgData name="Uzwyshyn, Raymond J" userId="S::r_u15@txstate.edu::d662cd89-6a6b-4f29-ac85-a76feaba704c" providerId="AD" clId="Web-{52318A9E-4C6A-84A5-DF10-9BB0B344C090}" dt="2020-04-28T15:52:20.853" v="63" actId="1076"/>
          <ac:spMkLst>
            <pc:docMk/>
            <pc:sldMk cId="1103093361" sldId="310"/>
            <ac:spMk id="512" creationId="{00000000-0000-0000-0000-000000000000}"/>
          </ac:spMkLst>
        </pc:spChg>
      </pc:sldChg>
      <pc:sldChg chg="modSp">
        <pc:chgData name="Uzwyshyn, Raymond J" userId="S::r_u15@txstate.edu::d662cd89-6a6b-4f29-ac85-a76feaba704c" providerId="AD" clId="Web-{52318A9E-4C6A-84A5-DF10-9BB0B344C090}" dt="2020-04-28T16:08:01.972" v="259" actId="20577"/>
        <pc:sldMkLst>
          <pc:docMk/>
          <pc:sldMk cId="1459832838" sldId="327"/>
        </pc:sldMkLst>
        <pc:spChg chg="mod">
          <ac:chgData name="Uzwyshyn, Raymond J" userId="S::r_u15@txstate.edu::d662cd89-6a6b-4f29-ac85-a76feaba704c" providerId="AD" clId="Web-{52318A9E-4C6A-84A5-DF10-9BB0B344C090}" dt="2020-04-28T16:08:01.972" v="259" actId="20577"/>
          <ac:spMkLst>
            <pc:docMk/>
            <pc:sldMk cId="1459832838" sldId="327"/>
            <ac:spMk id="2" creationId="{171CC618-061B-46A9-9324-9C60D1523F6E}"/>
          </ac:spMkLst>
        </pc:spChg>
      </pc:sldChg>
      <pc:sldChg chg="modSp">
        <pc:chgData name="Uzwyshyn, Raymond J" userId="S::r_u15@txstate.edu::d662cd89-6a6b-4f29-ac85-a76feaba704c" providerId="AD" clId="Web-{52318A9E-4C6A-84A5-DF10-9BB0B344C090}" dt="2020-04-28T15:23:47.882" v="3" actId="1076"/>
        <pc:sldMkLst>
          <pc:docMk/>
          <pc:sldMk cId="3750408121" sldId="330"/>
        </pc:sldMkLst>
        <pc:spChg chg="mod">
          <ac:chgData name="Uzwyshyn, Raymond J" userId="S::r_u15@txstate.edu::d662cd89-6a6b-4f29-ac85-a76feaba704c" providerId="AD" clId="Web-{52318A9E-4C6A-84A5-DF10-9BB0B344C090}" dt="2020-04-28T15:23:47.882" v="3" actId="1076"/>
          <ac:spMkLst>
            <pc:docMk/>
            <pc:sldMk cId="3750408121" sldId="330"/>
            <ac:spMk id="7" creationId="{578DBDA7-B593-4BA3-8EAE-2DE63C8E30DC}"/>
          </ac:spMkLst>
        </pc:spChg>
      </pc:sldChg>
      <pc:sldChg chg="modSp">
        <pc:chgData name="Uzwyshyn, Raymond J" userId="S::r_u15@txstate.edu::d662cd89-6a6b-4f29-ac85-a76feaba704c" providerId="AD" clId="Web-{52318A9E-4C6A-84A5-DF10-9BB0B344C090}" dt="2020-04-28T17:14:11.261" v="553" actId="20577"/>
        <pc:sldMkLst>
          <pc:docMk/>
          <pc:sldMk cId="2097712298" sldId="332"/>
        </pc:sldMkLst>
        <pc:spChg chg="mod">
          <ac:chgData name="Uzwyshyn, Raymond J" userId="S::r_u15@txstate.edu::d662cd89-6a6b-4f29-ac85-a76feaba704c" providerId="AD" clId="Web-{52318A9E-4C6A-84A5-DF10-9BB0B344C090}" dt="2020-04-28T17:14:11.261" v="553" actId="20577"/>
          <ac:spMkLst>
            <pc:docMk/>
            <pc:sldMk cId="2097712298" sldId="332"/>
            <ac:spMk id="2" creationId="{1BEFEC49-BD9F-4B65-B8D1-8D830DFE1A5F}"/>
          </ac:spMkLst>
        </pc:spChg>
      </pc:sldChg>
      <pc:sldChg chg="ord">
        <pc:chgData name="Uzwyshyn, Raymond J" userId="S::r_u15@txstate.edu::d662cd89-6a6b-4f29-ac85-a76feaba704c" providerId="AD" clId="Web-{52318A9E-4C6A-84A5-DF10-9BB0B344C090}" dt="2020-04-28T16:03:18.969" v="205"/>
        <pc:sldMkLst>
          <pc:docMk/>
          <pc:sldMk cId="505698388" sldId="339"/>
        </pc:sldMkLst>
      </pc:sldChg>
      <pc:sldChg chg="modSp">
        <pc:chgData name="Uzwyshyn, Raymond J" userId="S::r_u15@txstate.edu::d662cd89-6a6b-4f29-ac85-a76feaba704c" providerId="AD" clId="Web-{52318A9E-4C6A-84A5-DF10-9BB0B344C090}" dt="2020-04-28T15:59:14.842" v="185" actId="20577"/>
        <pc:sldMkLst>
          <pc:docMk/>
          <pc:sldMk cId="3447889141" sldId="347"/>
        </pc:sldMkLst>
        <pc:spChg chg="mod">
          <ac:chgData name="Uzwyshyn, Raymond J" userId="S::r_u15@txstate.edu::d662cd89-6a6b-4f29-ac85-a76feaba704c" providerId="AD" clId="Web-{52318A9E-4C6A-84A5-DF10-9BB0B344C090}" dt="2020-04-28T15:59:14.842" v="185" actId="20577"/>
          <ac:spMkLst>
            <pc:docMk/>
            <pc:sldMk cId="3447889141" sldId="347"/>
            <ac:spMk id="5" creationId="{FE359853-8A27-4AAD-AB96-F2F55E97A05C}"/>
          </ac:spMkLst>
        </pc:spChg>
      </pc:sldChg>
      <pc:sldChg chg="modSp">
        <pc:chgData name="Uzwyshyn, Raymond J" userId="S::r_u15@txstate.edu::d662cd89-6a6b-4f29-ac85-a76feaba704c" providerId="AD" clId="Web-{52318A9E-4C6A-84A5-DF10-9BB0B344C090}" dt="2020-04-28T15:54:55.417" v="157" actId="20577"/>
        <pc:sldMkLst>
          <pc:docMk/>
          <pc:sldMk cId="3808365466" sldId="350"/>
        </pc:sldMkLst>
        <pc:spChg chg="mod">
          <ac:chgData name="Uzwyshyn, Raymond J" userId="S::r_u15@txstate.edu::d662cd89-6a6b-4f29-ac85-a76feaba704c" providerId="AD" clId="Web-{52318A9E-4C6A-84A5-DF10-9BB0B344C090}" dt="2020-04-28T15:54:55.417" v="157" actId="20577"/>
          <ac:spMkLst>
            <pc:docMk/>
            <pc:sldMk cId="3808365466" sldId="350"/>
            <ac:spMk id="2" creationId="{81047819-231A-4F7E-AC40-E015112EFCD8}"/>
          </ac:spMkLst>
        </pc:spChg>
      </pc:sldChg>
      <pc:sldChg chg="addSp delSp modSp new mod setBg">
        <pc:chgData name="Uzwyshyn, Raymond J" userId="S::r_u15@txstate.edu::d662cd89-6a6b-4f29-ac85-a76feaba704c" providerId="AD" clId="Web-{52318A9E-4C6A-84A5-DF10-9BB0B344C090}" dt="2020-04-28T17:13:59.043" v="550" actId="20577"/>
        <pc:sldMkLst>
          <pc:docMk/>
          <pc:sldMk cId="2316795548" sldId="354"/>
        </pc:sldMkLst>
        <pc:spChg chg="add mod">
          <ac:chgData name="Uzwyshyn, Raymond J" userId="S::r_u15@txstate.edu::d662cd89-6a6b-4f29-ac85-a76feaba704c" providerId="AD" clId="Web-{52318A9E-4C6A-84A5-DF10-9BB0B344C090}" dt="2020-04-28T17:11:39.263" v="521" actId="1076"/>
          <ac:spMkLst>
            <pc:docMk/>
            <pc:sldMk cId="2316795548" sldId="354"/>
            <ac:spMk id="4" creationId="{08E89FA2-31B4-4702-AFA4-7BB35D4B170C}"/>
          </ac:spMkLst>
        </pc:spChg>
        <pc:spChg chg="add mod">
          <ac:chgData name="Uzwyshyn, Raymond J" userId="S::r_u15@txstate.edu::d662cd89-6a6b-4f29-ac85-a76feaba704c" providerId="AD" clId="Web-{52318A9E-4C6A-84A5-DF10-9BB0B344C090}" dt="2020-04-28T17:08:41.654" v="502"/>
          <ac:spMkLst>
            <pc:docMk/>
            <pc:sldMk cId="2316795548" sldId="354"/>
            <ac:spMk id="5" creationId="{4F6B5A9A-BEEB-4DB5-81DF-AD383C479E27}"/>
          </ac:spMkLst>
        </pc:spChg>
        <pc:spChg chg="add mod ord">
          <ac:chgData name="Uzwyshyn, Raymond J" userId="S::r_u15@txstate.edu::d662cd89-6a6b-4f29-ac85-a76feaba704c" providerId="AD" clId="Web-{52318A9E-4C6A-84A5-DF10-9BB0B344C090}" dt="2020-04-28T17:13:59.043" v="550" actId="20577"/>
          <ac:spMkLst>
            <pc:docMk/>
            <pc:sldMk cId="2316795548" sldId="354"/>
            <ac:spMk id="6" creationId="{40E4CB45-25B8-41D5-9ECA-EFF86435FD5A}"/>
          </ac:spMkLst>
        </pc:spChg>
        <pc:spChg chg="add del">
          <ac:chgData name="Uzwyshyn, Raymond J" userId="S::r_u15@txstate.edu::d662cd89-6a6b-4f29-ac85-a76feaba704c" providerId="AD" clId="Web-{52318A9E-4C6A-84A5-DF10-9BB0B344C090}" dt="2020-04-28T17:08:09.373" v="497"/>
          <ac:spMkLst>
            <pc:docMk/>
            <pc:sldMk cId="2316795548" sldId="354"/>
            <ac:spMk id="8" creationId="{7CA0DAA6-33B8-4A25-810D-2F4D816FB40E}"/>
          </ac:spMkLst>
        </pc:spChg>
        <pc:spChg chg="add del">
          <ac:chgData name="Uzwyshyn, Raymond J" userId="S::r_u15@txstate.edu::d662cd89-6a6b-4f29-ac85-a76feaba704c" providerId="AD" clId="Web-{52318A9E-4C6A-84A5-DF10-9BB0B344C090}" dt="2020-04-28T17:08:28.045" v="499"/>
          <ac:spMkLst>
            <pc:docMk/>
            <pc:sldMk cId="2316795548" sldId="354"/>
            <ac:spMk id="9" creationId="{1707FC24-6981-43D9-B525-C7832BA22463}"/>
          </ac:spMkLst>
        </pc:spChg>
        <pc:spChg chg="add del">
          <ac:chgData name="Uzwyshyn, Raymond J" userId="S::r_u15@txstate.edu::d662cd89-6a6b-4f29-ac85-a76feaba704c" providerId="AD" clId="Web-{52318A9E-4C6A-84A5-DF10-9BB0B344C090}" dt="2020-04-28T17:08:41.639" v="501"/>
          <ac:spMkLst>
            <pc:docMk/>
            <pc:sldMk cId="2316795548" sldId="354"/>
            <ac:spMk id="10" creationId="{7CA0DAA6-33B8-4A25-810D-2F4D816FB40E}"/>
          </ac:spMkLst>
        </pc:spChg>
        <pc:spChg chg="add del">
          <ac:chgData name="Uzwyshyn, Raymond J" userId="S::r_u15@txstate.edu::d662cd89-6a6b-4f29-ac85-a76feaba704c" providerId="AD" clId="Web-{52318A9E-4C6A-84A5-DF10-9BB0B344C090}" dt="2020-04-28T17:07:38.702" v="495"/>
          <ac:spMkLst>
            <pc:docMk/>
            <pc:sldMk cId="2316795548" sldId="354"/>
            <ac:spMk id="11" creationId="{6753252F-4873-4F63-801D-CC719279A7D5}"/>
          </ac:spMkLst>
        </pc:spChg>
        <pc:spChg chg="add">
          <ac:chgData name="Uzwyshyn, Raymond J" userId="S::r_u15@txstate.edu::d662cd89-6a6b-4f29-ac85-a76feaba704c" providerId="AD" clId="Web-{52318A9E-4C6A-84A5-DF10-9BB0B344C090}" dt="2020-04-28T17:08:41.654" v="502"/>
          <ac:spMkLst>
            <pc:docMk/>
            <pc:sldMk cId="2316795548" sldId="354"/>
            <ac:spMk id="12" creationId="{1707FC24-6981-43D9-B525-C7832BA22463}"/>
          </ac:spMkLst>
        </pc:spChg>
        <pc:spChg chg="add del">
          <ac:chgData name="Uzwyshyn, Raymond J" userId="S::r_u15@txstate.edu::d662cd89-6a6b-4f29-ac85-a76feaba704c" providerId="AD" clId="Web-{52318A9E-4C6A-84A5-DF10-9BB0B344C090}" dt="2020-04-28T17:07:38.702" v="495"/>
          <ac:spMkLst>
            <pc:docMk/>
            <pc:sldMk cId="2316795548" sldId="354"/>
            <ac:spMk id="13" creationId="{047C8CCB-F95D-4249-92DD-651249D3535A}"/>
          </ac:spMkLst>
        </pc:spChg>
        <pc:picChg chg="add mod">
          <ac:chgData name="Uzwyshyn, Raymond J" userId="S::r_u15@txstate.edu::d662cd89-6a6b-4f29-ac85-a76feaba704c" providerId="AD" clId="Web-{52318A9E-4C6A-84A5-DF10-9BB0B344C090}" dt="2020-04-28T17:11:50.716" v="523" actId="14100"/>
          <ac:picMkLst>
            <pc:docMk/>
            <pc:sldMk cId="2316795548" sldId="354"/>
            <ac:picMk id="2" creationId="{B4E7CEF1-C66A-4239-9900-5CD252A48161}"/>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455019090577902"/>
          <c:y val="1.8298420244639304E-3"/>
          <c:w val="0.71183177355741312"/>
          <c:h val="0.75109369583519014"/>
        </c:manualLayout>
      </c:layout>
      <c:barChart>
        <c:barDir val="bar"/>
        <c:grouping val="clustered"/>
        <c:varyColors val="0"/>
        <c:ser>
          <c:idx val="0"/>
          <c:order val="0"/>
          <c:tx>
            <c:strRef>
              <c:f>Sheet1!$A$2</c:f>
              <c:strCache>
                <c:ptCount val="1"/>
                <c:pt idx="0">
                  <c:v>Biology</c:v>
                </c:pt>
              </c:strCache>
            </c:strRef>
          </c:tx>
          <c:spPr>
            <a:solidFill>
              <a:srgbClr val="C3D69B"/>
            </a:solidFill>
            <a:ln w="3176">
              <a:solidFill>
                <a:srgbClr val="000000"/>
              </a:solidFill>
              <a:prstDash val="solid"/>
            </a:ln>
          </c:spPr>
          <c:invertIfNegative val="0"/>
          <c:cat>
            <c:strRef>
              <c:f>Sheet1!$B$1:$L$1</c:f>
              <c:strCache>
                <c:ptCount val="11"/>
                <c:pt idx="0">
                  <c:v>Biology</c:v>
                </c:pt>
                <c:pt idx="1">
                  <c:v>Economics</c:v>
                </c:pt>
                <c:pt idx="2">
                  <c:v>Political Sci</c:v>
                </c:pt>
                <c:pt idx="3">
                  <c:v>Health Sci</c:v>
                </c:pt>
                <c:pt idx="4">
                  <c:v>Business</c:v>
                </c:pt>
                <c:pt idx="5">
                  <c:v>Education</c:v>
                </c:pt>
                <c:pt idx="6">
                  <c:v>Management</c:v>
                </c:pt>
                <c:pt idx="7">
                  <c:v>Law</c:v>
                </c:pt>
                <c:pt idx="8">
                  <c:v>Psychology</c:v>
                </c:pt>
                <c:pt idx="9">
                  <c:v>Sociology</c:v>
                </c:pt>
                <c:pt idx="10">
                  <c:v>Physics</c:v>
                </c:pt>
              </c:strCache>
            </c:strRef>
          </c:cat>
          <c:val>
            <c:numRef>
              <c:f>Sheet1!$B$2:$L$2</c:f>
              <c:numCache>
                <c:formatCode>General</c:formatCode>
                <c:ptCount val="11"/>
                <c:pt idx="0">
                  <c:v>36</c:v>
                </c:pt>
                <c:pt idx="1">
                  <c:v>49</c:v>
                </c:pt>
                <c:pt idx="2">
                  <c:v>57</c:v>
                </c:pt>
                <c:pt idx="3">
                  <c:v>57</c:v>
                </c:pt>
                <c:pt idx="4">
                  <c:v>76</c:v>
                </c:pt>
                <c:pt idx="5">
                  <c:v>77</c:v>
                </c:pt>
                <c:pt idx="6">
                  <c:v>92</c:v>
                </c:pt>
                <c:pt idx="7">
                  <c:v>108</c:v>
                </c:pt>
                <c:pt idx="8">
                  <c:v>108</c:v>
                </c:pt>
                <c:pt idx="9">
                  <c:v>172</c:v>
                </c:pt>
                <c:pt idx="10">
                  <c:v>250</c:v>
                </c:pt>
              </c:numCache>
            </c:numRef>
          </c:val>
          <c:extLst>
            <c:ext xmlns:c16="http://schemas.microsoft.com/office/drawing/2014/chart" uri="{C3380CC4-5D6E-409C-BE32-E72D297353CC}">
              <c16:uniqueId val="{00000000-5356-4693-A252-8E3B4F9260AB}"/>
            </c:ext>
          </c:extLst>
        </c:ser>
        <c:dLbls>
          <c:showLegendKey val="0"/>
          <c:showVal val="0"/>
          <c:showCatName val="0"/>
          <c:showSerName val="0"/>
          <c:showPercent val="0"/>
          <c:showBubbleSize val="0"/>
        </c:dLbls>
        <c:gapWidth val="20"/>
        <c:axId val="105271296"/>
        <c:axId val="105272832"/>
      </c:barChart>
      <c:catAx>
        <c:axId val="105271296"/>
        <c:scaling>
          <c:orientation val="minMax"/>
        </c:scaling>
        <c:delete val="0"/>
        <c:axPos val="l"/>
        <c:numFmt formatCode="General" sourceLinked="1"/>
        <c:majorTickMark val="out"/>
        <c:minorTickMark val="none"/>
        <c:tickLblPos val="low"/>
        <c:spPr>
          <a:ln w="3176">
            <a:solidFill>
              <a:srgbClr val="000000"/>
            </a:solidFill>
            <a:prstDash val="solid"/>
          </a:ln>
        </c:spPr>
        <c:txPr>
          <a:bodyPr rot="0" vert="horz"/>
          <a:lstStyle/>
          <a:p>
            <a:pPr>
              <a:defRPr sz="1600" b="0" i="0" u="none" strike="noStrike" baseline="0">
                <a:solidFill>
                  <a:schemeClr val="tx1"/>
                </a:solidFill>
                <a:latin typeface="+mn-lt"/>
                <a:ea typeface="Geneva"/>
                <a:cs typeface="Geneva"/>
              </a:defRPr>
            </a:pPr>
            <a:endParaRPr lang="en-US"/>
          </a:p>
        </c:txPr>
        <c:crossAx val="105272832"/>
        <c:crosses val="autoZero"/>
        <c:auto val="0"/>
        <c:lblAlgn val="ctr"/>
        <c:lblOffset val="100"/>
        <c:tickLblSkip val="1"/>
        <c:tickMarkSkip val="1"/>
        <c:noMultiLvlLbl val="0"/>
      </c:catAx>
      <c:valAx>
        <c:axId val="105272832"/>
        <c:scaling>
          <c:orientation val="minMax"/>
          <c:max val="250"/>
        </c:scaling>
        <c:delete val="0"/>
        <c:axPos val="b"/>
        <c:majorGridlines>
          <c:spPr>
            <a:ln w="3176">
              <a:solidFill>
                <a:srgbClr val="000000"/>
              </a:solidFill>
              <a:prstDash val="solid"/>
            </a:ln>
          </c:spPr>
        </c:majorGridlines>
        <c:title>
          <c:tx>
            <c:rich>
              <a:bodyPr/>
              <a:lstStyle/>
              <a:p>
                <a:pPr>
                  <a:defRPr sz="1800" b="0" i="0" u="none" strike="noStrike" baseline="0">
                    <a:solidFill>
                      <a:srgbClr val="000000"/>
                    </a:solidFill>
                    <a:latin typeface="Calibri"/>
                    <a:ea typeface="Calibri"/>
                    <a:cs typeface="Calibri"/>
                  </a:defRPr>
                </a:pPr>
                <a:r>
                  <a:rPr lang="en-US" b="1"/>
                  <a:t>% Increase in Citations with Open Access</a:t>
                </a:r>
              </a:p>
            </c:rich>
          </c:tx>
          <c:layout>
            <c:manualLayout>
              <c:xMode val="edge"/>
              <c:yMode val="edge"/>
              <c:x val="0.30656828452213447"/>
              <c:y val="0.85481599931468222"/>
            </c:manualLayout>
          </c:layout>
          <c:overlay val="0"/>
          <c:spPr>
            <a:noFill/>
            <a:ln w="25405">
              <a:noFill/>
            </a:ln>
          </c:spPr>
        </c:title>
        <c:numFmt formatCode="General" sourceLinked="1"/>
        <c:majorTickMark val="out"/>
        <c:minorTickMark val="none"/>
        <c:tickLblPos val="nextTo"/>
        <c:spPr>
          <a:ln w="3176">
            <a:solidFill>
              <a:srgbClr val="000000"/>
            </a:solidFill>
            <a:prstDash val="solid"/>
          </a:ln>
        </c:spPr>
        <c:txPr>
          <a:bodyPr rot="0" vert="horz"/>
          <a:lstStyle/>
          <a:p>
            <a:pPr>
              <a:defRPr sz="1600" b="0" i="0" u="none" strike="noStrike" baseline="0">
                <a:solidFill>
                  <a:schemeClr val="tx1"/>
                </a:solidFill>
                <a:latin typeface="+mn-lt"/>
                <a:ea typeface="Geneva"/>
                <a:cs typeface="Geneva"/>
              </a:defRPr>
            </a:pPr>
            <a:endParaRPr lang="en-US"/>
          </a:p>
        </c:txPr>
        <c:crossAx val="105271296"/>
        <c:crosses val="autoZero"/>
        <c:crossBetween val="between"/>
      </c:valAx>
      <c:spPr>
        <a:noFill/>
        <a:ln w="12702">
          <a:solidFill>
            <a:srgbClr val="000000"/>
          </a:solidFill>
          <a:prstDash val="solid"/>
        </a:ln>
      </c:spPr>
    </c:plotArea>
    <c:plotVisOnly val="1"/>
    <c:dispBlanksAs val="gap"/>
    <c:showDLblsOverMax val="0"/>
  </c:chart>
  <c:spPr>
    <a:noFill/>
    <a:ln>
      <a:noFill/>
    </a:ln>
  </c:spPr>
  <c:txPr>
    <a:bodyPr/>
    <a:lstStyle/>
    <a:p>
      <a:pPr>
        <a:defRPr sz="1000" b="1" i="0" u="none" strike="noStrike" baseline="0">
          <a:solidFill>
            <a:srgbClr val="000000"/>
          </a:solidFill>
          <a:latin typeface="Geneva"/>
          <a:ea typeface="Geneva"/>
          <a:cs typeface="Geneva"/>
        </a:defRPr>
      </a:pPr>
      <a:endParaRPr lang="en-US"/>
    </a:p>
  </c:txPr>
  <c:externalData r:id="rId1">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AEF031-1EEB-48CD-B0D5-EB0114EBEDAB}"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12624511-947A-4668-B1A7-070089A2281A}">
      <dgm:prSet/>
      <dgm:spPr/>
      <dgm:t>
        <a:bodyPr/>
        <a:lstStyle/>
        <a:p>
          <a:pPr>
            <a:lnSpc>
              <a:spcPct val="100000"/>
            </a:lnSpc>
          </a:pPr>
          <a:r>
            <a:rPr lang="en-US" dirty="0"/>
            <a:t>Customizable Components</a:t>
          </a:r>
        </a:p>
      </dgm:t>
    </dgm:pt>
    <dgm:pt modelId="{C65B32F8-E8EF-48E9-B1EB-DA272793732F}" type="parTrans" cxnId="{D61DD03A-6301-4651-9E95-F9219956C643}">
      <dgm:prSet/>
      <dgm:spPr/>
      <dgm:t>
        <a:bodyPr/>
        <a:lstStyle/>
        <a:p>
          <a:endParaRPr lang="en-US"/>
        </a:p>
      </dgm:t>
    </dgm:pt>
    <dgm:pt modelId="{B86966D1-4A6C-491F-967C-14DB22FC350B}" type="sibTrans" cxnId="{D61DD03A-6301-4651-9E95-F9219956C643}">
      <dgm:prSet/>
      <dgm:spPr/>
      <dgm:t>
        <a:bodyPr/>
        <a:lstStyle/>
        <a:p>
          <a:endParaRPr lang="en-US"/>
        </a:p>
      </dgm:t>
    </dgm:pt>
    <dgm:pt modelId="{3534D570-1C1E-44AF-A3CE-E7DC4D8BB78A}">
      <dgm:prSet/>
      <dgm:spPr/>
      <dgm:t>
        <a:bodyPr/>
        <a:lstStyle/>
        <a:p>
          <a:pPr>
            <a:lnSpc>
              <a:spcPct val="100000"/>
            </a:lnSpc>
          </a:pPr>
          <a:r>
            <a:rPr lang="en-US" dirty="0"/>
            <a:t>Active Developer Communities</a:t>
          </a:r>
        </a:p>
      </dgm:t>
    </dgm:pt>
    <dgm:pt modelId="{A2B2D220-065C-4742-A447-887B1F00FEE0}" type="parTrans" cxnId="{62094225-D437-4E21-A38F-CF8D93C920E5}">
      <dgm:prSet/>
      <dgm:spPr/>
      <dgm:t>
        <a:bodyPr/>
        <a:lstStyle/>
        <a:p>
          <a:endParaRPr lang="en-US"/>
        </a:p>
      </dgm:t>
    </dgm:pt>
    <dgm:pt modelId="{ABF2D0CB-E7AE-4AA0-9511-E6F28CF2E0CE}" type="sibTrans" cxnId="{62094225-D437-4E21-A38F-CF8D93C920E5}">
      <dgm:prSet/>
      <dgm:spPr/>
      <dgm:t>
        <a:bodyPr/>
        <a:lstStyle/>
        <a:p>
          <a:endParaRPr lang="en-US"/>
        </a:p>
      </dgm:t>
    </dgm:pt>
    <dgm:pt modelId="{982EA78B-E330-4776-B056-87A1ED750C53}">
      <dgm:prSet/>
      <dgm:spPr/>
      <dgm:t>
        <a:bodyPr/>
        <a:lstStyle/>
        <a:p>
          <a:pPr>
            <a:lnSpc>
              <a:spcPct val="100000"/>
            </a:lnSpc>
          </a:pPr>
          <a:r>
            <a:rPr lang="en-US" dirty="0"/>
            <a:t>Open Source Software</a:t>
          </a:r>
        </a:p>
      </dgm:t>
    </dgm:pt>
    <dgm:pt modelId="{8F01F4A1-8075-4EE7-8CCB-FE033A5B8F94}" type="parTrans" cxnId="{A01C5D3F-5591-4037-AB5D-83EB86B0AFEE}">
      <dgm:prSet/>
      <dgm:spPr/>
      <dgm:t>
        <a:bodyPr/>
        <a:lstStyle/>
        <a:p>
          <a:endParaRPr lang="en-US"/>
        </a:p>
      </dgm:t>
    </dgm:pt>
    <dgm:pt modelId="{A2804F60-879D-4BE7-B600-CFF3552C26D5}" type="sibTrans" cxnId="{A01C5D3F-5591-4037-AB5D-83EB86B0AFEE}">
      <dgm:prSet/>
      <dgm:spPr/>
      <dgm:t>
        <a:bodyPr/>
        <a:lstStyle/>
        <a:p>
          <a:endParaRPr lang="en-US"/>
        </a:p>
      </dgm:t>
    </dgm:pt>
    <dgm:pt modelId="{AB3A5979-42C9-42E2-ACF4-353D86301BC5}" type="pres">
      <dgm:prSet presAssocID="{31AEF031-1EEB-48CD-B0D5-EB0114EBEDAB}" presName="root" presStyleCnt="0">
        <dgm:presLayoutVars>
          <dgm:dir/>
          <dgm:resizeHandles val="exact"/>
        </dgm:presLayoutVars>
      </dgm:prSet>
      <dgm:spPr/>
    </dgm:pt>
    <dgm:pt modelId="{DF65E57A-F4E9-441F-84F5-9212912D23B0}" type="pres">
      <dgm:prSet presAssocID="{12624511-947A-4668-B1A7-070089A2281A}" presName="compNode" presStyleCnt="0"/>
      <dgm:spPr/>
    </dgm:pt>
    <dgm:pt modelId="{856CC9BD-2AD6-46B4-A0FA-0C82B30D25D3}" type="pres">
      <dgm:prSet presAssocID="{12624511-947A-4668-B1A7-070089A2281A}" presName="iconRect" presStyleLbl="node1" presStyleIdx="0" presStyleCnt="3" custLinFactX="47670" custLinFactY="100000" custLinFactNeighborX="100000" custLinFactNeighborY="165952"/>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62BEC23C-5493-433D-B16B-C880BA4B19C6}" type="pres">
      <dgm:prSet presAssocID="{12624511-947A-4668-B1A7-070089A2281A}" presName="spaceRect" presStyleCnt="0"/>
      <dgm:spPr/>
    </dgm:pt>
    <dgm:pt modelId="{DFD7013D-8453-4A76-8C5C-88273939C36F}" type="pres">
      <dgm:prSet presAssocID="{12624511-947A-4668-B1A7-070089A2281A}" presName="textRect" presStyleLbl="revTx" presStyleIdx="0" presStyleCnt="3" custLinFactY="100000" custLinFactNeighborX="74170" custLinFactNeighborY="189079">
        <dgm:presLayoutVars>
          <dgm:chMax val="1"/>
          <dgm:chPref val="1"/>
        </dgm:presLayoutVars>
      </dgm:prSet>
      <dgm:spPr/>
    </dgm:pt>
    <dgm:pt modelId="{872C4CC7-2B4F-4A85-B2D3-EFD8517A5025}" type="pres">
      <dgm:prSet presAssocID="{B86966D1-4A6C-491F-967C-14DB22FC350B}" presName="sibTrans" presStyleCnt="0"/>
      <dgm:spPr/>
    </dgm:pt>
    <dgm:pt modelId="{0649BF5F-4F87-4785-BAD9-C075CDCB74CE}" type="pres">
      <dgm:prSet presAssocID="{3534D570-1C1E-44AF-A3CE-E7DC4D8BB78A}" presName="compNode" presStyleCnt="0"/>
      <dgm:spPr/>
    </dgm:pt>
    <dgm:pt modelId="{D92C8B8C-6F93-47D8-ABF0-DC3E2F50F6C8}" type="pres">
      <dgm:prSet presAssocID="{3534D570-1C1E-44AF-A3CE-E7DC4D8BB78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6FCE2DC6-2F65-42EC-941C-37130E8319CF}" type="pres">
      <dgm:prSet presAssocID="{3534D570-1C1E-44AF-A3CE-E7DC4D8BB78A}" presName="spaceRect" presStyleCnt="0"/>
      <dgm:spPr/>
    </dgm:pt>
    <dgm:pt modelId="{6E4437EC-54A0-47C1-B295-3E4238B10939}" type="pres">
      <dgm:prSet presAssocID="{3534D570-1C1E-44AF-A3CE-E7DC4D8BB78A}" presName="textRect" presStyleLbl="revTx" presStyleIdx="1" presStyleCnt="3">
        <dgm:presLayoutVars>
          <dgm:chMax val="1"/>
          <dgm:chPref val="1"/>
        </dgm:presLayoutVars>
      </dgm:prSet>
      <dgm:spPr/>
    </dgm:pt>
    <dgm:pt modelId="{40A8157B-B458-433B-8826-B3EB3AACE90B}" type="pres">
      <dgm:prSet presAssocID="{ABF2D0CB-E7AE-4AA0-9511-E6F28CF2E0CE}" presName="sibTrans" presStyleCnt="0"/>
      <dgm:spPr/>
    </dgm:pt>
    <dgm:pt modelId="{7F0C0D30-BECF-4E2D-9BF0-BDCFA7DBD2FC}" type="pres">
      <dgm:prSet presAssocID="{982EA78B-E330-4776-B056-87A1ED750C53}" presName="compNode" presStyleCnt="0"/>
      <dgm:spPr/>
    </dgm:pt>
    <dgm:pt modelId="{38CDD8E2-A6A1-47EA-AA1A-E8637F2B5389}" type="pres">
      <dgm:prSet presAssocID="{982EA78B-E330-4776-B056-87A1ED750C53}" presName="iconRect" presStyleLbl="node1" presStyleIdx="2" presStyleCnt="3" custLinFactX="-58956" custLinFactY="-100000" custLinFactNeighborX="-100000" custLinFactNeighborY="-177248"/>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mputer"/>
        </a:ext>
      </dgm:extLst>
    </dgm:pt>
    <dgm:pt modelId="{B4423FBB-6DF9-4F1C-9F04-82599C67FAFC}" type="pres">
      <dgm:prSet presAssocID="{982EA78B-E330-4776-B056-87A1ED750C53}" presName="spaceRect" presStyleCnt="0"/>
      <dgm:spPr/>
    </dgm:pt>
    <dgm:pt modelId="{3ED35C6F-96FA-4A52-ACFD-A8318D9004CA}" type="pres">
      <dgm:prSet presAssocID="{982EA78B-E330-4776-B056-87A1ED750C53}" presName="textRect" presStyleLbl="revTx" presStyleIdx="2" presStyleCnt="3" custLinFactY="-123859" custLinFactNeighborX="-70328" custLinFactNeighborY="-200000">
        <dgm:presLayoutVars>
          <dgm:chMax val="1"/>
          <dgm:chPref val="1"/>
        </dgm:presLayoutVars>
      </dgm:prSet>
      <dgm:spPr/>
    </dgm:pt>
  </dgm:ptLst>
  <dgm:cxnLst>
    <dgm:cxn modelId="{62094225-D437-4E21-A38F-CF8D93C920E5}" srcId="{31AEF031-1EEB-48CD-B0D5-EB0114EBEDAB}" destId="{3534D570-1C1E-44AF-A3CE-E7DC4D8BB78A}" srcOrd="1" destOrd="0" parTransId="{A2B2D220-065C-4742-A447-887B1F00FEE0}" sibTransId="{ABF2D0CB-E7AE-4AA0-9511-E6F28CF2E0CE}"/>
    <dgm:cxn modelId="{D61DD03A-6301-4651-9E95-F9219956C643}" srcId="{31AEF031-1EEB-48CD-B0D5-EB0114EBEDAB}" destId="{12624511-947A-4668-B1A7-070089A2281A}" srcOrd="0" destOrd="0" parTransId="{C65B32F8-E8EF-48E9-B1EB-DA272793732F}" sibTransId="{B86966D1-4A6C-491F-967C-14DB22FC350B}"/>
    <dgm:cxn modelId="{A01C5D3F-5591-4037-AB5D-83EB86B0AFEE}" srcId="{31AEF031-1EEB-48CD-B0D5-EB0114EBEDAB}" destId="{982EA78B-E330-4776-B056-87A1ED750C53}" srcOrd="2" destOrd="0" parTransId="{8F01F4A1-8075-4EE7-8CCB-FE033A5B8F94}" sibTransId="{A2804F60-879D-4BE7-B600-CFF3552C26D5}"/>
    <dgm:cxn modelId="{51E38A62-3676-4910-91F2-4210EA9EE6D9}" type="presOf" srcId="{982EA78B-E330-4776-B056-87A1ED750C53}" destId="{3ED35C6F-96FA-4A52-ACFD-A8318D9004CA}" srcOrd="0" destOrd="0" presId="urn:microsoft.com/office/officeart/2018/2/layout/IconLabelList"/>
    <dgm:cxn modelId="{5C0AC14E-26A1-40C7-A189-A2E439ACABA2}" type="presOf" srcId="{3534D570-1C1E-44AF-A3CE-E7DC4D8BB78A}" destId="{6E4437EC-54A0-47C1-B295-3E4238B10939}" srcOrd="0" destOrd="0" presId="urn:microsoft.com/office/officeart/2018/2/layout/IconLabelList"/>
    <dgm:cxn modelId="{99E437E1-5DD2-422D-A21C-4A7C18E62D6F}" type="presOf" srcId="{12624511-947A-4668-B1A7-070089A2281A}" destId="{DFD7013D-8453-4A76-8C5C-88273939C36F}" srcOrd="0" destOrd="0" presId="urn:microsoft.com/office/officeart/2018/2/layout/IconLabelList"/>
    <dgm:cxn modelId="{E2C12AF2-E91F-4E0F-81A1-0EAD4BDD1A8F}" type="presOf" srcId="{31AEF031-1EEB-48CD-B0D5-EB0114EBEDAB}" destId="{AB3A5979-42C9-42E2-ACF4-353D86301BC5}" srcOrd="0" destOrd="0" presId="urn:microsoft.com/office/officeart/2018/2/layout/IconLabelList"/>
    <dgm:cxn modelId="{6D405050-5F97-4CF8-9AA5-ED2438DDE3F9}" type="presParOf" srcId="{AB3A5979-42C9-42E2-ACF4-353D86301BC5}" destId="{DF65E57A-F4E9-441F-84F5-9212912D23B0}" srcOrd="0" destOrd="0" presId="urn:microsoft.com/office/officeart/2018/2/layout/IconLabelList"/>
    <dgm:cxn modelId="{2CA0F4E5-6235-472F-9A19-2E2030F35754}" type="presParOf" srcId="{DF65E57A-F4E9-441F-84F5-9212912D23B0}" destId="{856CC9BD-2AD6-46B4-A0FA-0C82B30D25D3}" srcOrd="0" destOrd="0" presId="urn:microsoft.com/office/officeart/2018/2/layout/IconLabelList"/>
    <dgm:cxn modelId="{3855E223-2A6F-457A-9841-54B55F1B0627}" type="presParOf" srcId="{DF65E57A-F4E9-441F-84F5-9212912D23B0}" destId="{62BEC23C-5493-433D-B16B-C880BA4B19C6}" srcOrd="1" destOrd="0" presId="urn:microsoft.com/office/officeart/2018/2/layout/IconLabelList"/>
    <dgm:cxn modelId="{CBBF6A91-790A-46A8-BDD8-622221CCCBB5}" type="presParOf" srcId="{DF65E57A-F4E9-441F-84F5-9212912D23B0}" destId="{DFD7013D-8453-4A76-8C5C-88273939C36F}" srcOrd="2" destOrd="0" presId="urn:microsoft.com/office/officeart/2018/2/layout/IconLabelList"/>
    <dgm:cxn modelId="{CB097355-20A9-462D-9776-FC4581AFA7B7}" type="presParOf" srcId="{AB3A5979-42C9-42E2-ACF4-353D86301BC5}" destId="{872C4CC7-2B4F-4A85-B2D3-EFD8517A5025}" srcOrd="1" destOrd="0" presId="urn:microsoft.com/office/officeart/2018/2/layout/IconLabelList"/>
    <dgm:cxn modelId="{2E8C667B-3627-4618-A39C-27C0C5010983}" type="presParOf" srcId="{AB3A5979-42C9-42E2-ACF4-353D86301BC5}" destId="{0649BF5F-4F87-4785-BAD9-C075CDCB74CE}" srcOrd="2" destOrd="0" presId="urn:microsoft.com/office/officeart/2018/2/layout/IconLabelList"/>
    <dgm:cxn modelId="{B2C2CF14-34E7-491B-8FDB-A85C52D5637A}" type="presParOf" srcId="{0649BF5F-4F87-4785-BAD9-C075CDCB74CE}" destId="{D92C8B8C-6F93-47D8-ABF0-DC3E2F50F6C8}" srcOrd="0" destOrd="0" presId="urn:microsoft.com/office/officeart/2018/2/layout/IconLabelList"/>
    <dgm:cxn modelId="{63B6D0F7-DBB2-4AA1-97DD-7DA28A6944C9}" type="presParOf" srcId="{0649BF5F-4F87-4785-BAD9-C075CDCB74CE}" destId="{6FCE2DC6-2F65-42EC-941C-37130E8319CF}" srcOrd="1" destOrd="0" presId="urn:microsoft.com/office/officeart/2018/2/layout/IconLabelList"/>
    <dgm:cxn modelId="{50E5BF51-1B42-4645-9EC2-B451064649E9}" type="presParOf" srcId="{0649BF5F-4F87-4785-BAD9-C075CDCB74CE}" destId="{6E4437EC-54A0-47C1-B295-3E4238B10939}" srcOrd="2" destOrd="0" presId="urn:microsoft.com/office/officeart/2018/2/layout/IconLabelList"/>
    <dgm:cxn modelId="{6244A57A-7031-4AE8-B392-6297BB4D926E}" type="presParOf" srcId="{AB3A5979-42C9-42E2-ACF4-353D86301BC5}" destId="{40A8157B-B458-433B-8826-B3EB3AACE90B}" srcOrd="3" destOrd="0" presId="urn:microsoft.com/office/officeart/2018/2/layout/IconLabelList"/>
    <dgm:cxn modelId="{3D73EAF8-3584-4693-8D57-46417E26C10F}" type="presParOf" srcId="{AB3A5979-42C9-42E2-ACF4-353D86301BC5}" destId="{7F0C0D30-BECF-4E2D-9BF0-BDCFA7DBD2FC}" srcOrd="4" destOrd="0" presId="urn:microsoft.com/office/officeart/2018/2/layout/IconLabelList"/>
    <dgm:cxn modelId="{EAC08BA3-ABFE-490E-9D05-9733509AD456}" type="presParOf" srcId="{7F0C0D30-BECF-4E2D-9BF0-BDCFA7DBD2FC}" destId="{38CDD8E2-A6A1-47EA-AA1A-E8637F2B5389}" srcOrd="0" destOrd="0" presId="urn:microsoft.com/office/officeart/2018/2/layout/IconLabelList"/>
    <dgm:cxn modelId="{29642C76-67D5-486A-BC8A-74D61FB8988A}" type="presParOf" srcId="{7F0C0D30-BECF-4E2D-9BF0-BDCFA7DBD2FC}" destId="{B4423FBB-6DF9-4F1C-9F04-82599C67FAFC}" srcOrd="1" destOrd="0" presId="urn:microsoft.com/office/officeart/2018/2/layout/IconLabelList"/>
    <dgm:cxn modelId="{6EE663BE-D155-4411-88B7-D7A79BA2C013}" type="presParOf" srcId="{7F0C0D30-BECF-4E2D-9BF0-BDCFA7DBD2FC}" destId="{3ED35C6F-96FA-4A52-ACFD-A8318D9004CA}"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891781C-2E3A-443C-AB5E-261D4E564F9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780BA40-3C27-4928-A2AA-B90358FE38B4}">
      <dgm:prSet custT="1"/>
      <dgm:spPr/>
      <dgm:t>
        <a:bodyPr/>
        <a:lstStyle/>
        <a:p>
          <a:pPr algn="ctr"/>
          <a:r>
            <a:rPr lang="en-US" sz="2200" b="1" dirty="0"/>
            <a:t>TWO PRIMARY COMPONENTS</a:t>
          </a:r>
          <a:endParaRPr lang="en-US" sz="2200" dirty="0"/>
        </a:p>
      </dgm:t>
    </dgm:pt>
    <dgm:pt modelId="{1E99957F-3015-4803-95DA-FD1F0C87101A}" type="parTrans" cxnId="{28911D52-3784-4842-9094-0DAD12F3D581}">
      <dgm:prSet/>
      <dgm:spPr/>
      <dgm:t>
        <a:bodyPr/>
        <a:lstStyle/>
        <a:p>
          <a:endParaRPr lang="en-US"/>
        </a:p>
      </dgm:t>
    </dgm:pt>
    <dgm:pt modelId="{E723782B-A875-4C38-86BF-0A8B12CEFBC7}" type="sibTrans" cxnId="{28911D52-3784-4842-9094-0DAD12F3D581}">
      <dgm:prSet/>
      <dgm:spPr/>
      <dgm:t>
        <a:bodyPr/>
        <a:lstStyle/>
        <a:p>
          <a:endParaRPr lang="en-US"/>
        </a:p>
      </dgm:t>
    </dgm:pt>
    <dgm:pt modelId="{32B9CAF6-3D16-4928-AB9D-3E7D30DA2398}">
      <dgm:prSet custT="1"/>
      <dgm:spPr/>
      <dgm:t>
        <a:bodyPr/>
        <a:lstStyle/>
        <a:p>
          <a:pPr algn="l"/>
          <a:r>
            <a:rPr lang="en-US" sz="1800" dirty="0"/>
            <a:t>DIGITAL COLLECTIONS REPOSITORY</a:t>
          </a:r>
          <a:br>
            <a:rPr lang="en-US" sz="1100" dirty="0"/>
          </a:br>
          <a:endParaRPr lang="en-US" sz="1100" dirty="0"/>
        </a:p>
      </dgm:t>
    </dgm:pt>
    <dgm:pt modelId="{37C8CE0B-0D72-497B-AB2E-3C1F1B5118D8}" type="parTrans" cxnId="{65D86DD8-FE60-40E7-BEDE-179C5FC5DE15}">
      <dgm:prSet/>
      <dgm:spPr/>
      <dgm:t>
        <a:bodyPr/>
        <a:lstStyle/>
        <a:p>
          <a:endParaRPr lang="en-US"/>
        </a:p>
      </dgm:t>
    </dgm:pt>
    <dgm:pt modelId="{C5F14AC1-C095-4B31-8E15-51C4C02FA626}" type="sibTrans" cxnId="{65D86DD8-FE60-40E7-BEDE-179C5FC5DE15}">
      <dgm:prSet/>
      <dgm:spPr/>
      <dgm:t>
        <a:bodyPr/>
        <a:lstStyle/>
        <a:p>
          <a:endParaRPr lang="en-US"/>
        </a:p>
      </dgm:t>
    </dgm:pt>
    <dgm:pt modelId="{98339BDF-4644-4420-98CB-CB326D4F7C3D}">
      <dgm:prSet custT="1"/>
      <dgm:spPr/>
      <dgm:t>
        <a:bodyPr/>
        <a:lstStyle/>
        <a:p>
          <a:pPr algn="ctr"/>
          <a:r>
            <a:rPr lang="en-US" sz="2200" b="1" dirty="0"/>
            <a:t>FOUR TERTIARY COMPONENTS</a:t>
          </a:r>
          <a:br>
            <a:rPr lang="en-US" sz="2200" b="1" dirty="0"/>
          </a:br>
          <a:r>
            <a:rPr lang="en-US" sz="1800" b="0" dirty="0"/>
            <a:t>(Communication)</a:t>
          </a:r>
        </a:p>
      </dgm:t>
    </dgm:pt>
    <dgm:pt modelId="{85EFE04D-D6D8-4108-9BDC-3AA1EBAB0C6F}" type="parTrans" cxnId="{0E9573D1-0770-41C0-A746-F5A10C68DDB6}">
      <dgm:prSet/>
      <dgm:spPr/>
      <dgm:t>
        <a:bodyPr/>
        <a:lstStyle/>
        <a:p>
          <a:endParaRPr lang="en-US"/>
        </a:p>
      </dgm:t>
    </dgm:pt>
    <dgm:pt modelId="{5610D5B2-6BD9-4901-A47D-A8E0FED7EB7D}" type="sibTrans" cxnId="{0E9573D1-0770-41C0-A746-F5A10C68DDB6}">
      <dgm:prSet/>
      <dgm:spPr/>
      <dgm:t>
        <a:bodyPr/>
        <a:lstStyle/>
        <a:p>
          <a:endParaRPr lang="en-US"/>
        </a:p>
      </dgm:t>
    </dgm:pt>
    <dgm:pt modelId="{A1949FC2-6505-4960-8EAF-F45EEF038EE1}">
      <dgm:prSet custT="1"/>
      <dgm:spPr/>
      <dgm:t>
        <a:bodyPr/>
        <a:lstStyle/>
        <a:p>
          <a:r>
            <a:rPr lang="en-US" sz="1400" dirty="0"/>
            <a:t>Electronic Thesis and Dissertation Management System (VIREO) </a:t>
          </a:r>
        </a:p>
      </dgm:t>
    </dgm:pt>
    <dgm:pt modelId="{D8FB1834-A0BA-4CC8-99B3-A5C9ECF6268A}" type="sibTrans" cxnId="{D579A052-3BDA-4E4C-BA3E-B489C52FC4E0}">
      <dgm:prSet/>
      <dgm:spPr/>
      <dgm:t>
        <a:bodyPr/>
        <a:lstStyle/>
        <a:p>
          <a:endParaRPr lang="en-US"/>
        </a:p>
      </dgm:t>
    </dgm:pt>
    <dgm:pt modelId="{BCABD873-2AB0-4720-8B62-2409168BCA20}" type="parTrans" cxnId="{D579A052-3BDA-4E4C-BA3E-B489C52FC4E0}">
      <dgm:prSet/>
      <dgm:spPr/>
      <dgm:t>
        <a:bodyPr/>
        <a:lstStyle/>
        <a:p>
          <a:endParaRPr lang="en-US"/>
        </a:p>
      </dgm:t>
    </dgm:pt>
    <dgm:pt modelId="{C2858497-5C7E-4799-9AC4-B12A54B4660A}">
      <dgm:prSet custT="1"/>
      <dgm:spPr/>
      <dgm:t>
        <a:bodyPr/>
        <a:lstStyle/>
        <a:p>
          <a:r>
            <a:rPr lang="en-US" sz="1400" dirty="0"/>
            <a:t>User Interface/Content Management Software (OMEKA)</a:t>
          </a:r>
        </a:p>
      </dgm:t>
    </dgm:pt>
    <dgm:pt modelId="{8092B521-B881-4868-BD73-2AB08F5368EA}" type="sibTrans" cxnId="{8411DD2E-906A-441A-9C66-B190C8BB0BB0}">
      <dgm:prSet/>
      <dgm:spPr/>
      <dgm:t>
        <a:bodyPr/>
        <a:lstStyle/>
        <a:p>
          <a:endParaRPr lang="en-US"/>
        </a:p>
      </dgm:t>
    </dgm:pt>
    <dgm:pt modelId="{92F64CE4-1399-4CBC-B94A-F69FAE871756}" type="parTrans" cxnId="{8411DD2E-906A-441A-9C66-B190C8BB0BB0}">
      <dgm:prSet/>
      <dgm:spPr/>
      <dgm:t>
        <a:bodyPr/>
        <a:lstStyle/>
        <a:p>
          <a:endParaRPr lang="en-US"/>
        </a:p>
      </dgm:t>
    </dgm:pt>
    <dgm:pt modelId="{BCFCF076-495C-4E47-A603-750F3D5D9E85}">
      <dgm:prSet custT="1"/>
      <dgm:spPr/>
      <dgm:t>
        <a:bodyPr/>
        <a:lstStyle/>
        <a:p>
          <a:r>
            <a:rPr lang="en-US" sz="1400" dirty="0"/>
            <a:t>Identity Management System (ORCID)</a:t>
          </a:r>
        </a:p>
      </dgm:t>
    </dgm:pt>
    <dgm:pt modelId="{1108E394-2915-4FEE-9867-EA22A91AF284}" type="parTrans" cxnId="{F4BE4D78-CE2E-49E0-BF1B-E03ACF903E3A}">
      <dgm:prSet/>
      <dgm:spPr/>
      <dgm:t>
        <a:bodyPr/>
        <a:lstStyle/>
        <a:p>
          <a:endParaRPr lang="en-US"/>
        </a:p>
      </dgm:t>
    </dgm:pt>
    <dgm:pt modelId="{A05BF4DE-EF01-4011-8905-3447E7CAD9C8}" type="sibTrans" cxnId="{F4BE4D78-CE2E-49E0-BF1B-E03ACF903E3A}">
      <dgm:prSet/>
      <dgm:spPr/>
      <dgm:t>
        <a:bodyPr/>
        <a:lstStyle/>
        <a:p>
          <a:endParaRPr lang="en-US"/>
        </a:p>
      </dgm:t>
    </dgm:pt>
    <dgm:pt modelId="{B46983D7-5AF4-4FA2-A8E3-921772C00D5B}">
      <dgm:prSet custT="1"/>
      <dgm:spPr/>
      <dgm:t>
        <a:bodyPr/>
        <a:lstStyle/>
        <a:p>
          <a:r>
            <a:rPr lang="en-US" sz="1400" dirty="0"/>
            <a:t>Open Academic Journal Software (OJS3</a:t>
          </a:r>
        </a:p>
      </dgm:t>
    </dgm:pt>
    <dgm:pt modelId="{898A6D8D-D55C-457C-9A87-1AE2315F656C}" type="parTrans" cxnId="{12FD17AA-7C5B-40E3-8D6D-93C058F05D57}">
      <dgm:prSet/>
      <dgm:spPr/>
      <dgm:t>
        <a:bodyPr/>
        <a:lstStyle/>
        <a:p>
          <a:endParaRPr lang="en-US"/>
        </a:p>
      </dgm:t>
    </dgm:pt>
    <dgm:pt modelId="{68D64438-20FA-49B2-8C22-A4F417F5ACFC}" type="sibTrans" cxnId="{12FD17AA-7C5B-40E3-8D6D-93C058F05D57}">
      <dgm:prSet/>
      <dgm:spPr/>
      <dgm:t>
        <a:bodyPr/>
        <a:lstStyle/>
        <a:p>
          <a:endParaRPr lang="en-US"/>
        </a:p>
      </dgm:t>
    </dgm:pt>
    <dgm:pt modelId="{E4250D52-E091-4F73-B51E-50041DCFB96C}">
      <dgm:prSet custT="1"/>
      <dgm:spPr/>
      <dgm:t>
        <a:bodyPr/>
        <a:lstStyle/>
        <a:p>
          <a:pPr algn="l"/>
          <a:r>
            <a:rPr lang="en-US" sz="1800" b="1" dirty="0"/>
            <a:t>RESEARCH DATA REPOSITORY</a:t>
          </a:r>
        </a:p>
      </dgm:t>
    </dgm:pt>
    <dgm:pt modelId="{ECFDD2B0-61FC-4A8A-BA98-E68E01C5591B}" type="sibTrans" cxnId="{1701BC03-E0FF-4281-9961-E241A8A01F20}">
      <dgm:prSet/>
      <dgm:spPr/>
      <dgm:t>
        <a:bodyPr/>
        <a:lstStyle/>
        <a:p>
          <a:endParaRPr lang="en-US"/>
        </a:p>
      </dgm:t>
    </dgm:pt>
    <dgm:pt modelId="{E7C06719-7902-4B2D-A6B4-150A08DC27DF}" type="parTrans" cxnId="{1701BC03-E0FF-4281-9961-E241A8A01F20}">
      <dgm:prSet/>
      <dgm:spPr/>
      <dgm:t>
        <a:bodyPr/>
        <a:lstStyle/>
        <a:p>
          <a:endParaRPr lang="en-US"/>
        </a:p>
      </dgm:t>
    </dgm:pt>
    <dgm:pt modelId="{A73462BE-FA88-4B4A-B673-21C374E04DB2}" type="pres">
      <dgm:prSet presAssocID="{0891781C-2E3A-443C-AB5E-261D4E564F95}" presName="linear" presStyleCnt="0">
        <dgm:presLayoutVars>
          <dgm:dir/>
          <dgm:animLvl val="lvl"/>
          <dgm:resizeHandles val="exact"/>
        </dgm:presLayoutVars>
      </dgm:prSet>
      <dgm:spPr/>
    </dgm:pt>
    <dgm:pt modelId="{D172DB66-409D-4A8D-8DCF-5B0A0D302F7F}" type="pres">
      <dgm:prSet presAssocID="{3780BA40-3C27-4928-A2AA-B90358FE38B4}" presName="parentLin" presStyleCnt="0"/>
      <dgm:spPr/>
    </dgm:pt>
    <dgm:pt modelId="{05F92B98-22BF-426A-836D-AF61DC53D30B}" type="pres">
      <dgm:prSet presAssocID="{3780BA40-3C27-4928-A2AA-B90358FE38B4}" presName="parentLeftMargin" presStyleLbl="node1" presStyleIdx="0" presStyleCnt="2"/>
      <dgm:spPr/>
    </dgm:pt>
    <dgm:pt modelId="{2B6D319E-0C60-46EF-8AB5-C7633834C60C}" type="pres">
      <dgm:prSet presAssocID="{3780BA40-3C27-4928-A2AA-B90358FE38B4}" presName="parentText" presStyleLbl="node1" presStyleIdx="0" presStyleCnt="2">
        <dgm:presLayoutVars>
          <dgm:chMax val="0"/>
          <dgm:bulletEnabled val="1"/>
        </dgm:presLayoutVars>
      </dgm:prSet>
      <dgm:spPr/>
    </dgm:pt>
    <dgm:pt modelId="{7B9EC099-F39C-4EA5-A6D1-8487D65A1E5C}" type="pres">
      <dgm:prSet presAssocID="{3780BA40-3C27-4928-A2AA-B90358FE38B4}" presName="negativeSpace" presStyleCnt="0"/>
      <dgm:spPr/>
    </dgm:pt>
    <dgm:pt modelId="{ECD85C4D-DF87-4BE3-8047-7AE20A211B68}" type="pres">
      <dgm:prSet presAssocID="{3780BA40-3C27-4928-A2AA-B90358FE38B4}" presName="childText" presStyleLbl="conFgAcc1" presStyleIdx="0" presStyleCnt="2">
        <dgm:presLayoutVars>
          <dgm:bulletEnabled val="1"/>
        </dgm:presLayoutVars>
      </dgm:prSet>
      <dgm:spPr/>
    </dgm:pt>
    <dgm:pt modelId="{7432390E-C97A-477C-9D53-DD1A756FFD9D}" type="pres">
      <dgm:prSet presAssocID="{E723782B-A875-4C38-86BF-0A8B12CEFBC7}" presName="spaceBetweenRectangles" presStyleCnt="0"/>
      <dgm:spPr/>
    </dgm:pt>
    <dgm:pt modelId="{9E2CE76A-6800-4B9D-A6E1-A310E43B851D}" type="pres">
      <dgm:prSet presAssocID="{98339BDF-4644-4420-98CB-CB326D4F7C3D}" presName="parentLin" presStyleCnt="0"/>
      <dgm:spPr/>
    </dgm:pt>
    <dgm:pt modelId="{53B049C3-0908-4697-AEE3-F2E75C578BDF}" type="pres">
      <dgm:prSet presAssocID="{98339BDF-4644-4420-98CB-CB326D4F7C3D}" presName="parentLeftMargin" presStyleLbl="node1" presStyleIdx="0" presStyleCnt="2"/>
      <dgm:spPr/>
    </dgm:pt>
    <dgm:pt modelId="{26C9275B-E23B-416E-B1BD-0574665EA0EE}" type="pres">
      <dgm:prSet presAssocID="{98339BDF-4644-4420-98CB-CB326D4F7C3D}" presName="parentText" presStyleLbl="node1" presStyleIdx="1" presStyleCnt="2">
        <dgm:presLayoutVars>
          <dgm:chMax val="0"/>
          <dgm:bulletEnabled val="1"/>
        </dgm:presLayoutVars>
      </dgm:prSet>
      <dgm:spPr/>
    </dgm:pt>
    <dgm:pt modelId="{82F85625-F55F-4AFB-80C0-9F3F87B5A477}" type="pres">
      <dgm:prSet presAssocID="{98339BDF-4644-4420-98CB-CB326D4F7C3D}" presName="negativeSpace" presStyleCnt="0"/>
      <dgm:spPr/>
    </dgm:pt>
    <dgm:pt modelId="{5697FB09-AE83-4D76-A8D2-5AC9637EDC4F}" type="pres">
      <dgm:prSet presAssocID="{98339BDF-4644-4420-98CB-CB326D4F7C3D}" presName="childText" presStyleLbl="conFgAcc1" presStyleIdx="1" presStyleCnt="2">
        <dgm:presLayoutVars>
          <dgm:bulletEnabled val="1"/>
        </dgm:presLayoutVars>
      </dgm:prSet>
      <dgm:spPr/>
    </dgm:pt>
  </dgm:ptLst>
  <dgm:cxnLst>
    <dgm:cxn modelId="{1C118000-44A3-4C08-A0AD-73073259F8C3}" type="presOf" srcId="{B46983D7-5AF4-4FA2-A8E3-921772C00D5B}" destId="{5697FB09-AE83-4D76-A8D2-5AC9637EDC4F}" srcOrd="0" destOrd="2" presId="urn:microsoft.com/office/officeart/2005/8/layout/list1"/>
    <dgm:cxn modelId="{1701BC03-E0FF-4281-9961-E241A8A01F20}" srcId="{3780BA40-3C27-4928-A2AA-B90358FE38B4}" destId="{E4250D52-E091-4F73-B51E-50041DCFB96C}" srcOrd="0" destOrd="0" parTransId="{E7C06719-7902-4B2D-A6B4-150A08DC27DF}" sibTransId="{ECFDD2B0-61FC-4A8A-BA98-E68E01C5591B}"/>
    <dgm:cxn modelId="{8411DD2E-906A-441A-9C66-B190C8BB0BB0}" srcId="{98339BDF-4644-4420-98CB-CB326D4F7C3D}" destId="{C2858497-5C7E-4799-9AC4-B12A54B4660A}" srcOrd="3" destOrd="0" parTransId="{92F64CE4-1399-4CBC-B94A-F69FAE871756}" sibTransId="{8092B521-B881-4868-BD73-2AB08F5368EA}"/>
    <dgm:cxn modelId="{44EABC2F-6DD6-410B-B339-964834FB0498}" type="presOf" srcId="{C2858497-5C7E-4799-9AC4-B12A54B4660A}" destId="{5697FB09-AE83-4D76-A8D2-5AC9637EDC4F}" srcOrd="0" destOrd="3" presId="urn:microsoft.com/office/officeart/2005/8/layout/list1"/>
    <dgm:cxn modelId="{545D3B61-0D83-4DA2-A2E2-9463587F74E0}" type="presOf" srcId="{32B9CAF6-3D16-4928-AB9D-3E7D30DA2398}" destId="{ECD85C4D-DF87-4BE3-8047-7AE20A211B68}" srcOrd="0" destOrd="1" presId="urn:microsoft.com/office/officeart/2005/8/layout/list1"/>
    <dgm:cxn modelId="{CE587241-1C80-4512-9110-D7DD2E07C676}" type="presOf" srcId="{E4250D52-E091-4F73-B51E-50041DCFB96C}" destId="{ECD85C4D-DF87-4BE3-8047-7AE20A211B68}" srcOrd="0" destOrd="0" presId="urn:microsoft.com/office/officeart/2005/8/layout/list1"/>
    <dgm:cxn modelId="{9CF8E04B-EB1B-4BDA-B001-69EC15C2FED6}" type="presOf" srcId="{3780BA40-3C27-4928-A2AA-B90358FE38B4}" destId="{2B6D319E-0C60-46EF-8AB5-C7633834C60C}" srcOrd="1" destOrd="0" presId="urn:microsoft.com/office/officeart/2005/8/layout/list1"/>
    <dgm:cxn modelId="{28911D52-3784-4842-9094-0DAD12F3D581}" srcId="{0891781C-2E3A-443C-AB5E-261D4E564F95}" destId="{3780BA40-3C27-4928-A2AA-B90358FE38B4}" srcOrd="0" destOrd="0" parTransId="{1E99957F-3015-4803-95DA-FD1F0C87101A}" sibTransId="{E723782B-A875-4C38-86BF-0A8B12CEFBC7}"/>
    <dgm:cxn modelId="{D579A052-3BDA-4E4C-BA3E-B489C52FC4E0}" srcId="{98339BDF-4644-4420-98CB-CB326D4F7C3D}" destId="{A1949FC2-6505-4960-8EAF-F45EEF038EE1}" srcOrd="0" destOrd="0" parTransId="{BCABD873-2AB0-4720-8B62-2409168BCA20}" sibTransId="{D8FB1834-A0BA-4CC8-99B3-A5C9ECF6268A}"/>
    <dgm:cxn modelId="{F4BE4D78-CE2E-49E0-BF1B-E03ACF903E3A}" srcId="{98339BDF-4644-4420-98CB-CB326D4F7C3D}" destId="{BCFCF076-495C-4E47-A603-750F3D5D9E85}" srcOrd="1" destOrd="0" parTransId="{1108E394-2915-4FEE-9867-EA22A91AF284}" sibTransId="{A05BF4DE-EF01-4011-8905-3447E7CAD9C8}"/>
    <dgm:cxn modelId="{CC1AF886-90AD-46D4-AE7D-3E72C9E36BA7}" type="presOf" srcId="{98339BDF-4644-4420-98CB-CB326D4F7C3D}" destId="{53B049C3-0908-4697-AEE3-F2E75C578BDF}" srcOrd="0" destOrd="0" presId="urn:microsoft.com/office/officeart/2005/8/layout/list1"/>
    <dgm:cxn modelId="{38E6FD94-1BFC-432F-8895-E391A1AB21B7}" type="presOf" srcId="{3780BA40-3C27-4928-A2AA-B90358FE38B4}" destId="{05F92B98-22BF-426A-836D-AF61DC53D30B}" srcOrd="0" destOrd="0" presId="urn:microsoft.com/office/officeart/2005/8/layout/list1"/>
    <dgm:cxn modelId="{12FD17AA-7C5B-40E3-8D6D-93C058F05D57}" srcId="{98339BDF-4644-4420-98CB-CB326D4F7C3D}" destId="{B46983D7-5AF4-4FA2-A8E3-921772C00D5B}" srcOrd="2" destOrd="0" parTransId="{898A6D8D-D55C-457C-9A87-1AE2315F656C}" sibTransId="{68D64438-20FA-49B2-8C22-A4F417F5ACFC}"/>
    <dgm:cxn modelId="{68CF5CAE-00A7-47A5-B0BA-4FBD4CBE666D}" type="presOf" srcId="{A1949FC2-6505-4960-8EAF-F45EEF038EE1}" destId="{5697FB09-AE83-4D76-A8D2-5AC9637EDC4F}" srcOrd="0" destOrd="0" presId="urn:microsoft.com/office/officeart/2005/8/layout/list1"/>
    <dgm:cxn modelId="{418A15BC-45EE-43AB-88C2-D5C65186A3B9}" type="presOf" srcId="{0891781C-2E3A-443C-AB5E-261D4E564F95}" destId="{A73462BE-FA88-4B4A-B673-21C374E04DB2}" srcOrd="0" destOrd="0" presId="urn:microsoft.com/office/officeart/2005/8/layout/list1"/>
    <dgm:cxn modelId="{0E9573D1-0770-41C0-A746-F5A10C68DDB6}" srcId="{0891781C-2E3A-443C-AB5E-261D4E564F95}" destId="{98339BDF-4644-4420-98CB-CB326D4F7C3D}" srcOrd="1" destOrd="0" parTransId="{85EFE04D-D6D8-4108-9BDC-3AA1EBAB0C6F}" sibTransId="{5610D5B2-6BD9-4901-A47D-A8E0FED7EB7D}"/>
    <dgm:cxn modelId="{65D86DD8-FE60-40E7-BEDE-179C5FC5DE15}" srcId="{3780BA40-3C27-4928-A2AA-B90358FE38B4}" destId="{32B9CAF6-3D16-4928-AB9D-3E7D30DA2398}" srcOrd="1" destOrd="0" parTransId="{37C8CE0B-0D72-497B-AB2E-3C1F1B5118D8}" sibTransId="{C5F14AC1-C095-4B31-8E15-51C4C02FA626}"/>
    <dgm:cxn modelId="{D2B77BDC-3BDC-4C43-91CE-BEAE5B6FB592}" type="presOf" srcId="{98339BDF-4644-4420-98CB-CB326D4F7C3D}" destId="{26C9275B-E23B-416E-B1BD-0574665EA0EE}" srcOrd="1" destOrd="0" presId="urn:microsoft.com/office/officeart/2005/8/layout/list1"/>
    <dgm:cxn modelId="{186677E2-6811-4148-9EE4-4FE889DE9F48}" type="presOf" srcId="{BCFCF076-495C-4E47-A603-750F3D5D9E85}" destId="{5697FB09-AE83-4D76-A8D2-5AC9637EDC4F}" srcOrd="0" destOrd="1" presId="urn:microsoft.com/office/officeart/2005/8/layout/list1"/>
    <dgm:cxn modelId="{D39DEC91-2B81-4F12-ACB0-26D4B8F57B9A}" type="presParOf" srcId="{A73462BE-FA88-4B4A-B673-21C374E04DB2}" destId="{D172DB66-409D-4A8D-8DCF-5B0A0D302F7F}" srcOrd="0" destOrd="0" presId="urn:microsoft.com/office/officeart/2005/8/layout/list1"/>
    <dgm:cxn modelId="{2D148171-D31E-414C-A668-D4902CA7E58D}" type="presParOf" srcId="{D172DB66-409D-4A8D-8DCF-5B0A0D302F7F}" destId="{05F92B98-22BF-426A-836D-AF61DC53D30B}" srcOrd="0" destOrd="0" presId="urn:microsoft.com/office/officeart/2005/8/layout/list1"/>
    <dgm:cxn modelId="{F7A1C706-5A83-4B25-9317-6140556EAD62}" type="presParOf" srcId="{D172DB66-409D-4A8D-8DCF-5B0A0D302F7F}" destId="{2B6D319E-0C60-46EF-8AB5-C7633834C60C}" srcOrd="1" destOrd="0" presId="urn:microsoft.com/office/officeart/2005/8/layout/list1"/>
    <dgm:cxn modelId="{0A5150F3-AB2D-44D8-BE5A-E26139927C1C}" type="presParOf" srcId="{A73462BE-FA88-4B4A-B673-21C374E04DB2}" destId="{7B9EC099-F39C-4EA5-A6D1-8487D65A1E5C}" srcOrd="1" destOrd="0" presId="urn:microsoft.com/office/officeart/2005/8/layout/list1"/>
    <dgm:cxn modelId="{2D6C9398-C221-4DD6-9F41-AC7A0A5F0ED1}" type="presParOf" srcId="{A73462BE-FA88-4B4A-B673-21C374E04DB2}" destId="{ECD85C4D-DF87-4BE3-8047-7AE20A211B68}" srcOrd="2" destOrd="0" presId="urn:microsoft.com/office/officeart/2005/8/layout/list1"/>
    <dgm:cxn modelId="{4D9AA0D0-2F71-4636-816D-373B0756B5A7}" type="presParOf" srcId="{A73462BE-FA88-4B4A-B673-21C374E04DB2}" destId="{7432390E-C97A-477C-9D53-DD1A756FFD9D}" srcOrd="3" destOrd="0" presId="urn:microsoft.com/office/officeart/2005/8/layout/list1"/>
    <dgm:cxn modelId="{8A48C003-E328-4F95-9B76-B553CFA187C1}" type="presParOf" srcId="{A73462BE-FA88-4B4A-B673-21C374E04DB2}" destId="{9E2CE76A-6800-4B9D-A6E1-A310E43B851D}" srcOrd="4" destOrd="0" presId="urn:microsoft.com/office/officeart/2005/8/layout/list1"/>
    <dgm:cxn modelId="{54BFFCCD-92D2-4F1A-8599-809C6A114E4F}" type="presParOf" srcId="{9E2CE76A-6800-4B9D-A6E1-A310E43B851D}" destId="{53B049C3-0908-4697-AEE3-F2E75C578BDF}" srcOrd="0" destOrd="0" presId="urn:microsoft.com/office/officeart/2005/8/layout/list1"/>
    <dgm:cxn modelId="{221EF136-E14B-4A6E-B052-D6E72F4E7EC0}" type="presParOf" srcId="{9E2CE76A-6800-4B9D-A6E1-A310E43B851D}" destId="{26C9275B-E23B-416E-B1BD-0574665EA0EE}" srcOrd="1" destOrd="0" presId="urn:microsoft.com/office/officeart/2005/8/layout/list1"/>
    <dgm:cxn modelId="{27DC9F8C-8791-4AA9-A958-D7130C1F2620}" type="presParOf" srcId="{A73462BE-FA88-4B4A-B673-21C374E04DB2}" destId="{82F85625-F55F-4AFB-80C0-9F3F87B5A477}" srcOrd="5" destOrd="0" presId="urn:microsoft.com/office/officeart/2005/8/layout/list1"/>
    <dgm:cxn modelId="{E29BF635-E80D-4A86-9D1D-2790A5936DEB}" type="presParOf" srcId="{A73462BE-FA88-4B4A-B673-21C374E04DB2}" destId="{5697FB09-AE83-4D76-A8D2-5AC9637EDC4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CC9BD-2AD6-46B4-A0FA-0C82B30D25D3}">
      <dsp:nvSpPr>
        <dsp:cNvPr id="0" name=""/>
        <dsp:cNvSpPr/>
      </dsp:nvSpPr>
      <dsp:spPr>
        <a:xfrm>
          <a:off x="2411212" y="2288652"/>
          <a:ext cx="763330" cy="763330"/>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D7013D-8453-4A76-8C5C-88273939C36F}">
      <dsp:nvSpPr>
        <dsp:cNvPr id="0" name=""/>
        <dsp:cNvSpPr/>
      </dsp:nvSpPr>
      <dsp:spPr>
        <a:xfrm>
          <a:off x="2075660" y="3244124"/>
          <a:ext cx="1696289" cy="67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t>Customizable Components</a:t>
          </a:r>
        </a:p>
      </dsp:txBody>
      <dsp:txXfrm>
        <a:off x="2075660" y="3244124"/>
        <a:ext cx="1696289" cy="678515"/>
      </dsp:txXfrm>
    </dsp:sp>
    <dsp:sp modelId="{D92C8B8C-6F93-47D8-ABF0-DC3E2F50F6C8}">
      <dsp:nvSpPr>
        <dsp:cNvPr id="0" name=""/>
        <dsp:cNvSpPr/>
      </dsp:nvSpPr>
      <dsp:spPr>
        <a:xfrm>
          <a:off x="3277142" y="258561"/>
          <a:ext cx="763330" cy="76333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4437EC-54A0-47C1-B295-3E4238B10939}">
      <dsp:nvSpPr>
        <dsp:cNvPr id="0" name=""/>
        <dsp:cNvSpPr/>
      </dsp:nvSpPr>
      <dsp:spPr>
        <a:xfrm>
          <a:off x="2810662" y="1282678"/>
          <a:ext cx="1696289" cy="67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t>Active Developer Communities</a:t>
          </a:r>
        </a:p>
      </dsp:txBody>
      <dsp:txXfrm>
        <a:off x="2810662" y="1282678"/>
        <a:ext cx="1696289" cy="678515"/>
      </dsp:txXfrm>
    </dsp:sp>
    <dsp:sp modelId="{38CDD8E2-A6A1-47EA-AA1A-E8637F2B5389}">
      <dsp:nvSpPr>
        <dsp:cNvPr id="0" name=""/>
        <dsp:cNvSpPr/>
      </dsp:nvSpPr>
      <dsp:spPr>
        <a:xfrm>
          <a:off x="1067213" y="268949"/>
          <a:ext cx="763330" cy="763330"/>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D35C6F-96FA-4A52-ACFD-A8318D9004CA}">
      <dsp:nvSpPr>
        <dsp:cNvPr id="0" name=""/>
        <dsp:cNvSpPr/>
      </dsp:nvSpPr>
      <dsp:spPr>
        <a:xfrm>
          <a:off x="621126" y="1211950"/>
          <a:ext cx="1696289" cy="6785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pPr>
          <a:r>
            <a:rPr lang="en-US" sz="1900" kern="1200" dirty="0"/>
            <a:t>Open Source Software</a:t>
          </a:r>
        </a:p>
      </dsp:txBody>
      <dsp:txXfrm>
        <a:off x="621126" y="1211950"/>
        <a:ext cx="1696289" cy="6785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D85C4D-DF87-4BE3-8047-7AE20A211B68}">
      <dsp:nvSpPr>
        <dsp:cNvPr id="0" name=""/>
        <dsp:cNvSpPr/>
      </dsp:nvSpPr>
      <dsp:spPr>
        <a:xfrm>
          <a:off x="0" y="658908"/>
          <a:ext cx="5457757" cy="17199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583" tIns="874776" rIns="423583" bIns="128016" numCol="1" spcCol="1270" anchor="t" anchorCtr="0">
          <a:noAutofit/>
        </a:bodyPr>
        <a:lstStyle/>
        <a:p>
          <a:pPr marL="171450" lvl="1" indent="-171450" algn="l" defTabSz="800100">
            <a:lnSpc>
              <a:spcPct val="90000"/>
            </a:lnSpc>
            <a:spcBef>
              <a:spcPct val="0"/>
            </a:spcBef>
            <a:spcAft>
              <a:spcPct val="15000"/>
            </a:spcAft>
            <a:buChar char="•"/>
          </a:pPr>
          <a:r>
            <a:rPr lang="en-US" sz="1800" b="1" kern="1200" dirty="0"/>
            <a:t>RESEARCH DATA REPOSITORY</a:t>
          </a:r>
        </a:p>
        <a:p>
          <a:pPr marL="171450" lvl="1" indent="-171450" algn="l" defTabSz="800100">
            <a:lnSpc>
              <a:spcPct val="90000"/>
            </a:lnSpc>
            <a:spcBef>
              <a:spcPct val="0"/>
            </a:spcBef>
            <a:spcAft>
              <a:spcPct val="15000"/>
            </a:spcAft>
            <a:buChar char="•"/>
          </a:pPr>
          <a:r>
            <a:rPr lang="en-US" sz="1800" kern="1200" dirty="0"/>
            <a:t>DIGITAL COLLECTIONS REPOSITORY</a:t>
          </a:r>
          <a:br>
            <a:rPr lang="en-US" sz="1100" kern="1200" dirty="0"/>
          </a:br>
          <a:endParaRPr lang="en-US" sz="1100" kern="1200" dirty="0"/>
        </a:p>
      </dsp:txBody>
      <dsp:txXfrm>
        <a:off x="0" y="658908"/>
        <a:ext cx="5457757" cy="1719900"/>
      </dsp:txXfrm>
    </dsp:sp>
    <dsp:sp modelId="{2B6D319E-0C60-46EF-8AB5-C7633834C60C}">
      <dsp:nvSpPr>
        <dsp:cNvPr id="0" name=""/>
        <dsp:cNvSpPr/>
      </dsp:nvSpPr>
      <dsp:spPr>
        <a:xfrm>
          <a:off x="272887" y="38988"/>
          <a:ext cx="3820429" cy="1239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403" tIns="0" rIns="144403" bIns="0" numCol="1" spcCol="1270" anchor="ctr" anchorCtr="0">
          <a:noAutofit/>
        </a:bodyPr>
        <a:lstStyle/>
        <a:p>
          <a:pPr marL="0" lvl="0" indent="0" algn="ctr" defTabSz="977900">
            <a:lnSpc>
              <a:spcPct val="90000"/>
            </a:lnSpc>
            <a:spcBef>
              <a:spcPct val="0"/>
            </a:spcBef>
            <a:spcAft>
              <a:spcPct val="35000"/>
            </a:spcAft>
            <a:buNone/>
          </a:pPr>
          <a:r>
            <a:rPr lang="en-US" sz="2200" b="1" kern="1200" dirty="0"/>
            <a:t>TWO PRIMARY COMPONENTS</a:t>
          </a:r>
          <a:endParaRPr lang="en-US" sz="2200" kern="1200" dirty="0"/>
        </a:p>
      </dsp:txBody>
      <dsp:txXfrm>
        <a:off x="333411" y="99512"/>
        <a:ext cx="3699381" cy="1118792"/>
      </dsp:txXfrm>
    </dsp:sp>
    <dsp:sp modelId="{5697FB09-AE83-4D76-A8D2-5AC9637EDC4F}">
      <dsp:nvSpPr>
        <dsp:cNvPr id="0" name=""/>
        <dsp:cNvSpPr/>
      </dsp:nvSpPr>
      <dsp:spPr>
        <a:xfrm>
          <a:off x="0" y="3225528"/>
          <a:ext cx="5457757" cy="205065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23583" tIns="874776" rIns="423583"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Electronic Thesis and Dissertation Management System (VIREO) </a:t>
          </a:r>
        </a:p>
        <a:p>
          <a:pPr marL="114300" lvl="1" indent="-114300" algn="l" defTabSz="622300">
            <a:lnSpc>
              <a:spcPct val="90000"/>
            </a:lnSpc>
            <a:spcBef>
              <a:spcPct val="0"/>
            </a:spcBef>
            <a:spcAft>
              <a:spcPct val="15000"/>
            </a:spcAft>
            <a:buChar char="•"/>
          </a:pPr>
          <a:r>
            <a:rPr lang="en-US" sz="1400" kern="1200" dirty="0"/>
            <a:t>Identity Management System (ORCID)</a:t>
          </a:r>
        </a:p>
        <a:p>
          <a:pPr marL="114300" lvl="1" indent="-114300" algn="l" defTabSz="622300">
            <a:lnSpc>
              <a:spcPct val="90000"/>
            </a:lnSpc>
            <a:spcBef>
              <a:spcPct val="0"/>
            </a:spcBef>
            <a:spcAft>
              <a:spcPct val="15000"/>
            </a:spcAft>
            <a:buChar char="•"/>
          </a:pPr>
          <a:r>
            <a:rPr lang="en-US" sz="1400" kern="1200" dirty="0"/>
            <a:t>Open Academic Journal Software (OJS3</a:t>
          </a:r>
        </a:p>
        <a:p>
          <a:pPr marL="114300" lvl="1" indent="-114300" algn="l" defTabSz="622300">
            <a:lnSpc>
              <a:spcPct val="90000"/>
            </a:lnSpc>
            <a:spcBef>
              <a:spcPct val="0"/>
            </a:spcBef>
            <a:spcAft>
              <a:spcPct val="15000"/>
            </a:spcAft>
            <a:buChar char="•"/>
          </a:pPr>
          <a:r>
            <a:rPr lang="en-US" sz="1400" kern="1200" dirty="0"/>
            <a:t>User Interface/Content Management Software (OMEKA)</a:t>
          </a:r>
        </a:p>
      </dsp:txBody>
      <dsp:txXfrm>
        <a:off x="0" y="3225528"/>
        <a:ext cx="5457757" cy="2050650"/>
      </dsp:txXfrm>
    </dsp:sp>
    <dsp:sp modelId="{26C9275B-E23B-416E-B1BD-0574665EA0EE}">
      <dsp:nvSpPr>
        <dsp:cNvPr id="0" name=""/>
        <dsp:cNvSpPr/>
      </dsp:nvSpPr>
      <dsp:spPr>
        <a:xfrm>
          <a:off x="272887" y="2605608"/>
          <a:ext cx="3820429" cy="12398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403" tIns="0" rIns="144403" bIns="0" numCol="1" spcCol="1270" anchor="ctr" anchorCtr="0">
          <a:noAutofit/>
        </a:bodyPr>
        <a:lstStyle/>
        <a:p>
          <a:pPr marL="0" lvl="0" indent="0" algn="ctr" defTabSz="977900">
            <a:lnSpc>
              <a:spcPct val="90000"/>
            </a:lnSpc>
            <a:spcBef>
              <a:spcPct val="0"/>
            </a:spcBef>
            <a:spcAft>
              <a:spcPct val="35000"/>
            </a:spcAft>
            <a:buNone/>
          </a:pPr>
          <a:r>
            <a:rPr lang="en-US" sz="2200" b="1" kern="1200" dirty="0"/>
            <a:t>FOUR TERTIARY COMPONENTS</a:t>
          </a:r>
          <a:br>
            <a:rPr lang="en-US" sz="2200" b="1" kern="1200" dirty="0"/>
          </a:br>
          <a:r>
            <a:rPr lang="en-US" sz="1800" b="0" kern="1200" dirty="0"/>
            <a:t>(Communication)</a:t>
          </a:r>
        </a:p>
      </dsp:txBody>
      <dsp:txXfrm>
        <a:off x="333411" y="2666132"/>
        <a:ext cx="3699381" cy="1118792"/>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B491EC-9F68-4219-87CE-9F0B32FB6610}" type="datetimeFigureOut">
              <a:rPr lang="en-US" smtClean="0"/>
              <a:t>9/18/2022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2EB062-43BF-4C7F-9FD3-C14350B591F0}" type="slidenum">
              <a:rPr lang="en-US" smtClean="0"/>
              <a:t>‹#›</a:t>
            </a:fld>
            <a:endParaRPr lang="en-US"/>
          </a:p>
        </p:txBody>
      </p:sp>
    </p:spTree>
    <p:extLst>
      <p:ext uri="{BB962C8B-B14F-4D97-AF65-F5344CB8AC3E}">
        <p14:creationId xmlns:p14="http://schemas.microsoft.com/office/powerpoint/2010/main" val="97453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711200" y="1158875"/>
            <a:ext cx="5562600" cy="31289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8" name="Shape 508"/>
          <p:cNvSpPr txBox="1">
            <a:spLocks noGrp="1"/>
          </p:cNvSpPr>
          <p:nvPr>
            <p:ph type="body" idx="1"/>
          </p:nvPr>
        </p:nvSpPr>
        <p:spPr>
          <a:xfrm>
            <a:off x="698500" y="4461669"/>
            <a:ext cx="5588000" cy="3650456"/>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The model assumes that each lead author forms a core team through a Poisson process.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Extended teams arise from core teams by adding new members in proportion to the productivity of the team. </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This process of cumulative advantage leads to the appearance of the power-law component of large teams at later times.</a:t>
            </a:r>
          </a:p>
        </p:txBody>
      </p:sp>
      <p:sp>
        <p:nvSpPr>
          <p:cNvPr id="509" name="Shape 509"/>
          <p:cNvSpPr txBox="1">
            <a:spLocks noGrp="1"/>
          </p:cNvSpPr>
          <p:nvPr>
            <p:ph type="sldNum" idx="12"/>
          </p:nvPr>
        </p:nvSpPr>
        <p:spPr>
          <a:xfrm>
            <a:off x="3956551" y="8805842"/>
            <a:ext cx="3026833" cy="465159"/>
          </a:xfrm>
          <a:prstGeom prst="rect">
            <a:avLst/>
          </a:prstGeom>
          <a:noFill/>
          <a:ln>
            <a:noFill/>
          </a:ln>
        </p:spPr>
        <p:txBody>
          <a:bodyPr lIns="92875" tIns="46425" rIns="92875" bIns="46425"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37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75632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4CB5C-9868-4999-9C2C-1CA61D0181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9BC8EE-2D46-48AC-92D3-73BCBA3043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2BEDD2-97DB-4093-9225-9F008A9ED05C}"/>
              </a:ext>
            </a:extLst>
          </p:cNvPr>
          <p:cNvSpPr>
            <a:spLocks noGrp="1"/>
          </p:cNvSpPr>
          <p:nvPr>
            <p:ph type="dt" sz="half" idx="10"/>
          </p:nvPr>
        </p:nvSpPr>
        <p:spPr/>
        <p:txBody>
          <a:bodyPr/>
          <a:lstStyle/>
          <a:p>
            <a:fld id="{D0AC1A59-911E-4762-8378-217F961CF313}" type="datetimeFigureOut">
              <a:rPr lang="en-US" smtClean="0"/>
              <a:t>9/18/2022</a:t>
            </a:fld>
            <a:endParaRPr lang="en-US"/>
          </a:p>
        </p:txBody>
      </p:sp>
      <p:sp>
        <p:nvSpPr>
          <p:cNvPr id="5" name="Footer Placeholder 4">
            <a:extLst>
              <a:ext uri="{FF2B5EF4-FFF2-40B4-BE49-F238E27FC236}">
                <a16:creationId xmlns:a16="http://schemas.microsoft.com/office/drawing/2014/main" id="{3A2493F9-BFE4-46F8-B034-CD7ADAA514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7B3AAD-A67C-40DC-9A28-651D59A29925}"/>
              </a:ext>
            </a:extLst>
          </p:cNvPr>
          <p:cNvSpPr>
            <a:spLocks noGrp="1"/>
          </p:cNvSpPr>
          <p:nvPr>
            <p:ph type="sldNum" sz="quarter" idx="12"/>
          </p:nvPr>
        </p:nvSpPr>
        <p:spPr/>
        <p:txBody>
          <a:bodyPr/>
          <a:lstStyle/>
          <a:p>
            <a:fld id="{65693846-85B1-461F-872D-93FA4F8147F9}" type="slidenum">
              <a:rPr lang="en-US" smtClean="0"/>
              <a:t>‹#›</a:t>
            </a:fld>
            <a:endParaRPr lang="en-US"/>
          </a:p>
        </p:txBody>
      </p:sp>
    </p:spTree>
    <p:extLst>
      <p:ext uri="{BB962C8B-B14F-4D97-AF65-F5344CB8AC3E}">
        <p14:creationId xmlns:p14="http://schemas.microsoft.com/office/powerpoint/2010/main" val="3227577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8EB45-FED4-454E-AD51-A903E70B71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67E078-1778-4B33-AAD9-3BDE42D168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B92141-B5C0-4115-96E9-B8357D81B9F0}"/>
              </a:ext>
            </a:extLst>
          </p:cNvPr>
          <p:cNvSpPr>
            <a:spLocks noGrp="1"/>
          </p:cNvSpPr>
          <p:nvPr>
            <p:ph type="dt" sz="half" idx="10"/>
          </p:nvPr>
        </p:nvSpPr>
        <p:spPr/>
        <p:txBody>
          <a:bodyPr/>
          <a:lstStyle/>
          <a:p>
            <a:fld id="{D0AC1A59-911E-4762-8378-217F961CF313}" type="datetimeFigureOut">
              <a:rPr lang="en-US" smtClean="0"/>
              <a:t>9/18/2022</a:t>
            </a:fld>
            <a:endParaRPr lang="en-US"/>
          </a:p>
        </p:txBody>
      </p:sp>
      <p:sp>
        <p:nvSpPr>
          <p:cNvPr id="5" name="Footer Placeholder 4">
            <a:extLst>
              <a:ext uri="{FF2B5EF4-FFF2-40B4-BE49-F238E27FC236}">
                <a16:creationId xmlns:a16="http://schemas.microsoft.com/office/drawing/2014/main" id="{76BCAB23-74F7-49C0-B479-34EE553EB1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140C5A-D7CA-4B6E-BABB-BB77FEC1DA8C}"/>
              </a:ext>
            </a:extLst>
          </p:cNvPr>
          <p:cNvSpPr>
            <a:spLocks noGrp="1"/>
          </p:cNvSpPr>
          <p:nvPr>
            <p:ph type="sldNum" sz="quarter" idx="12"/>
          </p:nvPr>
        </p:nvSpPr>
        <p:spPr/>
        <p:txBody>
          <a:bodyPr/>
          <a:lstStyle/>
          <a:p>
            <a:fld id="{65693846-85B1-461F-872D-93FA4F8147F9}" type="slidenum">
              <a:rPr lang="en-US" smtClean="0"/>
              <a:t>‹#›</a:t>
            </a:fld>
            <a:endParaRPr lang="en-US"/>
          </a:p>
        </p:txBody>
      </p:sp>
    </p:spTree>
    <p:extLst>
      <p:ext uri="{BB962C8B-B14F-4D97-AF65-F5344CB8AC3E}">
        <p14:creationId xmlns:p14="http://schemas.microsoft.com/office/powerpoint/2010/main" val="3806505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F31375-DB50-4BE9-B31B-AEB0E3F72F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16DF41-DADA-41B5-9857-70263C8BA9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ED0293-F165-451F-B448-5ED1BC978F69}"/>
              </a:ext>
            </a:extLst>
          </p:cNvPr>
          <p:cNvSpPr>
            <a:spLocks noGrp="1"/>
          </p:cNvSpPr>
          <p:nvPr>
            <p:ph type="dt" sz="half" idx="10"/>
          </p:nvPr>
        </p:nvSpPr>
        <p:spPr/>
        <p:txBody>
          <a:bodyPr/>
          <a:lstStyle/>
          <a:p>
            <a:fld id="{D0AC1A59-911E-4762-8378-217F961CF313}" type="datetimeFigureOut">
              <a:rPr lang="en-US" smtClean="0"/>
              <a:t>9/18/2022</a:t>
            </a:fld>
            <a:endParaRPr lang="en-US"/>
          </a:p>
        </p:txBody>
      </p:sp>
      <p:sp>
        <p:nvSpPr>
          <p:cNvPr id="5" name="Footer Placeholder 4">
            <a:extLst>
              <a:ext uri="{FF2B5EF4-FFF2-40B4-BE49-F238E27FC236}">
                <a16:creationId xmlns:a16="http://schemas.microsoft.com/office/drawing/2014/main" id="{3F4EE503-FBE0-4798-95F9-64AA63C47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829FE-C319-4ED0-A9F6-F3CAD0144255}"/>
              </a:ext>
            </a:extLst>
          </p:cNvPr>
          <p:cNvSpPr>
            <a:spLocks noGrp="1"/>
          </p:cNvSpPr>
          <p:nvPr>
            <p:ph type="sldNum" sz="quarter" idx="12"/>
          </p:nvPr>
        </p:nvSpPr>
        <p:spPr/>
        <p:txBody>
          <a:bodyPr/>
          <a:lstStyle/>
          <a:p>
            <a:fld id="{65693846-85B1-461F-872D-93FA4F8147F9}" type="slidenum">
              <a:rPr lang="en-US" smtClean="0"/>
              <a:t>‹#›</a:t>
            </a:fld>
            <a:endParaRPr lang="en-US"/>
          </a:p>
        </p:txBody>
      </p:sp>
    </p:spTree>
    <p:extLst>
      <p:ext uri="{BB962C8B-B14F-4D97-AF65-F5344CB8AC3E}">
        <p14:creationId xmlns:p14="http://schemas.microsoft.com/office/powerpoint/2010/main" val="828323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94963-84BC-4715-95AC-6A7323E904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B19947-AF39-4D23-B547-26F2114A849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91DA0-E94B-41C1-900D-B7156A5CED05}"/>
              </a:ext>
            </a:extLst>
          </p:cNvPr>
          <p:cNvSpPr>
            <a:spLocks noGrp="1"/>
          </p:cNvSpPr>
          <p:nvPr>
            <p:ph type="dt" sz="half" idx="10"/>
          </p:nvPr>
        </p:nvSpPr>
        <p:spPr/>
        <p:txBody>
          <a:bodyPr/>
          <a:lstStyle/>
          <a:p>
            <a:fld id="{D0AC1A59-911E-4762-8378-217F961CF313}" type="datetimeFigureOut">
              <a:rPr lang="en-US" smtClean="0"/>
              <a:t>9/18/2022</a:t>
            </a:fld>
            <a:endParaRPr lang="en-US"/>
          </a:p>
        </p:txBody>
      </p:sp>
      <p:sp>
        <p:nvSpPr>
          <p:cNvPr id="5" name="Footer Placeholder 4">
            <a:extLst>
              <a:ext uri="{FF2B5EF4-FFF2-40B4-BE49-F238E27FC236}">
                <a16:creationId xmlns:a16="http://schemas.microsoft.com/office/drawing/2014/main" id="{DB2AB075-1481-487F-923E-2F00AA60D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ABB127-A754-4BD8-A268-B08408BEF4E0}"/>
              </a:ext>
            </a:extLst>
          </p:cNvPr>
          <p:cNvSpPr>
            <a:spLocks noGrp="1"/>
          </p:cNvSpPr>
          <p:nvPr>
            <p:ph type="sldNum" sz="quarter" idx="12"/>
          </p:nvPr>
        </p:nvSpPr>
        <p:spPr/>
        <p:txBody>
          <a:bodyPr/>
          <a:lstStyle/>
          <a:p>
            <a:fld id="{65693846-85B1-461F-872D-93FA4F8147F9}" type="slidenum">
              <a:rPr lang="en-US" smtClean="0"/>
              <a:t>‹#›</a:t>
            </a:fld>
            <a:endParaRPr lang="en-US"/>
          </a:p>
        </p:txBody>
      </p:sp>
    </p:spTree>
    <p:extLst>
      <p:ext uri="{BB962C8B-B14F-4D97-AF65-F5344CB8AC3E}">
        <p14:creationId xmlns:p14="http://schemas.microsoft.com/office/powerpoint/2010/main" val="3093480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051EA-8B7D-41A4-9DDE-9DD42EEEF9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A2006A-CE27-4094-9F5D-217C9158F4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3C0C0B-64F4-4C7C-A0EA-F6D885D5E86D}"/>
              </a:ext>
            </a:extLst>
          </p:cNvPr>
          <p:cNvSpPr>
            <a:spLocks noGrp="1"/>
          </p:cNvSpPr>
          <p:nvPr>
            <p:ph type="dt" sz="half" idx="10"/>
          </p:nvPr>
        </p:nvSpPr>
        <p:spPr/>
        <p:txBody>
          <a:bodyPr/>
          <a:lstStyle/>
          <a:p>
            <a:fld id="{D0AC1A59-911E-4762-8378-217F961CF313}" type="datetimeFigureOut">
              <a:rPr lang="en-US" smtClean="0"/>
              <a:t>9/18/2022</a:t>
            </a:fld>
            <a:endParaRPr lang="en-US"/>
          </a:p>
        </p:txBody>
      </p:sp>
      <p:sp>
        <p:nvSpPr>
          <p:cNvPr id="5" name="Footer Placeholder 4">
            <a:extLst>
              <a:ext uri="{FF2B5EF4-FFF2-40B4-BE49-F238E27FC236}">
                <a16:creationId xmlns:a16="http://schemas.microsoft.com/office/drawing/2014/main" id="{4946B15D-C2C6-4C8A-8AA0-1AB985E92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0DC010-2618-4AC0-A5AA-B3400865EAA2}"/>
              </a:ext>
            </a:extLst>
          </p:cNvPr>
          <p:cNvSpPr>
            <a:spLocks noGrp="1"/>
          </p:cNvSpPr>
          <p:nvPr>
            <p:ph type="sldNum" sz="quarter" idx="12"/>
          </p:nvPr>
        </p:nvSpPr>
        <p:spPr/>
        <p:txBody>
          <a:bodyPr/>
          <a:lstStyle/>
          <a:p>
            <a:fld id="{65693846-85B1-461F-872D-93FA4F8147F9}" type="slidenum">
              <a:rPr lang="en-US" smtClean="0"/>
              <a:t>‹#›</a:t>
            </a:fld>
            <a:endParaRPr lang="en-US"/>
          </a:p>
        </p:txBody>
      </p:sp>
    </p:spTree>
    <p:extLst>
      <p:ext uri="{BB962C8B-B14F-4D97-AF65-F5344CB8AC3E}">
        <p14:creationId xmlns:p14="http://schemas.microsoft.com/office/powerpoint/2010/main" val="1082167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48C3E-B203-44BE-9E73-1AF3253CD1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9C3EF9-0F3A-44A5-8A12-6DEBE2A0DF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CBAD95-AD2F-4EB7-B488-34C15E18A3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9361BF-772B-4A08-B592-420026C11F13}"/>
              </a:ext>
            </a:extLst>
          </p:cNvPr>
          <p:cNvSpPr>
            <a:spLocks noGrp="1"/>
          </p:cNvSpPr>
          <p:nvPr>
            <p:ph type="dt" sz="half" idx="10"/>
          </p:nvPr>
        </p:nvSpPr>
        <p:spPr/>
        <p:txBody>
          <a:bodyPr/>
          <a:lstStyle/>
          <a:p>
            <a:fld id="{D0AC1A59-911E-4762-8378-217F961CF313}" type="datetimeFigureOut">
              <a:rPr lang="en-US" smtClean="0"/>
              <a:t>9/18/2022</a:t>
            </a:fld>
            <a:endParaRPr lang="en-US"/>
          </a:p>
        </p:txBody>
      </p:sp>
      <p:sp>
        <p:nvSpPr>
          <p:cNvPr id="6" name="Footer Placeholder 5">
            <a:extLst>
              <a:ext uri="{FF2B5EF4-FFF2-40B4-BE49-F238E27FC236}">
                <a16:creationId xmlns:a16="http://schemas.microsoft.com/office/drawing/2014/main" id="{6AB7C9EF-E871-48C2-9858-ED6442B49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C8ACA2-5E22-46B9-8142-DAC0D5EB20C1}"/>
              </a:ext>
            </a:extLst>
          </p:cNvPr>
          <p:cNvSpPr>
            <a:spLocks noGrp="1"/>
          </p:cNvSpPr>
          <p:nvPr>
            <p:ph type="sldNum" sz="quarter" idx="12"/>
          </p:nvPr>
        </p:nvSpPr>
        <p:spPr/>
        <p:txBody>
          <a:bodyPr/>
          <a:lstStyle/>
          <a:p>
            <a:fld id="{65693846-85B1-461F-872D-93FA4F8147F9}" type="slidenum">
              <a:rPr lang="en-US" smtClean="0"/>
              <a:t>‹#›</a:t>
            </a:fld>
            <a:endParaRPr lang="en-US"/>
          </a:p>
        </p:txBody>
      </p:sp>
    </p:spTree>
    <p:extLst>
      <p:ext uri="{BB962C8B-B14F-4D97-AF65-F5344CB8AC3E}">
        <p14:creationId xmlns:p14="http://schemas.microsoft.com/office/powerpoint/2010/main" val="21811476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97242-6840-44B1-8F0C-EBA1A877A1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572141-FC0B-4FFB-90CF-841FC26D30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927BC0-876B-4C60-99CC-84E1C79B65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A63AF0-4A8B-4B68-AEBB-85C0FBCA07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A31FAF-E236-426C-B587-E468D6EEDE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1F3D32-F648-41A0-9290-FE03A63755A2}"/>
              </a:ext>
            </a:extLst>
          </p:cNvPr>
          <p:cNvSpPr>
            <a:spLocks noGrp="1"/>
          </p:cNvSpPr>
          <p:nvPr>
            <p:ph type="dt" sz="half" idx="10"/>
          </p:nvPr>
        </p:nvSpPr>
        <p:spPr/>
        <p:txBody>
          <a:bodyPr/>
          <a:lstStyle/>
          <a:p>
            <a:fld id="{D0AC1A59-911E-4762-8378-217F961CF313}" type="datetimeFigureOut">
              <a:rPr lang="en-US" smtClean="0"/>
              <a:t>9/18/2022</a:t>
            </a:fld>
            <a:endParaRPr lang="en-US"/>
          </a:p>
        </p:txBody>
      </p:sp>
      <p:sp>
        <p:nvSpPr>
          <p:cNvPr id="8" name="Footer Placeholder 7">
            <a:extLst>
              <a:ext uri="{FF2B5EF4-FFF2-40B4-BE49-F238E27FC236}">
                <a16:creationId xmlns:a16="http://schemas.microsoft.com/office/drawing/2014/main" id="{44C3B0BC-CAE2-402E-8874-C4F4FAF605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FDC7A3-A7A7-4DCF-845C-523208F2937F}"/>
              </a:ext>
            </a:extLst>
          </p:cNvPr>
          <p:cNvSpPr>
            <a:spLocks noGrp="1"/>
          </p:cNvSpPr>
          <p:nvPr>
            <p:ph type="sldNum" sz="quarter" idx="12"/>
          </p:nvPr>
        </p:nvSpPr>
        <p:spPr/>
        <p:txBody>
          <a:bodyPr/>
          <a:lstStyle/>
          <a:p>
            <a:fld id="{65693846-85B1-461F-872D-93FA4F8147F9}" type="slidenum">
              <a:rPr lang="en-US" smtClean="0"/>
              <a:t>‹#›</a:t>
            </a:fld>
            <a:endParaRPr lang="en-US"/>
          </a:p>
        </p:txBody>
      </p:sp>
    </p:spTree>
    <p:extLst>
      <p:ext uri="{BB962C8B-B14F-4D97-AF65-F5344CB8AC3E}">
        <p14:creationId xmlns:p14="http://schemas.microsoft.com/office/powerpoint/2010/main" val="51546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CB692-A04D-4FDA-9BF9-5DAFFF6CFE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68607B-ED32-46E7-95F5-102C3E85722B}"/>
              </a:ext>
            </a:extLst>
          </p:cNvPr>
          <p:cNvSpPr>
            <a:spLocks noGrp="1"/>
          </p:cNvSpPr>
          <p:nvPr>
            <p:ph type="dt" sz="half" idx="10"/>
          </p:nvPr>
        </p:nvSpPr>
        <p:spPr/>
        <p:txBody>
          <a:bodyPr/>
          <a:lstStyle/>
          <a:p>
            <a:fld id="{D0AC1A59-911E-4762-8378-217F961CF313}" type="datetimeFigureOut">
              <a:rPr lang="en-US" smtClean="0"/>
              <a:t>9/18/2022</a:t>
            </a:fld>
            <a:endParaRPr lang="en-US"/>
          </a:p>
        </p:txBody>
      </p:sp>
      <p:sp>
        <p:nvSpPr>
          <p:cNvPr id="4" name="Footer Placeholder 3">
            <a:extLst>
              <a:ext uri="{FF2B5EF4-FFF2-40B4-BE49-F238E27FC236}">
                <a16:creationId xmlns:a16="http://schemas.microsoft.com/office/drawing/2014/main" id="{928DF910-E420-4143-9FA0-11E2BB1DDE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C24013-9628-4E39-BFC8-88AF98B0B6F4}"/>
              </a:ext>
            </a:extLst>
          </p:cNvPr>
          <p:cNvSpPr>
            <a:spLocks noGrp="1"/>
          </p:cNvSpPr>
          <p:nvPr>
            <p:ph type="sldNum" sz="quarter" idx="12"/>
          </p:nvPr>
        </p:nvSpPr>
        <p:spPr/>
        <p:txBody>
          <a:bodyPr/>
          <a:lstStyle/>
          <a:p>
            <a:fld id="{65693846-85B1-461F-872D-93FA4F8147F9}" type="slidenum">
              <a:rPr lang="en-US" smtClean="0"/>
              <a:t>‹#›</a:t>
            </a:fld>
            <a:endParaRPr lang="en-US"/>
          </a:p>
        </p:txBody>
      </p:sp>
    </p:spTree>
    <p:extLst>
      <p:ext uri="{BB962C8B-B14F-4D97-AF65-F5344CB8AC3E}">
        <p14:creationId xmlns:p14="http://schemas.microsoft.com/office/powerpoint/2010/main" val="2931811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71F65E-70F5-4412-8DF2-EC31014C565F}"/>
              </a:ext>
            </a:extLst>
          </p:cNvPr>
          <p:cNvSpPr>
            <a:spLocks noGrp="1"/>
          </p:cNvSpPr>
          <p:nvPr>
            <p:ph type="dt" sz="half" idx="10"/>
          </p:nvPr>
        </p:nvSpPr>
        <p:spPr/>
        <p:txBody>
          <a:bodyPr/>
          <a:lstStyle/>
          <a:p>
            <a:fld id="{D0AC1A59-911E-4762-8378-217F961CF313}" type="datetimeFigureOut">
              <a:rPr lang="en-US" smtClean="0"/>
              <a:t>9/18/2022</a:t>
            </a:fld>
            <a:endParaRPr lang="en-US"/>
          </a:p>
        </p:txBody>
      </p:sp>
      <p:sp>
        <p:nvSpPr>
          <p:cNvPr id="3" name="Footer Placeholder 2">
            <a:extLst>
              <a:ext uri="{FF2B5EF4-FFF2-40B4-BE49-F238E27FC236}">
                <a16:creationId xmlns:a16="http://schemas.microsoft.com/office/drawing/2014/main" id="{2FFCB63F-E791-44F5-B1BC-915B6BBF49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DB3B5E9-AFFB-44E8-A0E6-9FEA607E3E8F}"/>
              </a:ext>
            </a:extLst>
          </p:cNvPr>
          <p:cNvSpPr>
            <a:spLocks noGrp="1"/>
          </p:cNvSpPr>
          <p:nvPr>
            <p:ph type="sldNum" sz="quarter" idx="12"/>
          </p:nvPr>
        </p:nvSpPr>
        <p:spPr/>
        <p:txBody>
          <a:bodyPr/>
          <a:lstStyle/>
          <a:p>
            <a:fld id="{65693846-85B1-461F-872D-93FA4F8147F9}" type="slidenum">
              <a:rPr lang="en-US" smtClean="0"/>
              <a:t>‹#›</a:t>
            </a:fld>
            <a:endParaRPr lang="en-US"/>
          </a:p>
        </p:txBody>
      </p:sp>
    </p:spTree>
    <p:extLst>
      <p:ext uri="{BB962C8B-B14F-4D97-AF65-F5344CB8AC3E}">
        <p14:creationId xmlns:p14="http://schemas.microsoft.com/office/powerpoint/2010/main" val="2984712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4CE09-049C-4578-9836-683FC2E3A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B9BD49-FC50-48B9-BF09-5C74F5DD71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831CF4-F8DF-403E-A5E3-7C4403A663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563483-DB09-4084-A571-5AEBB6AF6BAF}"/>
              </a:ext>
            </a:extLst>
          </p:cNvPr>
          <p:cNvSpPr>
            <a:spLocks noGrp="1"/>
          </p:cNvSpPr>
          <p:nvPr>
            <p:ph type="dt" sz="half" idx="10"/>
          </p:nvPr>
        </p:nvSpPr>
        <p:spPr/>
        <p:txBody>
          <a:bodyPr/>
          <a:lstStyle/>
          <a:p>
            <a:fld id="{D0AC1A59-911E-4762-8378-217F961CF313}" type="datetimeFigureOut">
              <a:rPr lang="en-US" smtClean="0"/>
              <a:t>9/18/2022</a:t>
            </a:fld>
            <a:endParaRPr lang="en-US"/>
          </a:p>
        </p:txBody>
      </p:sp>
      <p:sp>
        <p:nvSpPr>
          <p:cNvPr id="6" name="Footer Placeholder 5">
            <a:extLst>
              <a:ext uri="{FF2B5EF4-FFF2-40B4-BE49-F238E27FC236}">
                <a16:creationId xmlns:a16="http://schemas.microsoft.com/office/drawing/2014/main" id="{5CB045CE-34ED-4572-823D-736AF2C458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466D24-9AE1-4D2B-8430-2CC91FC46DBB}"/>
              </a:ext>
            </a:extLst>
          </p:cNvPr>
          <p:cNvSpPr>
            <a:spLocks noGrp="1"/>
          </p:cNvSpPr>
          <p:nvPr>
            <p:ph type="sldNum" sz="quarter" idx="12"/>
          </p:nvPr>
        </p:nvSpPr>
        <p:spPr/>
        <p:txBody>
          <a:bodyPr/>
          <a:lstStyle/>
          <a:p>
            <a:fld id="{65693846-85B1-461F-872D-93FA4F8147F9}" type="slidenum">
              <a:rPr lang="en-US" smtClean="0"/>
              <a:t>‹#›</a:t>
            </a:fld>
            <a:endParaRPr lang="en-US"/>
          </a:p>
        </p:txBody>
      </p:sp>
    </p:spTree>
    <p:extLst>
      <p:ext uri="{BB962C8B-B14F-4D97-AF65-F5344CB8AC3E}">
        <p14:creationId xmlns:p14="http://schemas.microsoft.com/office/powerpoint/2010/main" val="2617732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96761-5549-4CCF-88D3-FB5C8B0DD2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DCB74D-DA3F-4367-BB09-8AFD61C72C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07DF11-1523-49ED-836D-806ADABE31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15A4BA-20F2-4F68-872E-8B6FDB297C4C}"/>
              </a:ext>
            </a:extLst>
          </p:cNvPr>
          <p:cNvSpPr>
            <a:spLocks noGrp="1"/>
          </p:cNvSpPr>
          <p:nvPr>
            <p:ph type="dt" sz="half" idx="10"/>
          </p:nvPr>
        </p:nvSpPr>
        <p:spPr/>
        <p:txBody>
          <a:bodyPr/>
          <a:lstStyle/>
          <a:p>
            <a:fld id="{D0AC1A59-911E-4762-8378-217F961CF313}" type="datetimeFigureOut">
              <a:rPr lang="en-US" smtClean="0"/>
              <a:t>9/18/2022</a:t>
            </a:fld>
            <a:endParaRPr lang="en-US"/>
          </a:p>
        </p:txBody>
      </p:sp>
      <p:sp>
        <p:nvSpPr>
          <p:cNvPr id="6" name="Footer Placeholder 5">
            <a:extLst>
              <a:ext uri="{FF2B5EF4-FFF2-40B4-BE49-F238E27FC236}">
                <a16:creationId xmlns:a16="http://schemas.microsoft.com/office/drawing/2014/main" id="{03E6DAA8-5B18-41E9-B8D2-3808A5F50A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0B41CE-1F8C-42D6-BE2B-54EF96B7F21E}"/>
              </a:ext>
            </a:extLst>
          </p:cNvPr>
          <p:cNvSpPr>
            <a:spLocks noGrp="1"/>
          </p:cNvSpPr>
          <p:nvPr>
            <p:ph type="sldNum" sz="quarter" idx="12"/>
          </p:nvPr>
        </p:nvSpPr>
        <p:spPr/>
        <p:txBody>
          <a:bodyPr/>
          <a:lstStyle/>
          <a:p>
            <a:fld id="{65693846-85B1-461F-872D-93FA4F8147F9}" type="slidenum">
              <a:rPr lang="en-US" smtClean="0"/>
              <a:t>‹#›</a:t>
            </a:fld>
            <a:endParaRPr lang="en-US"/>
          </a:p>
        </p:txBody>
      </p:sp>
    </p:spTree>
    <p:extLst>
      <p:ext uri="{BB962C8B-B14F-4D97-AF65-F5344CB8AC3E}">
        <p14:creationId xmlns:p14="http://schemas.microsoft.com/office/powerpoint/2010/main" val="6901334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E3999D-907C-450F-89C9-B1106FED60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A22595-4F73-48B6-B351-9442BDDC46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EA6952-3A03-441A-810F-1A00CDBEC6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AC1A59-911E-4762-8378-217F961CF313}" type="datetimeFigureOut">
              <a:rPr lang="en-US" smtClean="0"/>
              <a:t>9/18/2022</a:t>
            </a:fld>
            <a:endParaRPr lang="en-US"/>
          </a:p>
        </p:txBody>
      </p:sp>
      <p:sp>
        <p:nvSpPr>
          <p:cNvPr id="5" name="Footer Placeholder 4">
            <a:extLst>
              <a:ext uri="{FF2B5EF4-FFF2-40B4-BE49-F238E27FC236}">
                <a16:creationId xmlns:a16="http://schemas.microsoft.com/office/drawing/2014/main" id="{7E208473-658A-4905-AA96-BB97B6EF0D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637AAF-A479-40B5-9BF9-6A28559132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693846-85B1-461F-872D-93FA4F8147F9}" type="slidenum">
              <a:rPr lang="en-US" smtClean="0"/>
              <a:t>‹#›</a:t>
            </a:fld>
            <a:endParaRPr lang="en-US"/>
          </a:p>
        </p:txBody>
      </p:sp>
    </p:spTree>
    <p:extLst>
      <p:ext uri="{BB962C8B-B14F-4D97-AF65-F5344CB8AC3E}">
        <p14:creationId xmlns:p14="http://schemas.microsoft.com/office/powerpoint/2010/main" val="3605989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ti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t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6.sv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hyperlink" Target="http://www.library.txstate.edu/about/departments/dws/faculty-digitization.html" TargetMode="External"/><Relationship Id="rId3" Type="http://schemas.openxmlformats.org/officeDocument/2006/relationships/hyperlink" Target="http://exhibits.library.txstate.edu/thewittliffcollections/exhibits/show/severo-perez/" TargetMode="External"/><Relationship Id="rId7" Type="http://schemas.openxmlformats.org/officeDocument/2006/relationships/hyperlink" Target="https://exhibits.library.txstate.edu/univarchives/exhibits/show/pedagog" TargetMode="External"/><Relationship Id="rId2" Type="http://schemas.openxmlformats.org/officeDocument/2006/relationships/hyperlink" Target="http://exhibits.library.txstate.edu/thewittliffcollections/exhibits/show/the-national-tour-of-texas" TargetMode="External"/><Relationship Id="rId1" Type="http://schemas.openxmlformats.org/officeDocument/2006/relationships/slideLayout" Target="../slideLayouts/slideLayout2.xml"/><Relationship Id="rId6" Type="http://schemas.openxmlformats.org/officeDocument/2006/relationships/hyperlink" Target="https://www.flickr.com/photos/txstate-library/albums" TargetMode="External"/><Relationship Id="rId5" Type="http://schemas.openxmlformats.org/officeDocument/2006/relationships/hyperlink" Target="http://exhibits.library.txstate.edu/thewittliffcollections/exhibits/show/santiago-tafolla-collection/rev-tafolla" TargetMode="External"/><Relationship Id="rId4" Type="http://schemas.openxmlformats.org/officeDocument/2006/relationships/hyperlink" Target="http://exhibits.library.txstate.edu/cabeza/" TargetMode="External"/><Relationship Id="rId9" Type="http://schemas.openxmlformats.org/officeDocument/2006/relationships/image" Target="../media/image47.png"/></Relationships>
</file>

<file path=ppt/slides/_rels/slide2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hyperlink" Target="mailto:ruzwyshyn@txstate.edu" TargetMode="External"/><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hyperlink" Target="http://rayuzwyshyn.net/"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library.txstate.edu/services/faculty-staff/digital-web-services.html" TargetMode="External"/><Relationship Id="rId3" Type="http://schemas.openxmlformats.org/officeDocument/2006/relationships/hyperlink" Target="https://www.library.txstate.edu/" TargetMode="External"/><Relationship Id="rId7" Type="http://schemas.openxmlformats.org/officeDocument/2006/relationships/hyperlink" Target="https://www.tdl.org/etds/" TargetMode="External"/><Relationship Id="rId2" Type="http://schemas.openxmlformats.org/officeDocument/2006/relationships/hyperlink" Target="https://www.researchgate.net/publication/336923249_Developing_an_Open_Source_Digital_Scholarship_Ecosystem" TargetMode="External"/><Relationship Id="rId1" Type="http://schemas.openxmlformats.org/officeDocument/2006/relationships/slideLayout" Target="../slideLayouts/slideLayout2.xml"/><Relationship Id="rId6" Type="http://schemas.openxmlformats.org/officeDocument/2006/relationships/hyperlink" Target="https://guides.library.txstate.edu/researcherprofile/orcidTexas" TargetMode="External"/><Relationship Id="rId5" Type="http://schemas.openxmlformats.org/officeDocument/2006/relationships/hyperlink" Target="https://dataverse.tdl.org/dataverse/txstate" TargetMode="External"/><Relationship Id="rId4" Type="http://schemas.openxmlformats.org/officeDocument/2006/relationships/hyperlink" Target="https://digital.library.txstate.edu/"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hyperlink" Target="http://www.library.txstate.edu/about/departments/dws/faculty-digitization.html" TargetMode="External"/><Relationship Id="rId3" Type="http://schemas.openxmlformats.org/officeDocument/2006/relationships/hyperlink" Target="http://exhibits.library.txstate.edu/thewittliffcollections/exhibits/show/severo-perez/" TargetMode="External"/><Relationship Id="rId7" Type="http://schemas.openxmlformats.org/officeDocument/2006/relationships/hyperlink" Target="https://exhibits.library.txstate.edu/univarchives/exhibits/show/pedagog" TargetMode="External"/><Relationship Id="rId2" Type="http://schemas.openxmlformats.org/officeDocument/2006/relationships/hyperlink" Target="http://exhibits.library.txstate.edu/thewittliffcollections/exhibits/show/the-national-tour-of-texas" TargetMode="External"/><Relationship Id="rId1" Type="http://schemas.openxmlformats.org/officeDocument/2006/relationships/slideLayout" Target="../slideLayouts/slideLayout2.xml"/><Relationship Id="rId6" Type="http://schemas.openxmlformats.org/officeDocument/2006/relationships/hyperlink" Target="https://www.flickr.com/photos/txstate-library/albums" TargetMode="External"/><Relationship Id="rId5" Type="http://schemas.openxmlformats.org/officeDocument/2006/relationships/hyperlink" Target="http://exhibits.library.txstate.edu/thewittliffcollections/exhibits/show/santiago-tafolla-collection/rev-tafolla" TargetMode="External"/><Relationship Id="rId4" Type="http://schemas.openxmlformats.org/officeDocument/2006/relationships/hyperlink" Target="http://exhibits.library.txstate.edu/cabeza/" TargetMode="External"/><Relationship Id="rId9"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hyperlink" Target="https://www.library.txstate.edu/services/faculty-staff/digital-web-services.html"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4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sv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496E6-862F-4656-B049-C90AA06F77F4}"/>
              </a:ext>
            </a:extLst>
          </p:cNvPr>
          <p:cNvSpPr>
            <a:spLocks noGrp="1"/>
          </p:cNvSpPr>
          <p:nvPr>
            <p:ph type="ctrTitle"/>
          </p:nvPr>
        </p:nvSpPr>
        <p:spPr>
          <a:xfrm>
            <a:off x="0" y="3191473"/>
            <a:ext cx="7580120" cy="1952027"/>
          </a:xfrm>
        </p:spPr>
        <p:txBody>
          <a:bodyPr anchor="t">
            <a:noAutofit/>
          </a:bodyPr>
          <a:lstStyle/>
          <a:p>
            <a:pPr algn="l"/>
            <a:r>
              <a:rPr lang="en-US" sz="4400" dirty="0"/>
              <a:t>New Opportunities for Libraries </a:t>
            </a:r>
            <a:br>
              <a:rPr lang="en-US" sz="4400" dirty="0"/>
            </a:br>
            <a:r>
              <a:rPr lang="en-US" sz="3600" dirty="0"/>
              <a:t>Open Source &amp; Open Access Software </a:t>
            </a:r>
            <a:br>
              <a:rPr lang="en-US" sz="3600" dirty="0"/>
            </a:br>
            <a:r>
              <a:rPr lang="en-US" sz="3600" dirty="0"/>
              <a:t>and Digital Scholarly Ecosystems</a:t>
            </a:r>
            <a:br>
              <a:rPr lang="en-US" sz="4000" dirty="0"/>
            </a:br>
            <a:endParaRPr lang="en-US" sz="4000" b="1" dirty="0"/>
          </a:p>
        </p:txBody>
      </p:sp>
      <p:sp>
        <p:nvSpPr>
          <p:cNvPr id="3" name="Subtitle 2">
            <a:extLst>
              <a:ext uri="{FF2B5EF4-FFF2-40B4-BE49-F238E27FC236}">
                <a16:creationId xmlns:a16="http://schemas.microsoft.com/office/drawing/2014/main" id="{0A14A791-7A02-4340-9572-17EE87F99613}"/>
              </a:ext>
            </a:extLst>
          </p:cNvPr>
          <p:cNvSpPr>
            <a:spLocks noGrp="1"/>
          </p:cNvSpPr>
          <p:nvPr>
            <p:ph type="subTitle" idx="1"/>
          </p:nvPr>
        </p:nvSpPr>
        <p:spPr>
          <a:xfrm>
            <a:off x="4907964" y="6032363"/>
            <a:ext cx="6455833" cy="665853"/>
          </a:xfrm>
        </p:spPr>
        <p:txBody>
          <a:bodyPr anchor="b">
            <a:noAutofit/>
          </a:bodyPr>
          <a:lstStyle/>
          <a:p>
            <a:pPr algn="l"/>
            <a:r>
              <a:rPr lang="en-US" sz="1400" b="1" dirty="0"/>
              <a:t>Ray Uzwyshyn, Ph.D. MBA MLIS</a:t>
            </a:r>
            <a:br>
              <a:rPr lang="en-US" sz="1400" b="1" dirty="0"/>
            </a:br>
            <a:r>
              <a:rPr lang="en-US" sz="1400" b="1" dirty="0"/>
              <a:t>Director, Collections and Digital Services</a:t>
            </a:r>
            <a:br>
              <a:rPr lang="en-US" sz="1400" b="1" dirty="0"/>
            </a:br>
            <a:r>
              <a:rPr lang="en-US" sz="1400" b="1" dirty="0"/>
              <a:t>Texas State University Libraries</a:t>
            </a:r>
          </a:p>
        </p:txBody>
      </p:sp>
      <p:sp>
        <p:nvSpPr>
          <p:cNvPr id="26" name="Freeform: Shape 25">
            <a:extLst>
              <a:ext uri="{FF2B5EF4-FFF2-40B4-BE49-F238E27FC236}">
                <a16:creationId xmlns:a16="http://schemas.microsoft.com/office/drawing/2014/main" id="{E26B9EF5-5D92-4AC7-BC55-FC5C4C98ED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05C5575-0F07-43D0-AE78-81EAA8E67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picture containing drawing&#10;&#10;Description automatically generated">
            <a:extLst>
              <a:ext uri="{FF2B5EF4-FFF2-40B4-BE49-F238E27FC236}">
                <a16:creationId xmlns:a16="http://schemas.microsoft.com/office/drawing/2014/main" id="{A3CFEAC5-CB8E-48EA-B7E9-F41458B0A4F0}"/>
              </a:ext>
            </a:extLst>
          </p:cNvPr>
          <p:cNvPicPr>
            <a:picLocks noChangeAspect="1"/>
          </p:cNvPicPr>
          <p:nvPr/>
        </p:nvPicPr>
        <p:blipFill rotWithShape="1">
          <a:blip r:embed="rId2">
            <a:extLst>
              <a:ext uri="{28A0092B-C50C-407E-A947-70E740481C1C}">
                <a14:useLocalDpi xmlns:a14="http://schemas.microsoft.com/office/drawing/2010/main" val="0"/>
              </a:ext>
            </a:extLst>
          </a:blip>
          <a:srcRect l="27100" r="-3" b="-3"/>
          <a:stretch/>
        </p:blipFill>
        <p:spPr>
          <a:xfrm>
            <a:off x="3639395" y="10"/>
            <a:ext cx="4023360" cy="298023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p:spPr>
      </p:pic>
      <p:pic>
        <p:nvPicPr>
          <p:cNvPr id="5" name="Picture 4" descr="A screenshot of a cell phone&#10;&#10;Description automatically generated">
            <a:extLst>
              <a:ext uri="{FF2B5EF4-FFF2-40B4-BE49-F238E27FC236}">
                <a16:creationId xmlns:a16="http://schemas.microsoft.com/office/drawing/2014/main" id="{B673DF66-EF7D-45E5-9D0A-E0769458674A}"/>
              </a:ext>
            </a:extLst>
          </p:cNvPr>
          <p:cNvPicPr>
            <a:picLocks noChangeAspect="1"/>
          </p:cNvPicPr>
          <p:nvPr/>
        </p:nvPicPr>
        <p:blipFill rotWithShape="1">
          <a:blip r:embed="rId3">
            <a:extLst>
              <a:ext uri="{28A0092B-C50C-407E-A947-70E740481C1C}">
                <a14:useLocalDpi xmlns:a14="http://schemas.microsoft.com/office/drawing/2010/main" val="0"/>
              </a:ext>
            </a:extLst>
          </a:blip>
          <a:srcRect l="25598" r="37276"/>
          <a:stretch/>
        </p:blipFill>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p:spPr>
      </p:pic>
      <p:sp>
        <p:nvSpPr>
          <p:cNvPr id="7" name="TextBox 6">
            <a:extLst>
              <a:ext uri="{FF2B5EF4-FFF2-40B4-BE49-F238E27FC236}">
                <a16:creationId xmlns:a16="http://schemas.microsoft.com/office/drawing/2014/main" id="{483C933D-609C-3447-B67F-8614C13BF737}"/>
              </a:ext>
            </a:extLst>
          </p:cNvPr>
          <p:cNvSpPr txBox="1"/>
          <p:nvPr/>
        </p:nvSpPr>
        <p:spPr>
          <a:xfrm>
            <a:off x="0" y="5657123"/>
            <a:ext cx="5113606" cy="1200329"/>
          </a:xfrm>
          <a:prstGeom prst="rect">
            <a:avLst/>
          </a:prstGeom>
          <a:noFill/>
        </p:spPr>
        <p:txBody>
          <a:bodyPr wrap="square" rtlCol="0">
            <a:spAutoFit/>
          </a:bodyPr>
          <a:lstStyle/>
          <a:p>
            <a:r>
              <a:rPr lang="en-US" b="1" i="1" dirty="0"/>
              <a:t>Open Access to Knowledge and Libraries</a:t>
            </a:r>
            <a:br>
              <a:rPr lang="en-US" b="1" i="1" dirty="0"/>
            </a:br>
            <a:r>
              <a:rPr lang="en-US" b="1" i="1" dirty="0"/>
              <a:t>Achievements and Trends</a:t>
            </a:r>
            <a:br>
              <a:rPr lang="en-US" dirty="0"/>
            </a:br>
            <a:r>
              <a:rPr lang="en-US" dirty="0"/>
              <a:t>Eurasian Academic Libraries  Conference</a:t>
            </a:r>
            <a:br>
              <a:rPr lang="en-US" dirty="0"/>
            </a:br>
            <a:r>
              <a:rPr lang="en-US" dirty="0"/>
              <a:t>October 22</a:t>
            </a:r>
            <a:r>
              <a:rPr lang="en-US" baseline="30000" dirty="0"/>
              <a:t>nd</a:t>
            </a:r>
            <a:r>
              <a:rPr lang="en-US" dirty="0"/>
              <a:t>, 2022, Kazakhstan</a:t>
            </a:r>
          </a:p>
        </p:txBody>
      </p:sp>
    </p:spTree>
    <p:extLst>
      <p:ext uri="{BB962C8B-B14F-4D97-AF65-F5344CB8AC3E}">
        <p14:creationId xmlns:p14="http://schemas.microsoft.com/office/powerpoint/2010/main" val="102544110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0095A-B8A7-4896-98FA-D8D236ED7A2C}"/>
              </a:ext>
            </a:extLst>
          </p:cNvPr>
          <p:cNvSpPr>
            <a:spLocks noGrp="1"/>
          </p:cNvSpPr>
          <p:nvPr>
            <p:ph type="title"/>
          </p:nvPr>
        </p:nvSpPr>
        <p:spPr>
          <a:xfrm>
            <a:off x="3894657" y="4056060"/>
            <a:ext cx="5731980" cy="1537222"/>
          </a:xfrm>
        </p:spPr>
        <p:txBody>
          <a:bodyPr vert="horz" lIns="91440" tIns="45720" rIns="91440" bIns="45720" rtlCol="0" anchor="t">
            <a:normAutofit fontScale="90000"/>
          </a:bodyPr>
          <a:lstStyle/>
          <a:p>
            <a:r>
              <a:rPr lang="en-US" sz="4000" b="1" dirty="0"/>
              <a:t>Important</a:t>
            </a:r>
            <a:r>
              <a:rPr lang="en-US" sz="4000" b="1" kern="1200" dirty="0">
                <a:solidFill>
                  <a:schemeClr val="tx1"/>
                </a:solidFill>
                <a:latin typeface="+mj-lt"/>
                <a:ea typeface="+mj-ea"/>
                <a:cs typeface="+mj-cs"/>
              </a:rPr>
              <a:t> Use Case Value</a:t>
            </a:r>
            <a:br>
              <a:rPr lang="en-US" sz="3200" b="1" kern="1200" dirty="0">
                <a:solidFill>
                  <a:schemeClr val="tx1"/>
                </a:solidFill>
                <a:latin typeface="+mj-lt"/>
                <a:ea typeface="+mj-ea"/>
                <a:cs typeface="+mj-cs"/>
              </a:rPr>
            </a:br>
            <a:r>
              <a:rPr lang="en-US" sz="2700" b="1" dirty="0"/>
              <a:t>Application</a:t>
            </a:r>
            <a:r>
              <a:rPr lang="en-US" sz="2700" b="1" kern="1200" dirty="0">
                <a:solidFill>
                  <a:schemeClr val="tx1"/>
                </a:solidFill>
                <a:latin typeface="+mj-lt"/>
                <a:ea typeface="+mj-ea"/>
                <a:cs typeface="+mj-cs"/>
              </a:rPr>
              <a:t> of Structured Metadata Schema for Search Engine Optimization</a:t>
            </a:r>
            <a:br>
              <a:rPr lang="en-US" sz="2700" b="1" kern="1200" dirty="0">
                <a:solidFill>
                  <a:schemeClr val="tx1"/>
                </a:solidFill>
                <a:latin typeface="+mj-lt"/>
                <a:ea typeface="+mj-ea"/>
                <a:cs typeface="+mj-cs"/>
              </a:rPr>
            </a:br>
            <a:endParaRPr lang="en-US" sz="2200" b="1" kern="1200" dirty="0">
              <a:solidFill>
                <a:schemeClr val="tx1"/>
              </a:solidFill>
              <a:latin typeface="+mj-lt"/>
              <a:ea typeface="+mj-ea"/>
              <a:cs typeface="+mj-cs"/>
            </a:endParaRPr>
          </a:p>
        </p:txBody>
      </p:sp>
      <p:sp>
        <p:nvSpPr>
          <p:cNvPr id="23" name="Freeform: Shape 22">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314D230-6B55-48C7-9DFA-ECC90B9301D3}"/>
              </a:ext>
            </a:extLst>
          </p:cNvPr>
          <p:cNvPicPr>
            <a:picLocks noChangeAspect="1"/>
          </p:cNvPicPr>
          <p:nvPr/>
        </p:nvPicPr>
        <p:blipFill rotWithShape="1">
          <a:blip r:embed="rId2"/>
          <a:srcRect t="9469" r="-1" b="12675"/>
          <a:stretch/>
        </p:blipFill>
        <p:spPr>
          <a:xfrm>
            <a:off x="1246573" y="10"/>
            <a:ext cx="3913632" cy="2285224"/>
          </a:xfrm>
          <a:custGeom>
            <a:avLst/>
            <a:gdLst>
              <a:gd name="connsiteX0" fmla="*/ 29691 w 3913632"/>
              <a:gd name="connsiteY0" fmla="*/ 0 h 2285234"/>
              <a:gd name="connsiteX1" fmla="*/ 3883942 w 3913632"/>
              <a:gd name="connsiteY1" fmla="*/ 0 h 2285234"/>
              <a:gd name="connsiteX2" fmla="*/ 3903529 w 3913632"/>
              <a:gd name="connsiteY2" fmla="*/ 128345 h 2285234"/>
              <a:gd name="connsiteX3" fmla="*/ 3913632 w 3913632"/>
              <a:gd name="connsiteY3" fmla="*/ 328418 h 2285234"/>
              <a:gd name="connsiteX4" fmla="*/ 1956816 w 3913632"/>
              <a:gd name="connsiteY4" fmla="*/ 2285234 h 2285234"/>
              <a:gd name="connsiteX5" fmla="*/ 0 w 3913632"/>
              <a:gd name="connsiteY5" fmla="*/ 328418 h 2285234"/>
              <a:gd name="connsiteX6" fmla="*/ 10103 w 3913632"/>
              <a:gd name="connsiteY6" fmla="*/ 128345 h 228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10" name="Picture 9">
            <a:extLst>
              <a:ext uri="{FF2B5EF4-FFF2-40B4-BE49-F238E27FC236}">
                <a16:creationId xmlns:a16="http://schemas.microsoft.com/office/drawing/2014/main" id="{D6A51AB4-E806-49D3-961F-D3284EE038A7}"/>
              </a:ext>
            </a:extLst>
          </p:cNvPr>
          <p:cNvPicPr>
            <a:picLocks noChangeAspect="1"/>
          </p:cNvPicPr>
          <p:nvPr/>
        </p:nvPicPr>
        <p:blipFill rotWithShape="1">
          <a:blip r:embed="rId3"/>
          <a:srcRect l="4362" r="9203" b="-1"/>
          <a:stretch/>
        </p:blipFill>
        <p:spPr>
          <a:xfrm>
            <a:off x="20" y="2288331"/>
            <a:ext cx="3564618" cy="4569668"/>
          </a:xfrm>
          <a:custGeom>
            <a:avLst/>
            <a:gdLst>
              <a:gd name="connsiteX0" fmla="*/ 640080 w 3564638"/>
              <a:gd name="connsiteY0" fmla="*/ 0 h 4569668"/>
              <a:gd name="connsiteX1" fmla="*/ 3564638 w 3564638"/>
              <a:gd name="connsiteY1" fmla="*/ 2924558 h 4569668"/>
              <a:gd name="connsiteX2" fmla="*/ 3065170 w 3564638"/>
              <a:gd name="connsiteY2" fmla="*/ 4559707 h 4569668"/>
              <a:gd name="connsiteX3" fmla="*/ 3057720 w 3564638"/>
              <a:gd name="connsiteY3" fmla="*/ 4569668 h 4569668"/>
              <a:gd name="connsiteX4" fmla="*/ 0 w 3564638"/>
              <a:gd name="connsiteY4" fmla="*/ 4569668 h 4569668"/>
              <a:gd name="connsiteX5" fmla="*/ 0 w 3564638"/>
              <a:gd name="connsiteY5" fmla="*/ 72448 h 4569668"/>
              <a:gd name="connsiteX6" fmla="*/ 50679 w 3564638"/>
              <a:gd name="connsiteY6" fmla="*/ 59417 h 4569668"/>
              <a:gd name="connsiteX7" fmla="*/ 640080 w 3564638"/>
              <a:gd name="connsiteY7" fmla="*/ 0 h 456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27" name="Oval 2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B34D2D4-7B3D-47ED-BC8E-A15CC341F2DA}"/>
              </a:ext>
            </a:extLst>
          </p:cNvPr>
          <p:cNvPicPr>
            <a:picLocks noChangeAspect="1"/>
          </p:cNvPicPr>
          <p:nvPr/>
        </p:nvPicPr>
        <p:blipFill rotWithShape="1">
          <a:blip r:embed="rId4"/>
          <a:srcRect t="1171" r="2" b="831"/>
          <a:stretch/>
        </p:blipFill>
        <p:spPr>
          <a:xfrm>
            <a:off x="5207366" y="421172"/>
            <a:ext cx="3545202" cy="3545202"/>
          </a:xfrm>
          <a:custGeom>
            <a:avLst/>
            <a:gdLst>
              <a:gd name="connsiteX0" fmla="*/ 1426464 w 2852928"/>
              <a:gd name="connsiteY0" fmla="*/ 0 h 2852928"/>
              <a:gd name="connsiteX1" fmla="*/ 2852928 w 2852928"/>
              <a:gd name="connsiteY1" fmla="*/ 1426464 h 2852928"/>
              <a:gd name="connsiteX2" fmla="*/ 1426464 w 2852928"/>
              <a:gd name="connsiteY2" fmla="*/ 2852928 h 2852928"/>
              <a:gd name="connsiteX3" fmla="*/ 0 w 2852928"/>
              <a:gd name="connsiteY3" fmla="*/ 1426464 h 2852928"/>
              <a:gd name="connsiteX4" fmla="*/ 1426464 w 2852928"/>
              <a:gd name="connsiteY4" fmla="*/ 0 h 285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29" name="Freeform: Shape 28">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2C9529C-3FA4-46F7-B46F-141722898956}"/>
              </a:ext>
            </a:extLst>
          </p:cNvPr>
          <p:cNvPicPr>
            <a:picLocks noChangeAspect="1"/>
          </p:cNvPicPr>
          <p:nvPr/>
        </p:nvPicPr>
        <p:blipFill rotWithShape="1">
          <a:blip r:embed="rId5"/>
          <a:srcRect l="9224" r="18231" b="3"/>
          <a:stretch/>
        </p:blipFill>
        <p:spPr>
          <a:xfrm>
            <a:off x="8918761" y="-4331"/>
            <a:ext cx="3273238" cy="3383891"/>
          </a:xfrm>
          <a:custGeom>
            <a:avLst/>
            <a:gdLst>
              <a:gd name="connsiteX0" fmla="*/ 122841 w 3273238"/>
              <a:gd name="connsiteY0" fmla="*/ 0 h 3383891"/>
              <a:gd name="connsiteX1" fmla="*/ 3273238 w 3273238"/>
              <a:gd name="connsiteY1" fmla="*/ 0 h 3383891"/>
              <a:gd name="connsiteX2" fmla="*/ 3273238 w 3273238"/>
              <a:gd name="connsiteY2" fmla="*/ 3291335 h 3383891"/>
              <a:gd name="connsiteX3" fmla="*/ 3118338 w 3273238"/>
              <a:gd name="connsiteY3" fmla="*/ 3331164 h 3383891"/>
              <a:gd name="connsiteX4" fmla="*/ 2595295 w 3273238"/>
              <a:gd name="connsiteY4" fmla="*/ 3383891 h 3383891"/>
              <a:gd name="connsiteX5" fmla="*/ 0 w 3273238"/>
              <a:gd name="connsiteY5" fmla="*/ 788596 h 3383891"/>
              <a:gd name="connsiteX6" fmla="*/ 116679 w 3273238"/>
              <a:gd name="connsiteY6" fmla="*/ 16835 h 3383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31" name="Freeform: Shape 30">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3281F6BC-CD18-47B5-A10F-12CD25DBCB19}"/>
              </a:ext>
            </a:extLst>
          </p:cNvPr>
          <p:cNvPicPr>
            <a:picLocks noChangeAspect="1"/>
          </p:cNvPicPr>
          <p:nvPr/>
        </p:nvPicPr>
        <p:blipFill rotWithShape="1">
          <a:blip r:embed="rId6"/>
          <a:srcRect l="1059" r="22809" b="1"/>
          <a:stretch/>
        </p:blipFill>
        <p:spPr>
          <a:xfrm>
            <a:off x="9363236" y="4071322"/>
            <a:ext cx="2828765" cy="2786678"/>
          </a:xfrm>
          <a:custGeom>
            <a:avLst/>
            <a:gdLst>
              <a:gd name="connsiteX0" fmla="*/ 1888236 w 2828765"/>
              <a:gd name="connsiteY0" fmla="*/ 0 h 2786678"/>
              <a:gd name="connsiteX1" fmla="*/ 2788281 w 2828765"/>
              <a:gd name="connsiteY1" fmla="*/ 227900 h 2786678"/>
              <a:gd name="connsiteX2" fmla="*/ 2828765 w 2828765"/>
              <a:gd name="connsiteY2" fmla="*/ 252495 h 2786678"/>
              <a:gd name="connsiteX3" fmla="*/ 2828765 w 2828765"/>
              <a:gd name="connsiteY3" fmla="*/ 2786678 h 2786678"/>
              <a:gd name="connsiteX4" fmla="*/ 227128 w 2828765"/>
              <a:gd name="connsiteY4" fmla="*/ 2786678 h 2786678"/>
              <a:gd name="connsiteX5" fmla="*/ 148387 w 2828765"/>
              <a:gd name="connsiteY5" fmla="*/ 2623223 h 2786678"/>
              <a:gd name="connsiteX6" fmla="*/ 0 w 2828765"/>
              <a:gd name="connsiteY6" fmla="*/ 1888236 h 2786678"/>
              <a:gd name="connsiteX7" fmla="*/ 1888236 w 2828765"/>
              <a:gd name="connsiteY7" fmla="*/ 0 h 27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spTree>
    <p:extLst>
      <p:ext uri="{BB962C8B-B14F-4D97-AF65-F5344CB8AC3E}">
        <p14:creationId xmlns:p14="http://schemas.microsoft.com/office/powerpoint/2010/main" val="122287058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281F6BC-CD18-47B5-A10F-12CD25DBCB19}"/>
              </a:ext>
            </a:extLst>
          </p:cNvPr>
          <p:cNvPicPr>
            <a:picLocks noGrp="1" noChangeAspect="1"/>
          </p:cNvPicPr>
          <p:nvPr>
            <p:ph idx="1"/>
          </p:nvPr>
        </p:nvPicPr>
        <p:blipFill>
          <a:blip r:embed="rId2"/>
          <a:stretch>
            <a:fillRect/>
          </a:stretch>
        </p:blipFill>
        <p:spPr>
          <a:xfrm>
            <a:off x="-581025" y="0"/>
            <a:ext cx="6524625" cy="6590058"/>
          </a:xfrm>
          <a:prstGeom prst="rect">
            <a:avLst/>
          </a:prstGeom>
        </p:spPr>
      </p:pic>
      <p:pic>
        <p:nvPicPr>
          <p:cNvPr id="5" name="Picture 4">
            <a:extLst>
              <a:ext uri="{FF2B5EF4-FFF2-40B4-BE49-F238E27FC236}">
                <a16:creationId xmlns:a16="http://schemas.microsoft.com/office/drawing/2014/main" id="{02C9529C-3FA4-46F7-B46F-141722898956}"/>
              </a:ext>
            </a:extLst>
          </p:cNvPr>
          <p:cNvPicPr>
            <a:picLocks noChangeAspect="1"/>
          </p:cNvPicPr>
          <p:nvPr/>
        </p:nvPicPr>
        <p:blipFill>
          <a:blip r:embed="rId3"/>
          <a:stretch>
            <a:fillRect/>
          </a:stretch>
        </p:blipFill>
        <p:spPr>
          <a:xfrm>
            <a:off x="5943600" y="-154693"/>
            <a:ext cx="6471936" cy="7167385"/>
          </a:xfrm>
          <a:prstGeom prst="rect">
            <a:avLst/>
          </a:prstGeom>
        </p:spPr>
      </p:pic>
    </p:spTree>
    <p:extLst>
      <p:ext uri="{BB962C8B-B14F-4D97-AF65-F5344CB8AC3E}">
        <p14:creationId xmlns:p14="http://schemas.microsoft.com/office/powerpoint/2010/main" val="8007668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0095A-B8A7-4896-98FA-D8D236ED7A2C}"/>
              </a:ext>
            </a:extLst>
          </p:cNvPr>
          <p:cNvSpPr>
            <a:spLocks noGrp="1"/>
          </p:cNvSpPr>
          <p:nvPr>
            <p:ph type="title"/>
          </p:nvPr>
        </p:nvSpPr>
        <p:spPr>
          <a:xfrm>
            <a:off x="210153" y="2439661"/>
            <a:ext cx="3933222" cy="1325563"/>
          </a:xfrm>
        </p:spPr>
        <p:txBody>
          <a:bodyPr>
            <a:normAutofit fontScale="90000"/>
          </a:bodyPr>
          <a:lstStyle/>
          <a:p>
            <a:pPr algn="ctr"/>
            <a:r>
              <a:rPr lang="en-US" b="1" dirty="0"/>
              <a:t>Application of Structured Metadata Schema </a:t>
            </a:r>
            <a:br>
              <a:rPr lang="en-US" b="1" dirty="0"/>
            </a:br>
            <a:r>
              <a:rPr lang="en-US" b="1" dirty="0"/>
              <a:t>for Search Engine Optimization</a:t>
            </a:r>
            <a:br>
              <a:rPr lang="en-US" b="1" dirty="0"/>
            </a:br>
            <a:r>
              <a:rPr lang="en-US" sz="3600" b="1" dirty="0"/>
              <a:t>Opens Accessibility and Multiple Points of Access</a:t>
            </a:r>
          </a:p>
        </p:txBody>
      </p:sp>
      <p:pic>
        <p:nvPicPr>
          <p:cNvPr id="7" name="Picture 6">
            <a:extLst>
              <a:ext uri="{FF2B5EF4-FFF2-40B4-BE49-F238E27FC236}">
                <a16:creationId xmlns:a16="http://schemas.microsoft.com/office/drawing/2014/main" id="{1314D230-6B55-48C7-9DFA-ECC90B9301D3}"/>
              </a:ext>
            </a:extLst>
          </p:cNvPr>
          <p:cNvPicPr>
            <a:picLocks noChangeAspect="1"/>
          </p:cNvPicPr>
          <p:nvPr/>
        </p:nvPicPr>
        <p:blipFill>
          <a:blip r:embed="rId2"/>
          <a:stretch>
            <a:fillRect/>
          </a:stretch>
        </p:blipFill>
        <p:spPr>
          <a:xfrm>
            <a:off x="4694629" y="37730"/>
            <a:ext cx="6687746" cy="6820270"/>
          </a:xfrm>
          <a:prstGeom prst="rect">
            <a:avLst/>
          </a:prstGeom>
        </p:spPr>
      </p:pic>
    </p:spTree>
    <p:extLst>
      <p:ext uri="{BB962C8B-B14F-4D97-AF65-F5344CB8AC3E}">
        <p14:creationId xmlns:p14="http://schemas.microsoft.com/office/powerpoint/2010/main" val="1605126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
          <p:cNvSpPr>
            <a:spLocks noGrp="1" noChangeArrowheads="1"/>
          </p:cNvSpPr>
          <p:nvPr>
            <p:ph type="title"/>
          </p:nvPr>
        </p:nvSpPr>
        <p:spPr>
          <a:xfrm>
            <a:off x="637380" y="562086"/>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defRPr sz="1800" b="0" i="0" u="none" strike="noStrike" kern="1200" baseline="0">
                <a:solidFill>
                  <a:srgbClr val="000000"/>
                </a:solidFill>
                <a:latin typeface="Calibri"/>
                <a:ea typeface="Calibri"/>
                <a:cs typeface="Calibri"/>
              </a:defRPr>
            </a:pPr>
            <a:r>
              <a:rPr lang="en-US" sz="1600" b="1" kern="1200" dirty="0">
                <a:solidFill>
                  <a:srgbClr val="FFFFFF"/>
                </a:solidFill>
                <a:latin typeface="+mj-lt"/>
                <a:ea typeface="+mj-ea"/>
                <a:cs typeface="+mj-cs"/>
              </a:rPr>
              <a:t>Percent Increase in Article Citations by Discipline</a:t>
            </a:r>
            <a:br>
              <a:rPr lang="en-US" sz="1600" b="1" kern="1200" dirty="0">
                <a:solidFill>
                  <a:srgbClr val="FFFFFF"/>
                </a:solidFill>
                <a:latin typeface="+mj-lt"/>
                <a:ea typeface="+mj-ea"/>
                <a:cs typeface="+mj-cs"/>
              </a:rPr>
            </a:br>
            <a:r>
              <a:rPr lang="en-US" sz="1600" b="1" kern="1200" dirty="0">
                <a:solidFill>
                  <a:srgbClr val="FFFFFF"/>
                </a:solidFill>
                <a:latin typeface="+mj-lt"/>
                <a:ea typeface="+mj-ea"/>
                <a:cs typeface="+mj-cs"/>
              </a:rPr>
              <a:t>with Open Access Online Availability</a:t>
            </a:r>
            <a:br>
              <a:rPr lang="en-US" sz="1600" b="1" kern="1200" dirty="0">
                <a:solidFill>
                  <a:srgbClr val="FFFFFF"/>
                </a:solidFill>
                <a:latin typeface="+mj-lt"/>
                <a:ea typeface="+mj-ea"/>
                <a:cs typeface="+mj-cs"/>
              </a:rPr>
            </a:br>
            <a:r>
              <a:rPr lang="en-US" sz="1600" b="1" kern="1200" dirty="0">
                <a:solidFill>
                  <a:srgbClr val="FFFFFF"/>
                </a:solidFill>
                <a:latin typeface="+mj-lt"/>
                <a:ea typeface="+mj-ea"/>
                <a:cs typeface="+mj-cs"/>
              </a:rPr>
              <a:t>(Immediately Available Through Google)</a:t>
            </a:r>
          </a:p>
        </p:txBody>
      </p:sp>
      <p:sp>
        <p:nvSpPr>
          <p:cNvPr id="11" name="Text Box 4"/>
          <p:cNvSpPr txBox="1">
            <a:spLocks noChangeArrowheads="1"/>
          </p:cNvSpPr>
          <p:nvPr/>
        </p:nvSpPr>
        <p:spPr bwMode="auto">
          <a:xfrm>
            <a:off x="4592638" y="5486400"/>
            <a:ext cx="5099050" cy="630942"/>
          </a:xfrm>
          <a:prstGeom prst="rect">
            <a:avLst/>
          </a:prstGeom>
          <a:noFill/>
          <a:ln w="9525">
            <a:noFill/>
            <a:miter lim="800000"/>
            <a:headEnd/>
            <a:tailEnd/>
          </a:ln>
          <a:effectLst/>
        </p:spPr>
        <p:txBody>
          <a:bodyPr>
            <a:spAutoFit/>
          </a:bodyPr>
          <a:lstStyle/>
          <a:p>
            <a:pPr algn="r">
              <a:spcAft>
                <a:spcPts val="600"/>
              </a:spcAft>
              <a:defRPr/>
            </a:pPr>
            <a:r>
              <a:rPr lang="en-GB" sz="1400" b="1">
                <a:solidFill>
                  <a:prstClr val="black"/>
                </a:solidFill>
                <a:latin typeface="Calibri"/>
                <a:ea typeface="ＭＳ Ｐゴシック" charset="0"/>
                <a:cs typeface="ＭＳ Ｐゴシック" charset="0"/>
              </a:rPr>
              <a:t>Range = 36%-250%</a:t>
            </a:r>
          </a:p>
          <a:p>
            <a:pPr algn="r">
              <a:spcAft>
                <a:spcPts val="600"/>
              </a:spcAft>
              <a:defRPr/>
            </a:pPr>
            <a:r>
              <a:rPr lang="en-GB" sz="1400">
                <a:solidFill>
                  <a:prstClr val="black"/>
                </a:solidFill>
                <a:latin typeface="Calibri"/>
                <a:ea typeface="ＭＳ Ｐゴシック" charset="0"/>
                <a:cs typeface="ＭＳ Ｐゴシック" charset="0"/>
              </a:rPr>
              <a:t>(Data: Stevan Harnad and Heather Joseph, 2014</a:t>
            </a:r>
            <a:r>
              <a:rPr lang="en-GB" sz="1600">
                <a:solidFill>
                  <a:prstClr val="black"/>
                </a:solidFill>
                <a:latin typeface="Calibri"/>
                <a:ea typeface="ＭＳ Ｐゴシック" charset="0"/>
                <a:cs typeface="ＭＳ Ｐゴシック" charset="0"/>
              </a:rPr>
              <a:t>)</a:t>
            </a:r>
          </a:p>
        </p:txBody>
      </p:sp>
      <p:graphicFrame>
        <p:nvGraphicFramePr>
          <p:cNvPr id="10" name="Object 2"/>
          <p:cNvGraphicFramePr>
            <a:graphicFrameLocks noChangeAspect="1"/>
          </p:cNvGraphicFramePr>
          <p:nvPr>
            <p:extLst>
              <p:ext uri="{D42A27DB-BD31-4B8C-83A1-F6EECF244321}">
                <p14:modId xmlns:p14="http://schemas.microsoft.com/office/powerpoint/2010/main" val="1034699462"/>
              </p:ext>
            </p:extLst>
          </p:nvPr>
        </p:nvGraphicFramePr>
        <p:xfrm>
          <a:off x="4038600" y="961812"/>
          <a:ext cx="7188199" cy="49309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1478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0">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0E4CB45-25B8-41D5-9ECA-EFF86435FD5A}"/>
              </a:ext>
            </a:extLst>
          </p:cNvPr>
          <p:cNvSpPr txBox="1"/>
          <p:nvPr/>
        </p:nvSpPr>
        <p:spPr>
          <a:xfrm>
            <a:off x="606473" y="731578"/>
            <a:ext cx="4056654" cy="4962524"/>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4100" b="1" kern="1200" dirty="0">
                <a:solidFill>
                  <a:srgbClr val="FFFFFF"/>
                </a:solidFill>
                <a:latin typeface="+mj-lt"/>
                <a:ea typeface="+mj-ea"/>
                <a:cs typeface="+mj-cs"/>
              </a:rPr>
              <a:t>A Vast Majority of Publishers Allow Digital</a:t>
            </a:r>
            <a:r>
              <a:rPr lang="en-US" sz="4100" b="1" dirty="0">
                <a:solidFill>
                  <a:srgbClr val="FFFFFF"/>
                </a:solidFill>
                <a:latin typeface="+mj-lt"/>
                <a:ea typeface="+mj-ea"/>
                <a:cs typeface="+mj-cs"/>
              </a:rPr>
              <a:t> </a:t>
            </a:r>
            <a:r>
              <a:rPr lang="en-US" sz="4100" b="1" kern="1200" dirty="0">
                <a:solidFill>
                  <a:srgbClr val="FFFFFF"/>
                </a:solidFill>
                <a:latin typeface="+mj-lt"/>
                <a:ea typeface="+mj-ea"/>
                <a:cs typeface="+mj-cs"/>
              </a:rPr>
              <a:t>Archiving </a:t>
            </a:r>
            <a:br>
              <a:rPr lang="en-US" sz="4100" b="1" dirty="0">
                <a:solidFill>
                  <a:srgbClr val="FFFFFF"/>
                </a:solidFill>
                <a:latin typeface="+mj-lt"/>
                <a:ea typeface="+mj-ea"/>
                <a:cs typeface="+mj-cs"/>
              </a:rPr>
            </a:br>
            <a:r>
              <a:rPr lang="en-US" sz="4100" b="1" kern="1200" dirty="0">
                <a:solidFill>
                  <a:srgbClr val="FFFFFF"/>
                </a:solidFill>
                <a:latin typeface="+mj-lt"/>
                <a:ea typeface="+mj-ea"/>
                <a:cs typeface="+mj-cs"/>
              </a:rPr>
              <a:t>in some form.  (82</a:t>
            </a:r>
            <a:r>
              <a:rPr lang="en-US" sz="4100" b="1" dirty="0">
                <a:solidFill>
                  <a:srgbClr val="FFFFFF"/>
                </a:solidFill>
                <a:latin typeface="+mj-lt"/>
                <a:ea typeface="+mj-ea"/>
                <a:cs typeface="+mj-cs"/>
              </a:rPr>
              <a:t>% from 2562 publishers)</a:t>
            </a:r>
            <a:r>
              <a:rPr lang="en-US" sz="4100" b="1" kern="1200" dirty="0">
                <a:solidFill>
                  <a:srgbClr val="FFFFFF"/>
                </a:solidFill>
                <a:latin typeface="+mj-lt"/>
                <a:ea typeface="+mj-ea"/>
                <a:cs typeface="+mj-cs"/>
              </a:rPr>
              <a:t> </a:t>
            </a:r>
            <a:br>
              <a:rPr lang="en-US" sz="4100" b="1" kern="1200" dirty="0">
                <a:latin typeface="+mj-lt"/>
                <a:ea typeface="+mj-ea"/>
                <a:cs typeface="+mj-cs"/>
              </a:rPr>
            </a:br>
            <a:r>
              <a:rPr lang="en-US" sz="1600" b="1" kern="1200" dirty="0">
                <a:solidFill>
                  <a:srgbClr val="FFFFFF"/>
                </a:solidFill>
                <a:latin typeface="+mj-lt"/>
                <a:ea typeface="+mj-ea"/>
                <a:cs typeface="+mj-cs"/>
              </a:rPr>
              <a:t>March 2020 Sherpa/Romeo</a:t>
            </a:r>
            <a:r>
              <a:rPr lang="en-US" sz="1600" b="1" dirty="0">
                <a:solidFill>
                  <a:srgbClr val="FFFFFF"/>
                </a:solidFill>
                <a:latin typeface="+mj-lt"/>
                <a:ea typeface="+mj-ea"/>
                <a:cs typeface="+mj-cs"/>
              </a:rPr>
              <a:t> Copyright Polices &amp; Self Archiving</a:t>
            </a:r>
            <a:endParaRPr lang="en-US" sz="1600" b="1" kern="1200">
              <a:solidFill>
                <a:srgbClr val="FFFFFF"/>
              </a:solidFill>
              <a:latin typeface="+mj-lt"/>
              <a:ea typeface="+mj-ea"/>
              <a:cs typeface="Calibri Light"/>
            </a:endParaRPr>
          </a:p>
        </p:txBody>
      </p:sp>
      <p:pic>
        <p:nvPicPr>
          <p:cNvPr id="2" name="Picture 2" descr="A screenshot of a cell phone&#10;&#10;Description generated with high confidence">
            <a:extLst>
              <a:ext uri="{FF2B5EF4-FFF2-40B4-BE49-F238E27FC236}">
                <a16:creationId xmlns:a16="http://schemas.microsoft.com/office/drawing/2014/main" id="{B4E7CEF1-C66A-4239-9900-5CD252A48161}"/>
              </a:ext>
            </a:extLst>
          </p:cNvPr>
          <p:cNvPicPr>
            <a:picLocks noChangeAspect="1"/>
          </p:cNvPicPr>
          <p:nvPr/>
        </p:nvPicPr>
        <p:blipFill>
          <a:blip r:embed="rId2"/>
          <a:stretch>
            <a:fillRect/>
          </a:stretch>
        </p:blipFill>
        <p:spPr>
          <a:xfrm>
            <a:off x="4937733" y="83113"/>
            <a:ext cx="7304171" cy="6415387"/>
          </a:xfrm>
          <a:prstGeom prst="rect">
            <a:avLst/>
          </a:prstGeom>
        </p:spPr>
      </p:pic>
      <p:sp>
        <p:nvSpPr>
          <p:cNvPr id="4" name="TextBox 1">
            <a:extLst>
              <a:ext uri="{FF2B5EF4-FFF2-40B4-BE49-F238E27FC236}">
                <a16:creationId xmlns:a16="http://schemas.microsoft.com/office/drawing/2014/main" id="{08E89FA2-31B4-4702-AFA4-7BB35D4B170C}"/>
              </a:ext>
            </a:extLst>
          </p:cNvPr>
          <p:cNvSpPr txBox="1"/>
          <p:nvPr/>
        </p:nvSpPr>
        <p:spPr>
          <a:xfrm>
            <a:off x="882251" y="5603093"/>
            <a:ext cx="2996285" cy="646331"/>
          </a:xfrm>
          <a:prstGeom prst="rect">
            <a:avLst/>
          </a:prstGeom>
          <a:noFill/>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n-US" sz="1200" dirty="0">
                <a:solidFill>
                  <a:schemeClr val="bg1"/>
                </a:solidFill>
                <a:latin typeface="Helvetica"/>
                <a:cs typeface="Helvetica"/>
              </a:rPr>
              <a:t>Source: </a:t>
            </a:r>
            <a:r>
              <a:rPr lang="en-US" sz="1200" err="1">
                <a:solidFill>
                  <a:schemeClr val="bg1"/>
                </a:solidFill>
                <a:latin typeface="Helvetica"/>
                <a:cs typeface="Helvetica"/>
              </a:rPr>
              <a:t>www.sherpa.ac.uk</a:t>
            </a:r>
            <a:r>
              <a:rPr lang="en-US" sz="1200" dirty="0">
                <a:solidFill>
                  <a:schemeClr val="bg1"/>
                </a:solidFill>
                <a:latin typeface="Helvetica"/>
                <a:cs typeface="Helvetica"/>
              </a:rPr>
              <a:t>/</a:t>
            </a:r>
            <a:r>
              <a:rPr lang="en-US" sz="1200" err="1">
                <a:solidFill>
                  <a:schemeClr val="bg1"/>
                </a:solidFill>
                <a:latin typeface="Helvetica"/>
                <a:cs typeface="Helvetica"/>
              </a:rPr>
              <a:t>romeo</a:t>
            </a:r>
            <a:r>
              <a:rPr lang="en-US" sz="1200" dirty="0">
                <a:solidFill>
                  <a:schemeClr val="bg1"/>
                </a:solidFill>
                <a:latin typeface="Helvetica"/>
                <a:cs typeface="Helvetica"/>
              </a:rPr>
              <a:t>/</a:t>
            </a:r>
            <a:r>
              <a:rPr lang="en-US" sz="1200" err="1">
                <a:solidFill>
                  <a:schemeClr val="bg1"/>
                </a:solidFill>
                <a:latin typeface="Helvetica"/>
                <a:cs typeface="Helvetica"/>
              </a:rPr>
              <a:t>statistics.php?la</a:t>
            </a:r>
            <a:r>
              <a:rPr lang="en-US" sz="1200" dirty="0">
                <a:solidFill>
                  <a:schemeClr val="bg1"/>
                </a:solidFill>
                <a:latin typeface="Helvetica"/>
                <a:cs typeface="Helvetica"/>
              </a:rPr>
              <a:t>=</a:t>
            </a:r>
            <a:r>
              <a:rPr lang="en-US" sz="1200" err="1">
                <a:solidFill>
                  <a:schemeClr val="bg1"/>
                </a:solidFill>
                <a:latin typeface="Helvetica"/>
                <a:cs typeface="Helvetica"/>
              </a:rPr>
              <a:t>en&amp;fIDnum</a:t>
            </a:r>
            <a:r>
              <a:rPr lang="en-US" sz="1200" dirty="0">
                <a:solidFill>
                  <a:schemeClr val="bg1"/>
                </a:solidFill>
                <a:latin typeface="Helvetica"/>
                <a:cs typeface="Helvetica"/>
              </a:rPr>
              <a:t>=|&amp;mode=simple</a:t>
            </a:r>
          </a:p>
        </p:txBody>
      </p:sp>
      <p:sp>
        <p:nvSpPr>
          <p:cNvPr id="5" name="TextBox 4">
            <a:extLst>
              <a:ext uri="{FF2B5EF4-FFF2-40B4-BE49-F238E27FC236}">
                <a16:creationId xmlns:a16="http://schemas.microsoft.com/office/drawing/2014/main" id="{4F6B5A9A-BEEB-4DB5-81DF-AD383C479E27}"/>
              </a:ext>
            </a:extLst>
          </p:cNvPr>
          <p:cNvSpPr txBox="1"/>
          <p:nvPr/>
        </p:nvSpPr>
        <p:spPr>
          <a:xfrm>
            <a:off x="13333862" y="578210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Aft>
                <a:spcPts val="600"/>
              </a:spcAft>
            </a:pPr>
            <a:r>
              <a:rPr lang="en-US"/>
              <a:t>Clicto adtext</a:t>
            </a:r>
          </a:p>
        </p:txBody>
      </p:sp>
    </p:spTree>
    <p:extLst>
      <p:ext uri="{BB962C8B-B14F-4D97-AF65-F5344CB8AC3E}">
        <p14:creationId xmlns:p14="http://schemas.microsoft.com/office/powerpoint/2010/main" val="2316795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EFEC49-BD9F-4B65-B8D1-8D830DFE1A5F}"/>
              </a:ext>
            </a:extLst>
          </p:cNvPr>
          <p:cNvSpPr>
            <a:spLocks noGrp="1"/>
          </p:cNvSpPr>
          <p:nvPr>
            <p:ph type="title"/>
          </p:nvPr>
        </p:nvSpPr>
        <p:spPr>
          <a:xfrm>
            <a:off x="674237" y="914400"/>
            <a:ext cx="3657600" cy="2887579"/>
          </a:xfrm>
        </p:spPr>
        <p:txBody>
          <a:bodyPr vert="horz" lIns="91440" tIns="45720" rIns="91440" bIns="45720" rtlCol="0" anchor="b">
            <a:normAutofit fontScale="90000"/>
          </a:bodyPr>
          <a:lstStyle/>
          <a:p>
            <a:pPr algn="ctr"/>
            <a:r>
              <a:rPr lang="en-US" sz="3700" dirty="0">
                <a:solidFill>
                  <a:srgbClr val="FFFFFF"/>
                </a:solidFill>
              </a:rPr>
              <a:t> </a:t>
            </a:r>
            <a:r>
              <a:rPr lang="en-US" sz="3700" kern="1200" dirty="0">
                <a:solidFill>
                  <a:srgbClr val="FFFFFF"/>
                </a:solidFill>
                <a:latin typeface="+mj-lt"/>
                <a:ea typeface="+mj-ea"/>
                <a:cs typeface="+mj-cs"/>
              </a:rPr>
              <a:t>Digital Collection Repositories </a:t>
            </a:r>
            <a:r>
              <a:rPr lang="en-US" sz="3700" dirty="0">
                <a:solidFill>
                  <a:srgbClr val="FFFFFF"/>
                </a:solidFill>
              </a:rPr>
              <a:t>Give </a:t>
            </a:r>
            <a:r>
              <a:rPr lang="en-US" sz="3700" kern="1200" dirty="0">
                <a:solidFill>
                  <a:srgbClr val="FFFFFF"/>
                </a:solidFill>
                <a:latin typeface="+mj-lt"/>
                <a:ea typeface="+mj-ea"/>
                <a:cs typeface="+mj-cs"/>
              </a:rPr>
              <a:t>Insight and another window</a:t>
            </a:r>
            <a:r>
              <a:rPr lang="en-US" sz="3700" dirty="0">
                <a:solidFill>
                  <a:srgbClr val="FFFFFF"/>
                </a:solidFill>
              </a:rPr>
              <a:t>/</a:t>
            </a:r>
            <a:r>
              <a:rPr lang="en-US" sz="3700" dirty="0" err="1">
                <a:solidFill>
                  <a:srgbClr val="FFFFFF"/>
                </a:solidFill>
              </a:rPr>
              <a:t>Altmetrics</a:t>
            </a:r>
            <a:r>
              <a:rPr lang="en-US" sz="3700" dirty="0">
                <a:solidFill>
                  <a:srgbClr val="FFFFFF"/>
                </a:solidFill>
              </a:rPr>
              <a:t> </a:t>
            </a:r>
            <a:r>
              <a:rPr lang="en-US" sz="3700" kern="1200" dirty="0">
                <a:solidFill>
                  <a:srgbClr val="FFFFFF"/>
                </a:solidFill>
                <a:latin typeface="+mj-lt"/>
                <a:ea typeface="+mj-ea"/>
                <a:cs typeface="+mj-cs"/>
              </a:rPr>
              <a:t>Faculty/Student Research</a:t>
            </a:r>
            <a:r>
              <a:rPr lang="en-US" sz="3700" dirty="0">
                <a:solidFill>
                  <a:srgbClr val="FFFFFF"/>
                </a:solidFill>
              </a:rPr>
              <a:t>  </a:t>
            </a:r>
            <a:r>
              <a:rPr lang="en-US" sz="3700" kern="1200" dirty="0">
                <a:solidFill>
                  <a:srgbClr val="FFFFFF"/>
                </a:solidFill>
                <a:latin typeface="+mj-lt"/>
                <a:ea typeface="+mj-ea"/>
                <a:cs typeface="+mj-cs"/>
              </a:rPr>
              <a:t> </a:t>
            </a:r>
            <a:r>
              <a:rPr lang="en-US" sz="2700" kern="1200" dirty="0">
                <a:solidFill>
                  <a:srgbClr val="FFFFFF"/>
                </a:solidFill>
                <a:latin typeface="+mj-lt"/>
                <a:ea typeface="+mj-ea"/>
                <a:cs typeface="+mj-cs"/>
              </a:rPr>
              <a:t>(Statistics)</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screenshot of a cell phone&#10;&#10;Description automatically generated">
            <a:extLst>
              <a:ext uri="{FF2B5EF4-FFF2-40B4-BE49-F238E27FC236}">
                <a16:creationId xmlns:a16="http://schemas.microsoft.com/office/drawing/2014/main" id="{04F6844F-26CD-438C-8344-EC12C1B59A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72024" y="238125"/>
            <a:ext cx="7419976" cy="6262603"/>
          </a:xfrm>
          <a:prstGeom prst="rect">
            <a:avLst/>
          </a:prstGeom>
        </p:spPr>
      </p:pic>
    </p:spTree>
    <p:extLst>
      <p:ext uri="{BB962C8B-B14F-4D97-AF65-F5344CB8AC3E}">
        <p14:creationId xmlns:p14="http://schemas.microsoft.com/office/powerpoint/2010/main" val="2097712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21A2D5-44B4-4BD2-A4DB-47D26895802D}"/>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rPr>
              <a:t> Research Data Repository</a:t>
            </a:r>
          </a:p>
        </p:txBody>
      </p:sp>
      <p:cxnSp>
        <p:nvCxnSpPr>
          <p:cNvPr id="26" name="Straight Connector 2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Content Placeholder 5">
            <a:extLst>
              <a:ext uri="{FF2B5EF4-FFF2-40B4-BE49-F238E27FC236}">
                <a16:creationId xmlns:a16="http://schemas.microsoft.com/office/drawing/2014/main" id="{6B52241E-3729-4155-A3BE-0FF1E5F6433F}"/>
              </a:ext>
            </a:extLst>
          </p:cNvPr>
          <p:cNvPicPr>
            <a:picLocks noGrp="1" noChangeAspect="1"/>
          </p:cNvPicPr>
          <p:nvPr>
            <p:ph idx="1"/>
          </p:nvPr>
        </p:nvPicPr>
        <p:blipFill>
          <a:blip r:embed="rId2"/>
          <a:stretch>
            <a:fillRect/>
          </a:stretch>
        </p:blipFill>
        <p:spPr>
          <a:xfrm>
            <a:off x="1150653" y="2426818"/>
            <a:ext cx="3817744" cy="3997637"/>
          </a:xfrm>
          <a:prstGeom prst="rect">
            <a:avLst/>
          </a:prstGeom>
        </p:spPr>
      </p:pic>
      <p:cxnSp>
        <p:nvCxnSpPr>
          <p:cNvPr id="28" name="Straight Connector 2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descr="A close up of a map&#10;&#10;Description automatically generated">
            <a:extLst>
              <a:ext uri="{FF2B5EF4-FFF2-40B4-BE49-F238E27FC236}">
                <a16:creationId xmlns:a16="http://schemas.microsoft.com/office/drawing/2014/main" id="{702361F7-2BF4-40B7-A454-5B9ABECE0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7563" y="2492132"/>
            <a:ext cx="4405109" cy="3997637"/>
          </a:xfrm>
          <a:prstGeom prst="rect">
            <a:avLst/>
          </a:prstGeom>
        </p:spPr>
      </p:pic>
      <p:sp>
        <p:nvSpPr>
          <p:cNvPr id="4" name="Oval 3">
            <a:extLst>
              <a:ext uri="{FF2B5EF4-FFF2-40B4-BE49-F238E27FC236}">
                <a16:creationId xmlns:a16="http://schemas.microsoft.com/office/drawing/2014/main" id="{4CE59F5B-4B08-4495-95E8-0AD45180404A}"/>
              </a:ext>
            </a:extLst>
          </p:cNvPr>
          <p:cNvSpPr/>
          <p:nvPr/>
        </p:nvSpPr>
        <p:spPr>
          <a:xfrm>
            <a:off x="10341429" y="4267200"/>
            <a:ext cx="1295399" cy="10559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A9F3E44-9D43-49FF-BFC1-B2477AB7B39F}"/>
              </a:ext>
            </a:extLst>
          </p:cNvPr>
          <p:cNvSpPr/>
          <p:nvPr/>
        </p:nvSpPr>
        <p:spPr>
          <a:xfrm>
            <a:off x="6836227" y="4343400"/>
            <a:ext cx="1328057"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2D696AAE-C6B0-4FCF-87EC-2C747ECC618F}"/>
              </a:ext>
            </a:extLst>
          </p:cNvPr>
          <p:cNvSpPr/>
          <p:nvPr/>
        </p:nvSpPr>
        <p:spPr>
          <a:xfrm>
            <a:off x="9884227" y="2601685"/>
            <a:ext cx="1643743" cy="10559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022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4827" y="9938"/>
            <a:ext cx="8062347" cy="914400"/>
          </a:xfrm>
        </p:spPr>
        <p:txBody>
          <a:bodyPr>
            <a:normAutofit/>
          </a:bodyPr>
          <a:lstStyle/>
          <a:p>
            <a:r>
              <a:rPr lang="en-US" dirty="0"/>
              <a:t>Data Citation  and Metadata</a:t>
            </a:r>
          </a:p>
        </p:txBody>
      </p:sp>
      <p:pic>
        <p:nvPicPr>
          <p:cNvPr id="1026" name="Picture 2" descr="C:\Users\R_U15\Desktop\MetadataDataver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904462"/>
            <a:ext cx="8062347" cy="59436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2004391" y="2667000"/>
            <a:ext cx="1447800" cy="533400"/>
          </a:xfrm>
          <a:prstGeom prst="ellipse">
            <a:avLst/>
          </a:prstGeom>
          <a:solidFill>
            <a:schemeClr val="accent1">
              <a:alpha val="1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p:cNvSpPr/>
          <p:nvPr/>
        </p:nvSpPr>
        <p:spPr>
          <a:xfrm>
            <a:off x="2286000" y="6477000"/>
            <a:ext cx="1600200" cy="381000"/>
          </a:xfrm>
          <a:prstGeom prst="ellipse">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343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3E0F43-10C5-482B-8DB1-AD8A13B6C9CE}"/>
              </a:ext>
            </a:extLst>
          </p:cNvPr>
          <p:cNvSpPr>
            <a:spLocks noGrp="1"/>
          </p:cNvSpPr>
          <p:nvPr>
            <p:ph type="title"/>
          </p:nvPr>
        </p:nvSpPr>
        <p:spPr>
          <a:xfrm>
            <a:off x="655264" y="1227216"/>
            <a:ext cx="11139854" cy="930447"/>
          </a:xfrm>
        </p:spPr>
        <p:txBody>
          <a:bodyPr vert="horz" lIns="91440" tIns="45720" rIns="91440" bIns="45720" rtlCol="0" anchor="b">
            <a:normAutofit fontScale="90000"/>
          </a:bodyPr>
          <a:lstStyle/>
          <a:p>
            <a:pPr algn="ctr"/>
            <a:br>
              <a:rPr lang="en-US" sz="5400" dirty="0">
                <a:solidFill>
                  <a:srgbClr val="FFFFFF"/>
                </a:solidFill>
              </a:rPr>
            </a:br>
            <a:br>
              <a:rPr lang="en-US" sz="5400" dirty="0">
                <a:solidFill>
                  <a:srgbClr val="FFFFFF"/>
                </a:solidFill>
              </a:rPr>
            </a:br>
            <a:br>
              <a:rPr lang="en-US" sz="4900" dirty="0">
                <a:solidFill>
                  <a:srgbClr val="FFFFFF"/>
                </a:solidFill>
              </a:rPr>
            </a:br>
            <a:r>
              <a:rPr lang="en-US" sz="4900" dirty="0">
                <a:solidFill>
                  <a:srgbClr val="FFFFFF"/>
                </a:solidFill>
              </a:rPr>
              <a:t>The </a:t>
            </a:r>
            <a:r>
              <a:rPr lang="en-US" dirty="0" err="1">
                <a:solidFill>
                  <a:schemeClr val="bg1"/>
                </a:solidFill>
              </a:rPr>
              <a:t>Dataverse</a:t>
            </a:r>
            <a:r>
              <a:rPr lang="en-US" dirty="0">
                <a:solidFill>
                  <a:schemeClr val="bg1"/>
                </a:solidFill>
              </a:rPr>
              <a:t> can be configured as a single Instance or as a </a:t>
            </a:r>
            <a:r>
              <a:rPr lang="en-US" dirty="0" err="1">
                <a:solidFill>
                  <a:schemeClr val="bg1"/>
                </a:solidFill>
              </a:rPr>
              <a:t>Consortial</a:t>
            </a:r>
            <a:r>
              <a:rPr lang="en-US" dirty="0">
                <a:solidFill>
                  <a:schemeClr val="bg1"/>
                </a:solidFill>
              </a:rPr>
              <a:t> Model </a:t>
            </a:r>
            <a:br>
              <a:rPr lang="en-US" dirty="0">
                <a:solidFill>
                  <a:schemeClr val="bg1"/>
                </a:solidFill>
              </a:rPr>
            </a:br>
            <a:endParaRPr lang="en-US" dirty="0">
              <a:solidFill>
                <a:schemeClr val="bg1"/>
              </a:solidFill>
            </a:endParaRP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4FB627F-6D85-4EF6-9F2C-A2306AB755F7}"/>
              </a:ext>
            </a:extLst>
          </p:cNvPr>
          <p:cNvPicPr>
            <a:picLocks noChangeAspect="1"/>
          </p:cNvPicPr>
          <p:nvPr/>
        </p:nvPicPr>
        <p:blipFill>
          <a:blip r:embed="rId2"/>
          <a:stretch>
            <a:fillRect/>
          </a:stretch>
        </p:blipFill>
        <p:spPr>
          <a:xfrm>
            <a:off x="6085068" y="2277801"/>
            <a:ext cx="6106932" cy="4580199"/>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4DF3F9C-28F3-47D7-9201-004B71A22917}"/>
              </a:ext>
            </a:extLst>
          </p:cNvPr>
          <p:cNvPicPr>
            <a:picLocks noChangeAspect="1"/>
          </p:cNvPicPr>
          <p:nvPr/>
        </p:nvPicPr>
        <p:blipFill>
          <a:blip r:embed="rId3"/>
          <a:stretch>
            <a:fillRect/>
          </a:stretch>
        </p:blipFill>
        <p:spPr>
          <a:xfrm>
            <a:off x="660361" y="2533377"/>
            <a:ext cx="5455917" cy="3328110"/>
          </a:xfrm>
          <a:prstGeom prst="rect">
            <a:avLst/>
          </a:prstGeom>
        </p:spPr>
      </p:pic>
      <p:sp>
        <p:nvSpPr>
          <p:cNvPr id="3" name="Rectangle 2">
            <a:extLst>
              <a:ext uri="{FF2B5EF4-FFF2-40B4-BE49-F238E27FC236}">
                <a16:creationId xmlns:a16="http://schemas.microsoft.com/office/drawing/2014/main" id="{B25FBD46-14A0-424B-AAEC-61C4F52DA77F}"/>
              </a:ext>
            </a:extLst>
          </p:cNvPr>
          <p:cNvSpPr/>
          <p:nvPr/>
        </p:nvSpPr>
        <p:spPr>
          <a:xfrm>
            <a:off x="10374173" y="3334375"/>
            <a:ext cx="1817828" cy="1477328"/>
          </a:xfrm>
          <a:prstGeom prst="rect">
            <a:avLst/>
          </a:prstGeom>
        </p:spPr>
        <p:txBody>
          <a:bodyPr wrap="square">
            <a:spAutoFit/>
          </a:bodyPr>
          <a:lstStyle/>
          <a:p>
            <a:r>
              <a:rPr lang="en-US" dirty="0">
                <a:latin typeface="Calibri Light" panose="020F0302020204030204"/>
                <a:ea typeface="+mj-ea"/>
                <a:cs typeface="+mj-cs"/>
              </a:rPr>
              <a:t>(Texas Aggregates</a:t>
            </a:r>
            <a:br>
              <a:rPr lang="en-US" dirty="0">
                <a:latin typeface="Calibri Light" panose="020F0302020204030204"/>
                <a:ea typeface="+mj-ea"/>
                <a:cs typeface="+mj-cs"/>
              </a:rPr>
            </a:br>
            <a:r>
              <a:rPr lang="en-US" dirty="0">
                <a:latin typeface="Calibri Light" panose="020F0302020204030204"/>
                <a:ea typeface="+mj-ea"/>
                <a:cs typeface="+mj-cs"/>
              </a:rPr>
              <a:t>22 Individual Instances,  through the Texas</a:t>
            </a:r>
            <a:br>
              <a:rPr lang="en-US" dirty="0">
                <a:latin typeface="Calibri Light" panose="020F0302020204030204"/>
                <a:ea typeface="+mj-ea"/>
                <a:cs typeface="+mj-cs"/>
              </a:rPr>
            </a:br>
            <a:r>
              <a:rPr lang="en-US" dirty="0">
                <a:latin typeface="Calibri Light" panose="020F0302020204030204"/>
                <a:ea typeface="+mj-ea"/>
                <a:cs typeface="+mj-cs"/>
              </a:rPr>
              <a:t>Digital Library)</a:t>
            </a:r>
            <a:endParaRPr lang="en-US" dirty="0"/>
          </a:p>
        </p:txBody>
      </p:sp>
    </p:spTree>
    <p:extLst>
      <p:ext uri="{BB962C8B-B14F-4D97-AF65-F5344CB8AC3E}">
        <p14:creationId xmlns:p14="http://schemas.microsoft.com/office/powerpoint/2010/main" val="3963123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619" b="5915"/>
          <a:stretch/>
        </p:blipFill>
        <p:spPr>
          <a:xfrm>
            <a:off x="1600200" y="2196829"/>
            <a:ext cx="8991600" cy="3926457"/>
          </a:xfrm>
          <a:prstGeom prst="rect">
            <a:avLst/>
          </a:prstGeom>
        </p:spPr>
      </p:pic>
      <p:pic>
        <p:nvPicPr>
          <p:cNvPr id="5" name="image1.jpeg"/>
          <p:cNvPicPr/>
          <p:nvPr/>
        </p:nvPicPr>
        <p:blipFill rotWithShape="1">
          <a:blip r:embed="rId3" cstate="print"/>
          <a:srcRect t="38416" b="16183"/>
          <a:stretch/>
        </p:blipFill>
        <p:spPr>
          <a:xfrm>
            <a:off x="2604076" y="304800"/>
            <a:ext cx="6983848" cy="1447800"/>
          </a:xfrm>
          <a:prstGeom prst="rect">
            <a:avLst/>
          </a:prstGeom>
        </p:spPr>
      </p:pic>
      <p:sp>
        <p:nvSpPr>
          <p:cNvPr id="6" name="Oval 5"/>
          <p:cNvSpPr/>
          <p:nvPr/>
        </p:nvSpPr>
        <p:spPr>
          <a:xfrm>
            <a:off x="7924800" y="4419600"/>
            <a:ext cx="2133600" cy="914400"/>
          </a:xfrm>
          <a:prstGeom prst="ellipse">
            <a:avLst/>
          </a:prstGeom>
          <a:solidFill>
            <a:schemeClr val="accent1">
              <a:alpha val="24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733800" y="5364804"/>
            <a:ext cx="2133600" cy="914400"/>
          </a:xfrm>
          <a:prstGeom prst="ellipse">
            <a:avLst/>
          </a:prstGeom>
          <a:solidFill>
            <a:schemeClr val="accent1">
              <a:alpha val="24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6597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A6413-024B-4A30-BEF5-2F306DD10E76}"/>
              </a:ext>
            </a:extLst>
          </p:cNvPr>
          <p:cNvSpPr>
            <a:spLocks noGrp="1"/>
          </p:cNvSpPr>
          <p:nvPr>
            <p:ph type="title"/>
          </p:nvPr>
        </p:nvSpPr>
        <p:spPr>
          <a:xfrm>
            <a:off x="838200" y="365125"/>
            <a:ext cx="11060380" cy="1325563"/>
          </a:xfrm>
        </p:spPr>
        <p:txBody>
          <a:bodyPr>
            <a:normAutofit/>
          </a:bodyPr>
          <a:lstStyle/>
          <a:p>
            <a:pPr algn="ctr"/>
            <a:r>
              <a:rPr lang="en-US" b="1" dirty="0"/>
              <a:t>What is a Digital Scholarly Research Ecosystem?</a:t>
            </a:r>
            <a:br>
              <a:rPr lang="en-US" dirty="0"/>
            </a:br>
            <a:endParaRPr lang="en-US" sz="2400" dirty="0"/>
          </a:p>
        </p:txBody>
      </p:sp>
      <p:pic>
        <p:nvPicPr>
          <p:cNvPr id="5" name="Content Placeholder 4" descr="A screenshot of a cell phone&#10;&#10;Description automatically generated">
            <a:extLst>
              <a:ext uri="{FF2B5EF4-FFF2-40B4-BE49-F238E27FC236}">
                <a16:creationId xmlns:a16="http://schemas.microsoft.com/office/drawing/2014/main" id="{B7EE7FF5-ED3C-435A-B717-A036B3982E6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2126" y="2294386"/>
            <a:ext cx="6176454" cy="2769753"/>
          </a:xfrm>
          <a:prstGeom prst="rect">
            <a:avLst/>
          </a:prstGeom>
        </p:spPr>
      </p:pic>
      <p:pic>
        <p:nvPicPr>
          <p:cNvPr id="6" name="Picture 5">
            <a:extLst>
              <a:ext uri="{FF2B5EF4-FFF2-40B4-BE49-F238E27FC236}">
                <a16:creationId xmlns:a16="http://schemas.microsoft.com/office/drawing/2014/main" id="{FD427B29-E026-48B1-8FC2-C2370EF6A557}"/>
              </a:ext>
            </a:extLst>
          </p:cNvPr>
          <p:cNvPicPr>
            <a:picLocks noChangeAspect="1"/>
          </p:cNvPicPr>
          <p:nvPr/>
        </p:nvPicPr>
        <p:blipFill>
          <a:blip r:embed="rId3"/>
          <a:stretch>
            <a:fillRect/>
          </a:stretch>
        </p:blipFill>
        <p:spPr>
          <a:xfrm>
            <a:off x="838200" y="2294386"/>
            <a:ext cx="4616255" cy="2769753"/>
          </a:xfrm>
          <a:prstGeom prst="rect">
            <a:avLst/>
          </a:prstGeom>
        </p:spPr>
      </p:pic>
      <p:sp>
        <p:nvSpPr>
          <p:cNvPr id="7" name="TextBox 6">
            <a:extLst>
              <a:ext uri="{FF2B5EF4-FFF2-40B4-BE49-F238E27FC236}">
                <a16:creationId xmlns:a16="http://schemas.microsoft.com/office/drawing/2014/main" id="{5A22BFF7-E3AC-4878-A5A5-7E4A3470E1D8}"/>
              </a:ext>
            </a:extLst>
          </p:cNvPr>
          <p:cNvSpPr txBox="1"/>
          <p:nvPr/>
        </p:nvSpPr>
        <p:spPr>
          <a:xfrm>
            <a:off x="543340" y="5422338"/>
            <a:ext cx="10577378" cy="923330"/>
          </a:xfrm>
          <a:prstGeom prst="rect">
            <a:avLst/>
          </a:prstGeom>
          <a:noFill/>
        </p:spPr>
        <p:txBody>
          <a:bodyPr wrap="square" rtlCol="0" anchor="t">
            <a:spAutoFit/>
          </a:bodyPr>
          <a:lstStyle/>
          <a:p>
            <a:pPr algn="ctr"/>
            <a:br>
              <a:rPr lang="en-US" dirty="0"/>
            </a:br>
            <a:r>
              <a:rPr lang="en-US" dirty="0"/>
              <a:t>Network of Several Open Source Software Components to Enable Faculty and Student Research</a:t>
            </a:r>
            <a:br>
              <a:rPr lang="en-US" dirty="0"/>
            </a:br>
            <a:r>
              <a:rPr lang="en-US" dirty="0"/>
              <a:t>and Raise Research Profiles, Retrieval and Accessibility</a:t>
            </a:r>
          </a:p>
        </p:txBody>
      </p:sp>
    </p:spTree>
    <p:extLst>
      <p:ext uri="{BB962C8B-B14F-4D97-AF65-F5344CB8AC3E}">
        <p14:creationId xmlns:p14="http://schemas.microsoft.com/office/powerpoint/2010/main" val="3487777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5B32A67F-3598-4A13-8552-DA884FFCC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047819-231A-4F7E-AC40-E015112EFCD8}"/>
              </a:ext>
            </a:extLst>
          </p:cNvPr>
          <p:cNvSpPr>
            <a:spLocks noGrp="1"/>
          </p:cNvSpPr>
          <p:nvPr>
            <p:ph type="title"/>
          </p:nvPr>
        </p:nvSpPr>
        <p:spPr>
          <a:xfrm>
            <a:off x="290913" y="2052074"/>
            <a:ext cx="5966236" cy="2076333"/>
          </a:xfrm>
        </p:spPr>
        <p:txBody>
          <a:bodyPr vert="horz" lIns="91440" tIns="45720" rIns="91440" bIns="45720" rtlCol="0" anchor="t">
            <a:normAutofit fontScale="90000"/>
          </a:bodyPr>
          <a:lstStyle/>
          <a:p>
            <a:pPr algn="ctr"/>
            <a:br>
              <a:rPr lang="en-US" sz="4800" kern="1200" dirty="0">
                <a:solidFill>
                  <a:schemeClr val="bg1"/>
                </a:solidFill>
                <a:latin typeface="+mj-lt"/>
                <a:ea typeface="+mj-ea"/>
                <a:cs typeface="+mj-cs"/>
              </a:rPr>
            </a:br>
            <a:r>
              <a:rPr lang="en-US" sz="4800" kern="1200" dirty="0">
                <a:solidFill>
                  <a:schemeClr val="bg1"/>
                </a:solidFill>
                <a:latin typeface="+mj-lt"/>
                <a:ea typeface="+mj-ea"/>
                <a:cs typeface="+mj-cs"/>
              </a:rPr>
              <a:t>Digital Scholarly </a:t>
            </a:r>
            <a:br>
              <a:rPr lang="en-US" sz="4800" kern="1200" dirty="0">
                <a:solidFill>
                  <a:schemeClr val="bg1"/>
                </a:solidFill>
                <a:latin typeface="+mj-lt"/>
                <a:ea typeface="+mj-ea"/>
                <a:cs typeface="+mj-cs"/>
              </a:rPr>
            </a:br>
            <a:r>
              <a:rPr lang="en-US" sz="4800" kern="1200" dirty="0">
                <a:solidFill>
                  <a:schemeClr val="bg1"/>
                </a:solidFill>
                <a:latin typeface="+mj-lt"/>
                <a:ea typeface="+mj-ea"/>
                <a:cs typeface="+mj-cs"/>
              </a:rPr>
              <a:t>Research Ecosystem</a:t>
            </a:r>
            <a:br>
              <a:rPr lang="en-US" sz="4800" kern="1200" dirty="0">
                <a:solidFill>
                  <a:schemeClr val="bg1"/>
                </a:solidFill>
                <a:latin typeface="+mj-lt"/>
                <a:ea typeface="+mj-ea"/>
                <a:cs typeface="+mj-cs"/>
              </a:rPr>
            </a:br>
            <a:r>
              <a:rPr lang="en-US" sz="3100" dirty="0">
                <a:solidFill>
                  <a:schemeClr val="bg1"/>
                </a:solidFill>
              </a:rPr>
              <a:t> </a:t>
            </a:r>
            <a:r>
              <a:rPr lang="en-US" sz="3100" b="1" dirty="0">
                <a:solidFill>
                  <a:schemeClr val="bg1"/>
                </a:solidFill>
              </a:rPr>
              <a:t>Secondary</a:t>
            </a:r>
            <a:r>
              <a:rPr lang="en-US" sz="3100" b="1" kern="1200" dirty="0">
                <a:solidFill>
                  <a:schemeClr val="bg1"/>
                </a:solidFill>
                <a:latin typeface="+mj-lt"/>
                <a:ea typeface="+mj-ea"/>
                <a:cs typeface="+mj-cs"/>
              </a:rPr>
              <a:t> Communication</a:t>
            </a:r>
            <a:br>
              <a:rPr lang="en-US" sz="3100" b="1" kern="1200" dirty="0">
                <a:solidFill>
                  <a:schemeClr val="bg1"/>
                </a:solidFill>
                <a:latin typeface="+mj-lt"/>
                <a:ea typeface="+mj-ea"/>
                <a:cs typeface="+mj-cs"/>
              </a:rPr>
            </a:br>
            <a:r>
              <a:rPr lang="en-US" sz="3100" b="1" kern="1200" dirty="0">
                <a:solidFill>
                  <a:schemeClr val="bg1"/>
                </a:solidFill>
                <a:latin typeface="+mj-lt"/>
                <a:ea typeface="+mj-ea"/>
                <a:cs typeface="+mj-cs"/>
              </a:rPr>
              <a:t>Components</a:t>
            </a:r>
            <a:br>
              <a:rPr lang="en-US" sz="3100" b="1" kern="1200" dirty="0">
                <a:solidFill>
                  <a:schemeClr val="bg1"/>
                </a:solidFill>
                <a:latin typeface="+mj-lt"/>
                <a:ea typeface="+mj-ea"/>
                <a:cs typeface="+mj-cs"/>
              </a:rPr>
            </a:br>
            <a:r>
              <a:rPr lang="en-US" sz="2700" kern="1200" dirty="0">
                <a:solidFill>
                  <a:schemeClr val="bg1"/>
                </a:solidFill>
                <a:latin typeface="+mj-lt"/>
                <a:ea typeface="+mj-ea"/>
                <a:cs typeface="+mj-cs"/>
              </a:rPr>
              <a:t>(Dependent on </a:t>
            </a:r>
            <a:r>
              <a:rPr lang="en-US" sz="2700" dirty="0">
                <a:solidFill>
                  <a:schemeClr val="bg1"/>
                </a:solidFill>
              </a:rPr>
              <a:t>and work in</a:t>
            </a:r>
            <a:br>
              <a:rPr lang="en-US" sz="2700" dirty="0">
                <a:solidFill>
                  <a:schemeClr val="bg1"/>
                </a:solidFill>
              </a:rPr>
            </a:br>
            <a:r>
              <a:rPr lang="en-US" sz="2700" dirty="0">
                <a:solidFill>
                  <a:schemeClr val="bg1"/>
                </a:solidFill>
              </a:rPr>
              <a:t>Concert with Primary</a:t>
            </a:r>
            <a:r>
              <a:rPr lang="en-US" sz="2700" kern="1200" dirty="0">
                <a:solidFill>
                  <a:schemeClr val="bg1"/>
                </a:solidFill>
                <a:latin typeface="+mj-lt"/>
                <a:ea typeface="+mj-ea"/>
                <a:cs typeface="+mj-cs"/>
              </a:rPr>
              <a:t> Digital </a:t>
            </a:r>
            <a:br>
              <a:rPr lang="en-US" sz="2700" kern="1200" dirty="0">
                <a:solidFill>
                  <a:schemeClr val="bg1"/>
                </a:solidFill>
                <a:latin typeface="+mj-lt"/>
                <a:ea typeface="+mj-ea"/>
                <a:cs typeface="+mj-cs"/>
              </a:rPr>
            </a:br>
            <a:r>
              <a:rPr lang="en-US" sz="2700" kern="1200" dirty="0">
                <a:solidFill>
                  <a:schemeClr val="bg1"/>
                </a:solidFill>
                <a:latin typeface="+mj-lt"/>
                <a:ea typeface="+mj-ea"/>
                <a:cs typeface="+mj-cs"/>
              </a:rPr>
              <a:t>Content Repositories </a:t>
            </a:r>
            <a:br>
              <a:rPr lang="en-US" sz="2700" kern="1200" dirty="0">
                <a:solidFill>
                  <a:schemeClr val="bg1"/>
                </a:solidFill>
                <a:latin typeface="+mj-lt"/>
                <a:ea typeface="+mj-ea"/>
                <a:cs typeface="+mj-cs"/>
              </a:rPr>
            </a:br>
            <a:r>
              <a:rPr lang="en-US" sz="2700" kern="1200" dirty="0">
                <a:solidFill>
                  <a:schemeClr val="bg1"/>
                </a:solidFill>
                <a:latin typeface="+mj-lt"/>
                <a:ea typeface="+mj-ea"/>
                <a:cs typeface="+mj-cs"/>
              </a:rPr>
              <a:t>for both</a:t>
            </a:r>
            <a:r>
              <a:rPr lang="en-US" sz="2700" dirty="0">
                <a:solidFill>
                  <a:schemeClr val="bg1"/>
                </a:solidFill>
              </a:rPr>
              <a:t> </a:t>
            </a:r>
            <a:r>
              <a:rPr lang="en-US" sz="2700" kern="1200" dirty="0">
                <a:solidFill>
                  <a:schemeClr val="bg1"/>
                </a:solidFill>
                <a:latin typeface="+mj-lt"/>
                <a:ea typeface="+mj-ea"/>
                <a:cs typeface="+mj-cs"/>
              </a:rPr>
              <a:t>Content and Data)</a:t>
            </a:r>
          </a:p>
        </p:txBody>
      </p:sp>
      <p:sp>
        <p:nvSpPr>
          <p:cNvPr id="17" name="Freeform: Shape 11">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3">
            <a:extLst>
              <a:ext uri="{FF2B5EF4-FFF2-40B4-BE49-F238E27FC236}">
                <a16:creationId xmlns:a16="http://schemas.microsoft.com/office/drawing/2014/main" id="{598EBA13-C937-430B-9523-439FE2109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Books">
            <a:extLst>
              <a:ext uri="{FF2B5EF4-FFF2-40B4-BE49-F238E27FC236}">
                <a16:creationId xmlns:a16="http://schemas.microsoft.com/office/drawing/2014/main" id="{B1775C9A-AFFA-4E01-9594-C47BBF57909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71871" y="2897916"/>
            <a:ext cx="2308714" cy="2308714"/>
          </a:xfrm>
          <a:prstGeom prst="rect">
            <a:avLst/>
          </a:prstGeom>
        </p:spPr>
      </p:pic>
      <p:pic>
        <p:nvPicPr>
          <p:cNvPr id="19" name="Graphic 6" descr="System">
            <a:extLst>
              <a:ext uri="{FF2B5EF4-FFF2-40B4-BE49-F238E27FC236}">
                <a16:creationId xmlns:a16="http://schemas.microsoft.com/office/drawing/2014/main" id="{80A584E0-C87F-423C-A8B0-1BAF1D1C24F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80585" y="2339664"/>
            <a:ext cx="3123954" cy="3123954"/>
          </a:xfrm>
          <a:prstGeom prst="rect">
            <a:avLst/>
          </a:prstGeom>
        </p:spPr>
      </p:pic>
    </p:spTree>
    <p:extLst>
      <p:ext uri="{BB962C8B-B14F-4D97-AF65-F5344CB8AC3E}">
        <p14:creationId xmlns:p14="http://schemas.microsoft.com/office/powerpoint/2010/main" val="38083654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F32D3-5AFF-4C2C-BEE7-B1802FA4D978}"/>
              </a:ext>
            </a:extLst>
          </p:cNvPr>
          <p:cNvSpPr>
            <a:spLocks noGrp="1"/>
          </p:cNvSpPr>
          <p:nvPr>
            <p:ph type="title"/>
          </p:nvPr>
        </p:nvSpPr>
        <p:spPr>
          <a:xfrm>
            <a:off x="598918" y="189229"/>
            <a:ext cx="10515600" cy="1325563"/>
          </a:xfrm>
        </p:spPr>
        <p:txBody>
          <a:bodyPr>
            <a:normAutofit fontScale="90000"/>
          </a:bodyPr>
          <a:lstStyle/>
          <a:p>
            <a:pPr algn="ctr"/>
            <a:r>
              <a:rPr lang="en-US" sz="7200" dirty="0"/>
              <a:t>Vireo</a:t>
            </a:r>
            <a:br>
              <a:rPr lang="en-US" dirty="0"/>
            </a:br>
            <a:endParaRPr lang="en-US" sz="2000" dirty="0"/>
          </a:p>
        </p:txBody>
      </p:sp>
      <p:pic>
        <p:nvPicPr>
          <p:cNvPr id="9" name="Content Placeholder 8" descr="A picture containing drawing&#10;&#10;Description automatically generated">
            <a:extLst>
              <a:ext uri="{FF2B5EF4-FFF2-40B4-BE49-F238E27FC236}">
                <a16:creationId xmlns:a16="http://schemas.microsoft.com/office/drawing/2014/main" id="{901A4301-FB31-460E-8DCD-67506728CDF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8918" y="1915267"/>
            <a:ext cx="5262378" cy="2706366"/>
          </a:xfrm>
        </p:spPr>
      </p:pic>
      <p:sp>
        <p:nvSpPr>
          <p:cNvPr id="10" name="TextBox 9">
            <a:extLst>
              <a:ext uri="{FF2B5EF4-FFF2-40B4-BE49-F238E27FC236}">
                <a16:creationId xmlns:a16="http://schemas.microsoft.com/office/drawing/2014/main" id="{03338815-7E43-4C80-961C-E00BFC897F0C}"/>
              </a:ext>
            </a:extLst>
          </p:cNvPr>
          <p:cNvSpPr txBox="1"/>
          <p:nvPr/>
        </p:nvSpPr>
        <p:spPr>
          <a:xfrm>
            <a:off x="7229980" y="2274837"/>
            <a:ext cx="4752470" cy="3416320"/>
          </a:xfrm>
          <a:prstGeom prst="rect">
            <a:avLst/>
          </a:prstGeom>
          <a:noFill/>
        </p:spPr>
        <p:txBody>
          <a:bodyPr wrap="square" rtlCol="0" anchor="t">
            <a:spAutoFit/>
          </a:bodyPr>
          <a:lstStyle/>
          <a:p>
            <a:r>
              <a:rPr lang="en-US" b="1" dirty="0"/>
              <a:t>Electronic Thesis and Dissertation Management System</a:t>
            </a:r>
          </a:p>
          <a:p>
            <a:endParaRPr lang="en-US" b="1" dirty="0"/>
          </a:p>
          <a:p>
            <a:pPr marL="285750" indent="-285750">
              <a:buFont typeface="Arial" panose="020B0604020202020204" pitchFamily="34" charset="0"/>
              <a:buChar char="•"/>
            </a:pPr>
            <a:r>
              <a:rPr lang="en-US" dirty="0"/>
              <a:t>Addresses Intermediary steps in the ETD  Process</a:t>
            </a:r>
          </a:p>
          <a:p>
            <a:pPr marL="285750" indent="-285750">
              <a:buFont typeface="Arial" panose="020B0604020202020204" pitchFamily="34" charset="0"/>
              <a:buChar char="•"/>
            </a:pPr>
            <a:r>
              <a:rPr lang="en-US" dirty="0"/>
              <a:t>Bridges Student Thesis/Dissertation Submission with Graduate School Review, Online Publication and ETD Preservation</a:t>
            </a:r>
          </a:p>
          <a:p>
            <a:pPr marL="285750" indent="-285750">
              <a:buFont typeface="Arial" panose="020B0604020202020204" pitchFamily="34" charset="0"/>
              <a:buChar char="•"/>
            </a:pPr>
            <a:r>
              <a:rPr lang="en-US" dirty="0"/>
              <a:t>Connects with Both the Collections Repository And Data Repository so students can publish and link their theses, dissertations and data</a:t>
            </a:r>
          </a:p>
        </p:txBody>
      </p:sp>
    </p:spTree>
    <p:extLst>
      <p:ext uri="{BB962C8B-B14F-4D97-AF65-F5344CB8AC3E}">
        <p14:creationId xmlns:p14="http://schemas.microsoft.com/office/powerpoint/2010/main" val="22679180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2BFD2-DB2C-418A-B28F-82AD1A68F899}"/>
              </a:ext>
            </a:extLst>
          </p:cNvPr>
          <p:cNvSpPr>
            <a:spLocks noGrp="1"/>
          </p:cNvSpPr>
          <p:nvPr>
            <p:ph type="title"/>
          </p:nvPr>
        </p:nvSpPr>
        <p:spPr>
          <a:xfrm>
            <a:off x="6096000" y="1775618"/>
            <a:ext cx="5314536" cy="1325563"/>
          </a:xfrm>
        </p:spPr>
        <p:txBody>
          <a:bodyPr vert="horz" lIns="91440" tIns="45720" rIns="91440" bIns="45720" rtlCol="0" anchor="ctr">
            <a:normAutofit fontScale="90000"/>
          </a:bodyPr>
          <a:lstStyle/>
          <a:p>
            <a:pPr algn="ctr"/>
            <a:r>
              <a:rPr lang="en-US" kern="1200" dirty="0">
                <a:solidFill>
                  <a:schemeClr val="tx1"/>
                </a:solidFill>
                <a:latin typeface="+mj-lt"/>
                <a:ea typeface="+mj-ea"/>
                <a:cs typeface="+mj-cs"/>
              </a:rPr>
              <a:t>Researcher Identity Management System</a:t>
            </a:r>
            <a:br>
              <a:rPr lang="en-US" kern="1200" dirty="0">
                <a:solidFill>
                  <a:schemeClr val="tx1"/>
                </a:solidFill>
                <a:latin typeface="+mj-lt"/>
                <a:ea typeface="+mj-ea"/>
                <a:cs typeface="+mj-cs"/>
              </a:rPr>
            </a:br>
            <a:endParaRPr lang="en-US" sz="3100" kern="1200" dirty="0">
              <a:solidFill>
                <a:schemeClr val="tx1"/>
              </a:solidFill>
              <a:latin typeface="+mj-lt"/>
              <a:ea typeface="+mj-ea"/>
              <a:cs typeface="+mj-cs"/>
            </a:endParaRPr>
          </a:p>
        </p:txBody>
      </p:sp>
      <p:sp>
        <p:nvSpPr>
          <p:cNvPr id="15" name="Freeform: Shape 10">
            <a:extLst>
              <a:ext uri="{FF2B5EF4-FFF2-40B4-BE49-F238E27FC236}">
                <a16:creationId xmlns:a16="http://schemas.microsoft.com/office/drawing/2014/main" id="{E0D60ECE-8986-45DC-B7FE-EC7699B46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38829" cy="5840278"/>
          </a:xfrm>
          <a:custGeom>
            <a:avLst/>
            <a:gdLst>
              <a:gd name="connsiteX0" fmla="*/ 0 w 5438829"/>
              <a:gd name="connsiteY0" fmla="*/ 0 h 5840278"/>
              <a:gd name="connsiteX1" fmla="*/ 4466700 w 5438829"/>
              <a:gd name="connsiteY1" fmla="*/ 0 h 5840278"/>
              <a:gd name="connsiteX2" fmla="*/ 4652178 w 5438829"/>
              <a:gd name="connsiteY2" fmla="*/ 204077 h 5840278"/>
              <a:gd name="connsiteX3" fmla="*/ 5438829 w 5438829"/>
              <a:gd name="connsiteY3" fmla="*/ 2395363 h 5840278"/>
              <a:gd name="connsiteX4" fmla="*/ 1993914 w 5438829"/>
              <a:gd name="connsiteY4" fmla="*/ 5840278 h 5840278"/>
              <a:gd name="connsiteX5" fmla="*/ 67829 w 5438829"/>
              <a:gd name="connsiteY5" fmla="*/ 5251941 h 5840278"/>
              <a:gd name="connsiteX6" fmla="*/ 0 w 5438829"/>
              <a:gd name="connsiteY6" fmla="*/ 5201220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8829" h="5840278">
                <a:moveTo>
                  <a:pt x="0" y="0"/>
                </a:moveTo>
                <a:lnTo>
                  <a:pt x="4466700" y="0"/>
                </a:lnTo>
                <a:lnTo>
                  <a:pt x="4652178" y="204077"/>
                </a:lnTo>
                <a:cubicBezTo>
                  <a:pt x="5143616" y="799562"/>
                  <a:pt x="5438829" y="1562987"/>
                  <a:pt x="5438829" y="2395363"/>
                </a:cubicBezTo>
                <a:cubicBezTo>
                  <a:pt x="5438829" y="4297937"/>
                  <a:pt x="3896488" y="5840278"/>
                  <a:pt x="1993914" y="5840278"/>
                </a:cubicBezTo>
                <a:cubicBezTo>
                  <a:pt x="1280449" y="5840278"/>
                  <a:pt x="617641" y="5623387"/>
                  <a:pt x="67829" y="5251941"/>
                </a:cubicBezTo>
                <a:lnTo>
                  <a:pt x="0" y="520122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2">
            <a:extLst>
              <a:ext uri="{FF2B5EF4-FFF2-40B4-BE49-F238E27FC236}">
                <a16:creationId xmlns:a16="http://schemas.microsoft.com/office/drawing/2014/main" id="{96964194-5878-40D2-8EC0-DDC58387F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269134" cy="5654940"/>
          </a:xfrm>
          <a:custGeom>
            <a:avLst/>
            <a:gdLst>
              <a:gd name="connsiteX0" fmla="*/ 0 w 5269134"/>
              <a:gd name="connsiteY0" fmla="*/ 0 h 5654940"/>
              <a:gd name="connsiteX1" fmla="*/ 4227767 w 5269134"/>
              <a:gd name="connsiteY1" fmla="*/ 0 h 5654940"/>
              <a:gd name="connsiteX2" fmla="*/ 4312042 w 5269134"/>
              <a:gd name="connsiteY2" fmla="*/ 76595 h 5654940"/>
              <a:gd name="connsiteX3" fmla="*/ 5269134 w 5269134"/>
              <a:gd name="connsiteY3" fmla="*/ 2387221 h 5654940"/>
              <a:gd name="connsiteX4" fmla="*/ 2001415 w 5269134"/>
              <a:gd name="connsiteY4" fmla="*/ 5654940 h 5654940"/>
              <a:gd name="connsiteX5" fmla="*/ 198928 w 5269134"/>
              <a:gd name="connsiteY5" fmla="*/ 5113274 h 5654940"/>
              <a:gd name="connsiteX6" fmla="*/ 0 w 5269134"/>
              <a:gd name="connsiteY6" fmla="*/ 4969563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69134" h="5654940">
                <a:moveTo>
                  <a:pt x="0" y="0"/>
                </a:moveTo>
                <a:lnTo>
                  <a:pt x="4227767" y="0"/>
                </a:lnTo>
                <a:lnTo>
                  <a:pt x="4312042" y="76595"/>
                </a:lnTo>
                <a:cubicBezTo>
                  <a:pt x="4903383" y="667936"/>
                  <a:pt x="5269134" y="1484866"/>
                  <a:pt x="5269134" y="2387221"/>
                </a:cubicBezTo>
                <a:cubicBezTo>
                  <a:pt x="5269134" y="4191932"/>
                  <a:pt x="3806126" y="5654940"/>
                  <a:pt x="2001415" y="5654940"/>
                </a:cubicBezTo>
                <a:cubicBezTo>
                  <a:pt x="1335223" y="5654940"/>
                  <a:pt x="715593" y="5455584"/>
                  <a:pt x="198928" y="5113274"/>
                </a:cubicBezTo>
                <a:lnTo>
                  <a:pt x="0" y="496956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072829CB-7CB4-42F8-871D-34610C7522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156990" cy="4697163"/>
          </a:xfrm>
          <a:prstGeom prst="rect">
            <a:avLst/>
          </a:prstGeom>
        </p:spPr>
      </p:pic>
      <p:sp>
        <p:nvSpPr>
          <p:cNvPr id="6" name="TextBox 5">
            <a:extLst>
              <a:ext uri="{FF2B5EF4-FFF2-40B4-BE49-F238E27FC236}">
                <a16:creationId xmlns:a16="http://schemas.microsoft.com/office/drawing/2014/main" id="{18DAEBC6-79DE-4CA8-B102-540A79FD381D}"/>
              </a:ext>
            </a:extLst>
          </p:cNvPr>
          <p:cNvSpPr txBox="1"/>
          <p:nvPr/>
        </p:nvSpPr>
        <p:spPr>
          <a:xfrm>
            <a:off x="6367993" y="3009202"/>
            <a:ext cx="4871508" cy="3734497"/>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dirty="0"/>
              <a:t>Gives Researchers Unique Number (ORCID ID) Connecting and Disambiguate Scholars names</a:t>
            </a:r>
            <a:br>
              <a:rPr lang="en-US" dirty="0"/>
            </a:br>
            <a:r>
              <a:rPr lang="en-US" dirty="0"/>
              <a:t>Maria Hernandez, Biochemist</a:t>
            </a:r>
            <a:br>
              <a:rPr lang="en-US" dirty="0"/>
            </a:br>
            <a:r>
              <a:rPr lang="en-US" dirty="0"/>
              <a:t>Maria Hernandez, M.D. or Astrophysicist</a:t>
            </a:r>
            <a:br>
              <a:rPr lang="en-US" dirty="0"/>
            </a:br>
            <a:endParaRPr lang="en-US" dirty="0"/>
          </a:p>
          <a:p>
            <a:pPr indent="-228600">
              <a:lnSpc>
                <a:spcPct val="90000"/>
              </a:lnSpc>
              <a:spcAft>
                <a:spcPts val="600"/>
              </a:spcAft>
              <a:buFont typeface="Arial" panose="020B0604020202020204" pitchFamily="34" charset="0"/>
              <a:buChar char="•"/>
            </a:pPr>
            <a:r>
              <a:rPr lang="en-US" dirty="0"/>
              <a:t>Allows publications from a researcher to be found, linked and aggregated across multiple information Systems. Essentially, papers in the collections repository and datasets in data repository can be associated with ORCID ID’s for aggregation of research profiles. </a:t>
            </a:r>
          </a:p>
          <a:p>
            <a:pPr>
              <a:lnSpc>
                <a:spcPct val="90000"/>
              </a:lnSpc>
              <a:spcAft>
                <a:spcPts val="600"/>
              </a:spcAft>
            </a:pPr>
            <a:endParaRPr lang="en-US" dirty="0"/>
          </a:p>
        </p:txBody>
      </p:sp>
      <p:pic>
        <p:nvPicPr>
          <p:cNvPr id="3" name="Picture 2">
            <a:extLst>
              <a:ext uri="{FF2B5EF4-FFF2-40B4-BE49-F238E27FC236}">
                <a16:creationId xmlns:a16="http://schemas.microsoft.com/office/drawing/2014/main" id="{E45A3E5C-4FD4-419A-93CD-40C3B9115471}"/>
              </a:ext>
            </a:extLst>
          </p:cNvPr>
          <p:cNvPicPr>
            <a:picLocks noChangeAspect="1"/>
          </p:cNvPicPr>
          <p:nvPr/>
        </p:nvPicPr>
        <p:blipFill>
          <a:blip r:embed="rId3"/>
          <a:stretch>
            <a:fillRect/>
          </a:stretch>
        </p:blipFill>
        <p:spPr>
          <a:xfrm>
            <a:off x="6753172" y="478018"/>
            <a:ext cx="3876728" cy="1150756"/>
          </a:xfrm>
          <a:prstGeom prst="rect">
            <a:avLst/>
          </a:prstGeom>
        </p:spPr>
      </p:pic>
      <p:sp>
        <p:nvSpPr>
          <p:cNvPr id="4" name="TextBox 3">
            <a:extLst>
              <a:ext uri="{FF2B5EF4-FFF2-40B4-BE49-F238E27FC236}">
                <a16:creationId xmlns:a16="http://schemas.microsoft.com/office/drawing/2014/main" id="{50E8F8AD-EA8B-422B-83AC-393802A75A3B}"/>
              </a:ext>
            </a:extLst>
          </p:cNvPr>
          <p:cNvSpPr txBox="1"/>
          <p:nvPr/>
        </p:nvSpPr>
        <p:spPr>
          <a:xfrm>
            <a:off x="0" y="5840278"/>
            <a:ext cx="4973859" cy="1200329"/>
          </a:xfrm>
          <a:prstGeom prst="rect">
            <a:avLst/>
          </a:prstGeom>
          <a:noFill/>
        </p:spPr>
        <p:txBody>
          <a:bodyPr wrap="square" rtlCol="0">
            <a:spAutoFit/>
          </a:bodyPr>
          <a:lstStyle/>
          <a:p>
            <a:r>
              <a:rPr lang="en-US" dirty="0" err="1"/>
              <a:t>Orcid</a:t>
            </a:r>
            <a:r>
              <a:rPr lang="en-US" dirty="0"/>
              <a:t> can act as a Network Hub aggregating from several sources and connecting to other internal and external networks</a:t>
            </a:r>
          </a:p>
          <a:p>
            <a:endParaRPr lang="en-US" dirty="0"/>
          </a:p>
        </p:txBody>
      </p:sp>
    </p:spTree>
    <p:extLst>
      <p:ext uri="{BB962C8B-B14F-4D97-AF65-F5344CB8AC3E}">
        <p14:creationId xmlns:p14="http://schemas.microsoft.com/office/powerpoint/2010/main" val="324374356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F32D3-5AFF-4C2C-BEE7-B1802FA4D978}"/>
              </a:ext>
            </a:extLst>
          </p:cNvPr>
          <p:cNvSpPr>
            <a:spLocks noGrp="1"/>
          </p:cNvSpPr>
          <p:nvPr>
            <p:ph type="title"/>
          </p:nvPr>
        </p:nvSpPr>
        <p:spPr>
          <a:xfrm>
            <a:off x="598918" y="189229"/>
            <a:ext cx="10515600" cy="1325563"/>
          </a:xfrm>
        </p:spPr>
        <p:txBody>
          <a:bodyPr>
            <a:normAutofit/>
          </a:bodyPr>
          <a:lstStyle/>
          <a:p>
            <a:pPr algn="ctr"/>
            <a:r>
              <a:rPr lang="en-US" sz="7200" dirty="0" err="1"/>
              <a:t>Omeka</a:t>
            </a:r>
            <a:r>
              <a:rPr lang="en-US" sz="7200" dirty="0"/>
              <a:t> and OJS</a:t>
            </a:r>
            <a:endParaRPr lang="en-US" sz="2000" dirty="0"/>
          </a:p>
        </p:txBody>
      </p:sp>
      <p:pic>
        <p:nvPicPr>
          <p:cNvPr id="14" name="Picture 13" descr="A close up of a logo&#10;&#10;Description automatically generated">
            <a:extLst>
              <a:ext uri="{FF2B5EF4-FFF2-40B4-BE49-F238E27FC236}">
                <a16:creationId xmlns:a16="http://schemas.microsoft.com/office/drawing/2014/main" id="{2F880708-1430-4550-BA0C-ABB5A727B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392" y="1633699"/>
            <a:ext cx="2174342" cy="2174342"/>
          </a:xfrm>
          <a:prstGeom prst="rect">
            <a:avLst/>
          </a:prstGeom>
        </p:spPr>
      </p:pic>
      <p:sp>
        <p:nvSpPr>
          <p:cNvPr id="17" name="TextBox 16">
            <a:extLst>
              <a:ext uri="{FF2B5EF4-FFF2-40B4-BE49-F238E27FC236}">
                <a16:creationId xmlns:a16="http://schemas.microsoft.com/office/drawing/2014/main" id="{B4F17B7D-DEC7-49DD-8E9C-E2A27F5FC678}"/>
              </a:ext>
            </a:extLst>
          </p:cNvPr>
          <p:cNvSpPr txBox="1"/>
          <p:nvPr/>
        </p:nvSpPr>
        <p:spPr>
          <a:xfrm>
            <a:off x="4949020" y="2053715"/>
            <a:ext cx="6290480" cy="1754326"/>
          </a:xfrm>
          <a:prstGeom prst="rect">
            <a:avLst/>
          </a:prstGeom>
          <a:noFill/>
        </p:spPr>
        <p:txBody>
          <a:bodyPr wrap="square" rtlCol="0" anchor="t">
            <a:spAutoFit/>
          </a:bodyPr>
          <a:lstStyle/>
          <a:p>
            <a:r>
              <a:rPr lang="en-US" b="1" dirty="0"/>
              <a:t>Open Source  User Interface Software </a:t>
            </a:r>
            <a:br>
              <a:rPr lang="en-US" dirty="0"/>
            </a:br>
            <a:r>
              <a:rPr lang="en-US" dirty="0"/>
              <a:t>Allows an elegant  portal/gateway entrance  for large research </a:t>
            </a:r>
            <a:br>
              <a:rPr lang="en-US" dirty="0"/>
            </a:br>
            <a:r>
              <a:rPr lang="en-US" dirty="0"/>
              <a:t>projects, digital collections and data repositories -  linking research texts, images,  media and research datasets and acting as a middleware front end to connect components and component networks.</a:t>
            </a:r>
          </a:p>
        </p:txBody>
      </p:sp>
      <p:pic>
        <p:nvPicPr>
          <p:cNvPr id="11" name="Picture 10" descr="A picture containing drawing, table&#10;&#10;Description automatically generated">
            <a:extLst>
              <a:ext uri="{FF2B5EF4-FFF2-40B4-BE49-F238E27FC236}">
                <a16:creationId xmlns:a16="http://schemas.microsoft.com/office/drawing/2014/main" id="{0C8495A1-F89E-43B0-827B-494683E1D5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002" y="4289645"/>
            <a:ext cx="2699367" cy="1869312"/>
          </a:xfrm>
          <a:prstGeom prst="rect">
            <a:avLst/>
          </a:prstGeom>
        </p:spPr>
      </p:pic>
      <p:sp>
        <p:nvSpPr>
          <p:cNvPr id="5" name="Rectangle 4">
            <a:extLst>
              <a:ext uri="{FF2B5EF4-FFF2-40B4-BE49-F238E27FC236}">
                <a16:creationId xmlns:a16="http://schemas.microsoft.com/office/drawing/2014/main" id="{FE359853-8A27-4AAD-AB96-F2F55E97A05C}"/>
              </a:ext>
            </a:extLst>
          </p:cNvPr>
          <p:cNvSpPr/>
          <p:nvPr/>
        </p:nvSpPr>
        <p:spPr>
          <a:xfrm>
            <a:off x="5018518" y="4429811"/>
            <a:ext cx="7110888" cy="923330"/>
          </a:xfrm>
          <a:prstGeom prst="rect">
            <a:avLst/>
          </a:prstGeom>
        </p:spPr>
        <p:txBody>
          <a:bodyPr wrap="square" anchor="t">
            <a:spAutoFit/>
          </a:bodyPr>
          <a:lstStyle/>
          <a:p>
            <a:r>
              <a:rPr lang="en-US" b="1" dirty="0"/>
              <a:t>Open Access Academic Journal Software </a:t>
            </a:r>
            <a:r>
              <a:rPr lang="en-US" dirty="0"/>
              <a:t>for refereed journal workflow, online publishing. Allows connections </a:t>
            </a:r>
            <a:r>
              <a:rPr lang="en-US" dirty="0">
                <a:ea typeface="+mn-lt"/>
                <a:cs typeface="+mn-lt"/>
              </a:rPr>
              <a:t>to </a:t>
            </a:r>
            <a:r>
              <a:rPr lang="en-US" dirty="0" err="1">
                <a:ea typeface="+mn-lt"/>
                <a:cs typeface="+mn-lt"/>
              </a:rPr>
              <a:t>Dataverse</a:t>
            </a:r>
            <a:r>
              <a:rPr lang="en-US" dirty="0">
                <a:ea typeface="+mn-lt"/>
                <a:cs typeface="+mn-lt"/>
              </a:rPr>
              <a:t>/</a:t>
            </a:r>
            <a:r>
              <a:rPr lang="en-US" dirty="0" err="1">
                <a:ea typeface="+mn-lt"/>
                <a:cs typeface="+mn-lt"/>
              </a:rPr>
              <a:t>Dspace</a:t>
            </a:r>
            <a:r>
              <a:rPr lang="en-US" dirty="0">
                <a:ea typeface="+mn-lt"/>
                <a:cs typeface="+mn-lt"/>
              </a:rPr>
              <a:t> to</a:t>
            </a:r>
            <a:r>
              <a:rPr lang="en-US" dirty="0"/>
              <a:t> background research and datasets etc. </a:t>
            </a:r>
            <a:endParaRPr lang="en-US" dirty="0">
              <a:cs typeface="Calibri"/>
            </a:endParaRPr>
          </a:p>
        </p:txBody>
      </p:sp>
    </p:spTree>
    <p:extLst>
      <p:ext uri="{BB962C8B-B14F-4D97-AF65-F5344CB8AC3E}">
        <p14:creationId xmlns:p14="http://schemas.microsoft.com/office/powerpoint/2010/main" val="3447889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EFD753D-6A49-46DD-9E82-AA6E2C62B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38A5824-1F4A-4EE7-BC13-5BB48FC080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45" y="318582"/>
            <a:ext cx="4556762" cy="2028511"/>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E53D71-7418-44B0-8B9A-97C244649429}"/>
              </a:ext>
            </a:extLst>
          </p:cNvPr>
          <p:cNvSpPr>
            <a:spLocks noGrp="1"/>
          </p:cNvSpPr>
          <p:nvPr>
            <p:ph type="title"/>
          </p:nvPr>
        </p:nvSpPr>
        <p:spPr>
          <a:xfrm>
            <a:off x="480377" y="604124"/>
            <a:ext cx="4236098" cy="1386733"/>
          </a:xfrm>
        </p:spPr>
        <p:txBody>
          <a:bodyPr vert="horz" lIns="91440" tIns="45720" rIns="91440" bIns="45720" rtlCol="0" anchor="ctr">
            <a:normAutofit fontScale="90000"/>
          </a:bodyPr>
          <a:lstStyle/>
          <a:p>
            <a:pPr algn="ctr"/>
            <a:r>
              <a:rPr lang="en-US" dirty="0">
                <a:solidFill>
                  <a:srgbClr val="FFFFFF"/>
                </a:solidFill>
              </a:rPr>
              <a:t>The Digitization Lab </a:t>
            </a:r>
            <a:r>
              <a:rPr lang="en-US" sz="2200" dirty="0">
                <a:solidFill>
                  <a:srgbClr val="FFFFFF"/>
                </a:solidFill>
              </a:rPr>
              <a:t>Expands </a:t>
            </a:r>
            <a:r>
              <a:rPr lang="en-US" sz="2200" kern="1200" dirty="0">
                <a:solidFill>
                  <a:srgbClr val="FFFFFF"/>
                </a:solidFill>
                <a:latin typeface="+mj-lt"/>
                <a:ea typeface="+mj-ea"/>
                <a:cs typeface="+mj-cs"/>
              </a:rPr>
              <a:t>Possibilities </a:t>
            </a:r>
            <a:r>
              <a:rPr lang="en-US" sz="2200" dirty="0">
                <a:solidFill>
                  <a:srgbClr val="FFFFFF"/>
                </a:solidFill>
              </a:rPr>
              <a:t>for</a:t>
            </a:r>
            <a:r>
              <a:rPr lang="en-US" sz="2200" kern="1200" dirty="0">
                <a:solidFill>
                  <a:srgbClr val="FFFFFF"/>
                </a:solidFill>
                <a:latin typeface="+mj-lt"/>
                <a:ea typeface="+mj-ea"/>
                <a:cs typeface="+mj-cs"/>
              </a:rPr>
              <a:t> Faculty </a:t>
            </a:r>
            <a:r>
              <a:rPr lang="en-US" sz="2200" dirty="0">
                <a:solidFill>
                  <a:srgbClr val="FFFFFF"/>
                </a:solidFill>
              </a:rPr>
              <a:t>and Graduate Student </a:t>
            </a:r>
            <a:r>
              <a:rPr lang="en-US" sz="2200" kern="1200" dirty="0">
                <a:solidFill>
                  <a:srgbClr val="FFFFFF"/>
                </a:solidFill>
                <a:latin typeface="+mj-lt"/>
                <a:ea typeface="+mj-ea"/>
                <a:cs typeface="+mj-cs"/>
              </a:rPr>
              <a:t>Research Projects</a:t>
            </a:r>
            <a:br>
              <a:rPr lang="en-US" sz="2200" kern="1200" dirty="0">
                <a:solidFill>
                  <a:srgbClr val="FFFFFF"/>
                </a:solidFill>
                <a:latin typeface="+mj-lt"/>
                <a:ea typeface="+mj-ea"/>
                <a:cs typeface="+mj-cs"/>
              </a:rPr>
            </a:br>
            <a:endParaRPr lang="en-US" sz="2200" kern="1200" dirty="0">
              <a:solidFill>
                <a:srgbClr val="FFFFFF"/>
              </a:solidFill>
              <a:latin typeface="+mj-lt"/>
              <a:ea typeface="+mj-ea"/>
              <a:cs typeface="+mj-cs"/>
            </a:endParaRPr>
          </a:p>
        </p:txBody>
      </p:sp>
      <p:pic>
        <p:nvPicPr>
          <p:cNvPr id="4" name="Content Placeholder 3">
            <a:extLst>
              <a:ext uri="{FF2B5EF4-FFF2-40B4-BE49-F238E27FC236}">
                <a16:creationId xmlns:a16="http://schemas.microsoft.com/office/drawing/2014/main" id="{2C9FD6F1-C9BF-4192-A06F-77AE5445D4A6}"/>
              </a:ext>
            </a:extLst>
          </p:cNvPr>
          <p:cNvPicPr>
            <a:picLocks noGrp="1" noChangeAspect="1"/>
          </p:cNvPicPr>
          <p:nvPr>
            <p:ph idx="1"/>
          </p:nvPr>
        </p:nvPicPr>
        <p:blipFill>
          <a:blip r:embed="rId2"/>
          <a:stretch>
            <a:fillRect/>
          </a:stretch>
        </p:blipFill>
        <p:spPr>
          <a:xfrm>
            <a:off x="5981328" y="210145"/>
            <a:ext cx="2667733" cy="1780712"/>
          </a:xfrm>
          <a:prstGeom prst="rect">
            <a:avLst/>
          </a:prstGeom>
        </p:spPr>
      </p:pic>
      <p:pic>
        <p:nvPicPr>
          <p:cNvPr id="5" name="Picture 4">
            <a:extLst>
              <a:ext uri="{FF2B5EF4-FFF2-40B4-BE49-F238E27FC236}">
                <a16:creationId xmlns:a16="http://schemas.microsoft.com/office/drawing/2014/main" id="{A60D82F6-4E6D-4EAC-B153-97D5A00B6CDF}"/>
              </a:ext>
            </a:extLst>
          </p:cNvPr>
          <p:cNvPicPr>
            <a:picLocks noChangeAspect="1"/>
          </p:cNvPicPr>
          <p:nvPr/>
        </p:nvPicPr>
        <p:blipFill>
          <a:blip r:embed="rId3"/>
          <a:stretch>
            <a:fillRect/>
          </a:stretch>
        </p:blipFill>
        <p:spPr>
          <a:xfrm>
            <a:off x="10220827" y="333327"/>
            <a:ext cx="1250521" cy="1882162"/>
          </a:xfrm>
          <a:prstGeom prst="rect">
            <a:avLst/>
          </a:prstGeom>
        </p:spPr>
      </p:pic>
      <p:pic>
        <p:nvPicPr>
          <p:cNvPr id="8" name="Picture 7">
            <a:extLst>
              <a:ext uri="{FF2B5EF4-FFF2-40B4-BE49-F238E27FC236}">
                <a16:creationId xmlns:a16="http://schemas.microsoft.com/office/drawing/2014/main" id="{753290DF-5B62-40BF-8859-C38F6B94803B}"/>
              </a:ext>
            </a:extLst>
          </p:cNvPr>
          <p:cNvPicPr>
            <a:picLocks noChangeAspect="1"/>
          </p:cNvPicPr>
          <p:nvPr/>
        </p:nvPicPr>
        <p:blipFill>
          <a:blip r:embed="rId4"/>
          <a:stretch>
            <a:fillRect/>
          </a:stretch>
        </p:blipFill>
        <p:spPr>
          <a:xfrm>
            <a:off x="440272" y="2955501"/>
            <a:ext cx="4114800" cy="3260978"/>
          </a:xfrm>
          <a:prstGeom prst="rect">
            <a:avLst/>
          </a:prstGeom>
        </p:spPr>
      </p:pic>
      <p:sp>
        <p:nvSpPr>
          <p:cNvPr id="17" name="Rectangle 16">
            <a:extLst>
              <a:ext uri="{FF2B5EF4-FFF2-40B4-BE49-F238E27FC236}">
                <a16:creationId xmlns:a16="http://schemas.microsoft.com/office/drawing/2014/main" id="{0F8BFD3B-29FB-4A95-BB51-220F8A6C5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66650" y="2429124"/>
            <a:ext cx="4561251" cy="4108837"/>
          </a:xfrm>
          <a:prstGeom prst="rect">
            <a:avLst/>
          </a:prstGeom>
          <a:solidFill>
            <a:srgbClr val="3336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BB8B0C4-E4DB-45E1-8FAB-F5955C43A683}"/>
              </a:ext>
            </a:extLst>
          </p:cNvPr>
          <p:cNvSpPr/>
          <p:nvPr/>
        </p:nvSpPr>
        <p:spPr>
          <a:xfrm>
            <a:off x="5262159" y="2758930"/>
            <a:ext cx="3944010" cy="3455091"/>
          </a:xfrm>
          <a:prstGeom prst="rect">
            <a:avLst/>
          </a:prstGeom>
        </p:spPr>
        <p:txBody>
          <a:bodyPr vert="horz" lIns="91440" tIns="45720" rIns="91440" bIns="45720" rtlCol="0" anchor="ctr">
            <a:normAutofit/>
          </a:bodyPr>
          <a:lstStyle/>
          <a:p>
            <a:pPr>
              <a:lnSpc>
                <a:spcPct val="90000"/>
              </a:lnSpc>
              <a:spcAft>
                <a:spcPts val="600"/>
              </a:spcAft>
            </a:pPr>
            <a:r>
              <a:rPr lang="en-US" sz="2000" dirty="0">
                <a:solidFill>
                  <a:srgbClr val="FFFFFF"/>
                </a:solidFill>
              </a:rPr>
              <a:t>Digitization possibilities on research levels range from OCR to and textual digitization </a:t>
            </a:r>
            <a:r>
              <a:rPr lang="en-US" sz="2000" dirty="0" err="1">
                <a:solidFill>
                  <a:srgbClr val="FFFFFF"/>
                </a:solidFill>
              </a:rPr>
              <a:t>digitization</a:t>
            </a:r>
            <a:r>
              <a:rPr lang="en-US" sz="2000" dirty="0">
                <a:solidFill>
                  <a:srgbClr val="FFFFFF"/>
                </a:solidFill>
              </a:rPr>
              <a:t> to images, 3D objects, audiovisual and visualization possibilities (IIIF </a:t>
            </a:r>
            <a:r>
              <a:rPr lang="en-US" sz="2000" dirty="0" err="1">
                <a:solidFill>
                  <a:srgbClr val="FFFFFF"/>
                </a:solidFill>
              </a:rPr>
              <a:t>etc</a:t>
            </a:r>
            <a:r>
              <a:rPr lang="en-US" sz="2000" dirty="0">
                <a:solidFill>
                  <a:srgbClr val="FFFFFF"/>
                </a:solidFill>
              </a:rPr>
              <a:t>)</a:t>
            </a:r>
          </a:p>
          <a:p>
            <a:pPr>
              <a:lnSpc>
                <a:spcPct val="90000"/>
              </a:lnSpc>
              <a:spcAft>
                <a:spcPts val="600"/>
              </a:spcAft>
            </a:pPr>
            <a:endParaRPr lang="en-US" sz="2000" dirty="0">
              <a:solidFill>
                <a:srgbClr val="FFFFFF"/>
              </a:solidFill>
            </a:endParaRPr>
          </a:p>
          <a:p>
            <a:pPr>
              <a:lnSpc>
                <a:spcPct val="90000"/>
              </a:lnSpc>
              <a:spcAft>
                <a:spcPts val="600"/>
              </a:spcAft>
            </a:pPr>
            <a:r>
              <a:rPr lang="en-US" sz="2000" dirty="0">
                <a:solidFill>
                  <a:schemeClr val="bg2"/>
                </a:solidFill>
              </a:rPr>
              <a:t>(i.e. Digitization Lab’s IIIF Framework can create internal or globally distributed Image Libraries.</a:t>
            </a:r>
          </a:p>
          <a:p>
            <a:pPr>
              <a:lnSpc>
                <a:spcPct val="90000"/>
              </a:lnSpc>
              <a:spcAft>
                <a:spcPts val="600"/>
              </a:spcAft>
            </a:pPr>
            <a:endParaRPr lang="en-US" sz="2000" dirty="0">
              <a:solidFill>
                <a:srgbClr val="FFFFFF"/>
              </a:solidFill>
            </a:endParaRPr>
          </a:p>
        </p:txBody>
      </p:sp>
      <p:pic>
        <p:nvPicPr>
          <p:cNvPr id="3" name="Picture 2">
            <a:extLst>
              <a:ext uri="{FF2B5EF4-FFF2-40B4-BE49-F238E27FC236}">
                <a16:creationId xmlns:a16="http://schemas.microsoft.com/office/drawing/2014/main" id="{3CA420F1-75EB-4FA7-BD80-CA061F01BA0A}"/>
              </a:ext>
            </a:extLst>
          </p:cNvPr>
          <p:cNvPicPr>
            <a:picLocks noChangeAspect="1"/>
          </p:cNvPicPr>
          <p:nvPr/>
        </p:nvPicPr>
        <p:blipFill>
          <a:blip r:embed="rId5"/>
          <a:stretch>
            <a:fillRect/>
          </a:stretch>
        </p:blipFill>
        <p:spPr>
          <a:xfrm>
            <a:off x="9823410" y="2639728"/>
            <a:ext cx="2045361" cy="1620948"/>
          </a:xfrm>
          <a:prstGeom prst="rect">
            <a:avLst/>
          </a:prstGeom>
        </p:spPr>
      </p:pic>
      <p:pic>
        <p:nvPicPr>
          <p:cNvPr id="7" name="Picture 6">
            <a:extLst>
              <a:ext uri="{FF2B5EF4-FFF2-40B4-BE49-F238E27FC236}">
                <a16:creationId xmlns:a16="http://schemas.microsoft.com/office/drawing/2014/main" id="{89FECB3E-45E7-468B-8B0A-F44A355B55C9}"/>
              </a:ext>
            </a:extLst>
          </p:cNvPr>
          <p:cNvPicPr>
            <a:picLocks noChangeAspect="1"/>
          </p:cNvPicPr>
          <p:nvPr/>
        </p:nvPicPr>
        <p:blipFill>
          <a:blip r:embed="rId6"/>
          <a:stretch>
            <a:fillRect/>
          </a:stretch>
        </p:blipFill>
        <p:spPr>
          <a:xfrm>
            <a:off x="9823408" y="4726743"/>
            <a:ext cx="2045362" cy="1753897"/>
          </a:xfrm>
          <a:prstGeom prst="rect">
            <a:avLst/>
          </a:prstGeom>
        </p:spPr>
      </p:pic>
    </p:spTree>
    <p:extLst>
      <p:ext uri="{BB962C8B-B14F-4D97-AF65-F5344CB8AC3E}">
        <p14:creationId xmlns:p14="http://schemas.microsoft.com/office/powerpoint/2010/main" val="27544560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06017" y="190540"/>
            <a:ext cx="12085983" cy="1143000"/>
          </a:xfrm>
        </p:spPr>
        <p:txBody>
          <a:bodyPr>
            <a:normAutofit fontScale="90000"/>
          </a:bodyPr>
          <a:lstStyle/>
          <a:p>
            <a:pPr algn="ctr"/>
            <a:br>
              <a:rPr lang="en-US" sz="3600" dirty="0"/>
            </a:br>
            <a:r>
              <a:rPr lang="en-US" sz="4000" dirty="0"/>
              <a:t>Combining These Research Ecosystem Components</a:t>
            </a:r>
            <a:br>
              <a:rPr lang="en-US" sz="4000" dirty="0"/>
            </a:br>
            <a:r>
              <a:rPr lang="en-US" sz="2200" dirty="0"/>
              <a:t>Opens Amazing Possibilities For Digital Scholarship &amp; Research Collaboration Opportunities</a:t>
            </a:r>
            <a:br>
              <a:rPr lang="en-US" sz="2200" dirty="0"/>
            </a:br>
            <a:endParaRPr lang="en-US" sz="2200" dirty="0"/>
          </a:p>
        </p:txBody>
      </p:sp>
      <p:sp>
        <p:nvSpPr>
          <p:cNvPr id="5" name="Content Placeholder 2"/>
          <p:cNvSpPr>
            <a:spLocks noGrp="1"/>
          </p:cNvSpPr>
          <p:nvPr>
            <p:ph idx="1"/>
          </p:nvPr>
        </p:nvSpPr>
        <p:spPr>
          <a:xfrm>
            <a:off x="5714999" y="1905000"/>
            <a:ext cx="5676897" cy="4953000"/>
          </a:xfrm>
        </p:spPr>
        <p:txBody>
          <a:bodyPr>
            <a:normAutofit fontScale="62500" lnSpcReduction="20000"/>
          </a:bodyPr>
          <a:lstStyle/>
          <a:p>
            <a:pPr marL="0" indent="0">
              <a:buNone/>
            </a:pPr>
            <a:r>
              <a:rPr lang="en-US" b="1" dirty="0"/>
              <a:t>Cognitive Cartography/Multimedia Archives </a:t>
            </a:r>
            <a:br>
              <a:rPr lang="en-US" b="1" dirty="0"/>
            </a:br>
            <a:r>
              <a:rPr lang="en-US" sz="2000" dirty="0"/>
              <a:t>(Video, Text, GIS, Images, Field Notes)</a:t>
            </a:r>
            <a:br>
              <a:rPr lang="en-US" sz="2000" dirty="0"/>
            </a:br>
            <a:r>
              <a:rPr lang="en-US" sz="2600" dirty="0">
                <a:hlinkClick r:id="rId2"/>
              </a:rPr>
              <a:t>Dick </a:t>
            </a:r>
            <a:r>
              <a:rPr lang="en-US" sz="2600" dirty="0" err="1">
                <a:hlinkClick r:id="rId2"/>
              </a:rPr>
              <a:t>Reavis</a:t>
            </a:r>
            <a:r>
              <a:rPr lang="en-US" sz="2600" dirty="0">
                <a:hlinkClick r:id="rId2"/>
              </a:rPr>
              <a:t>: National Tour of Texas</a:t>
            </a:r>
            <a:br>
              <a:rPr lang="en-US" dirty="0">
                <a:hlinkClick r:id="rId2"/>
              </a:rPr>
            </a:br>
            <a:br>
              <a:rPr lang="en-US" sz="2400" dirty="0"/>
            </a:br>
            <a:r>
              <a:rPr lang="en-US" b="1" dirty="0"/>
              <a:t>Multimedia, Digital Archives/Retrospective ETD Projects </a:t>
            </a:r>
            <a:br>
              <a:rPr lang="en-US" sz="2900" b="1" dirty="0"/>
            </a:br>
            <a:r>
              <a:rPr lang="en-US" sz="2000" dirty="0"/>
              <a:t>(Digital video, online exhibit images, text, digital archives) </a:t>
            </a:r>
            <a:br>
              <a:rPr lang="en-US" sz="2000" dirty="0"/>
            </a:br>
            <a:r>
              <a:rPr lang="en-US" sz="2600" dirty="0" err="1">
                <a:hlinkClick r:id="rId3"/>
              </a:rPr>
              <a:t>Severo</a:t>
            </a:r>
            <a:r>
              <a:rPr lang="en-US" sz="2600" dirty="0">
                <a:hlinkClick r:id="rId3"/>
              </a:rPr>
              <a:t> Perez: And the Earth Did not Swallow Them </a:t>
            </a:r>
            <a:br>
              <a:rPr lang="en-US" sz="2600" dirty="0"/>
            </a:br>
            <a:br>
              <a:rPr lang="en-US" sz="2900" dirty="0"/>
            </a:br>
            <a:r>
              <a:rPr lang="en-US" b="1" dirty="0"/>
              <a:t>Online Exhibits/Digital Archives/ Online Academic Journals</a:t>
            </a:r>
            <a:br>
              <a:rPr lang="en-US" sz="2400" b="1" dirty="0"/>
            </a:br>
            <a:r>
              <a:rPr lang="en-US" sz="2000" dirty="0"/>
              <a:t>(images and text, </a:t>
            </a:r>
            <a:r>
              <a:rPr lang="en-US" sz="2000" dirty="0" err="1"/>
              <a:t>Omeka</a:t>
            </a:r>
            <a:r>
              <a:rPr lang="en-US" sz="2000" dirty="0"/>
              <a:t> front end/Database back end, IIIF)</a:t>
            </a:r>
            <a:br>
              <a:rPr lang="en-US" sz="2000" dirty="0"/>
            </a:br>
            <a:r>
              <a:rPr lang="en-US" sz="2000" dirty="0">
                <a:hlinkClick r:id="rId4"/>
              </a:rPr>
              <a:t>Cabeza de </a:t>
            </a:r>
            <a:r>
              <a:rPr lang="en-US" sz="2000" dirty="0" err="1">
                <a:hlinkClick r:id="rId4"/>
              </a:rPr>
              <a:t>Vaca</a:t>
            </a:r>
            <a:r>
              <a:rPr lang="en-US" sz="2000" dirty="0">
                <a:hlinkClick r:id="rId4"/>
              </a:rPr>
              <a:t> La </a:t>
            </a:r>
            <a:r>
              <a:rPr lang="en-US" sz="2000" dirty="0" err="1">
                <a:hlinkClick r:id="rId4"/>
              </a:rPr>
              <a:t>Relacion</a:t>
            </a:r>
            <a:r>
              <a:rPr lang="en-US" sz="2000" dirty="0">
                <a:hlinkClick r:id="rId4"/>
              </a:rPr>
              <a:t> Digitization</a:t>
            </a:r>
            <a:br>
              <a:rPr lang="en-US" sz="2000" dirty="0">
                <a:hlinkClick r:id="rId5"/>
              </a:rPr>
            </a:br>
            <a:r>
              <a:rPr lang="en-US" sz="2600" dirty="0">
                <a:hlinkClick r:id="rId5"/>
              </a:rPr>
              <a:t> Santiago </a:t>
            </a:r>
            <a:r>
              <a:rPr lang="en-US" sz="2600" dirty="0" err="1">
                <a:hlinkClick r:id="rId5"/>
              </a:rPr>
              <a:t>Tafolla</a:t>
            </a:r>
            <a:r>
              <a:rPr lang="en-US" sz="2600" dirty="0">
                <a:hlinkClick r:id="rId5"/>
              </a:rPr>
              <a:t>: Mexican Amer. Confederate Soldier</a:t>
            </a:r>
            <a:br>
              <a:rPr lang="en-US" sz="2300" dirty="0">
                <a:hlinkClick r:id="rId5"/>
              </a:rPr>
            </a:br>
            <a:br>
              <a:rPr lang="en-US" sz="2300" dirty="0"/>
            </a:br>
            <a:r>
              <a:rPr lang="en-US" b="1" dirty="0"/>
              <a:t>Interactive Image Archives/Data &amp; Research Projects </a:t>
            </a:r>
            <a:br>
              <a:rPr lang="en-US" sz="2400" dirty="0"/>
            </a:br>
            <a:r>
              <a:rPr lang="en-US" sz="2000" dirty="0"/>
              <a:t>(Image libraries, Interactive Commenting/Metadata</a:t>
            </a:r>
            <a:r>
              <a:rPr lang="en-US" sz="2400" dirty="0"/>
              <a:t>)</a:t>
            </a:r>
            <a:br>
              <a:rPr lang="en-US" sz="2400" dirty="0"/>
            </a:br>
            <a:r>
              <a:rPr lang="en-US" sz="2400" dirty="0">
                <a:hlinkClick r:id="rId6"/>
              </a:rPr>
              <a:t>Texas State Flickr Commons</a:t>
            </a:r>
            <a:endParaRPr lang="en-US" sz="2400" dirty="0"/>
          </a:p>
          <a:p>
            <a:pPr marL="0" indent="0">
              <a:buNone/>
            </a:pPr>
            <a:endParaRPr lang="en-US" sz="2400" b="1" dirty="0"/>
          </a:p>
          <a:p>
            <a:pPr marL="0" indent="0">
              <a:buNone/>
            </a:pPr>
            <a:r>
              <a:rPr lang="en-US" sz="2900" b="1" dirty="0"/>
              <a:t>Digital Libraries Archiving &amp; Documentation Projects</a:t>
            </a:r>
            <a:br>
              <a:rPr lang="en-US" sz="2900" b="1" dirty="0"/>
            </a:br>
            <a:r>
              <a:rPr lang="en-US" sz="2000" dirty="0"/>
              <a:t>(Text, Metadata, OCR, Search, Zoom ability, Page Turning)</a:t>
            </a:r>
            <a:br>
              <a:rPr lang="en-US" sz="2000" dirty="0">
                <a:hlinkClick r:id="rId7"/>
              </a:rPr>
            </a:br>
            <a:r>
              <a:rPr lang="en-US" sz="2100" dirty="0">
                <a:hlinkClick r:id="rId7"/>
              </a:rPr>
              <a:t> </a:t>
            </a:r>
            <a:r>
              <a:rPr lang="en-US" sz="2100" dirty="0" err="1">
                <a:hlinkClick r:id="rId7"/>
              </a:rPr>
              <a:t>Pedagogs</a:t>
            </a:r>
            <a:r>
              <a:rPr lang="en-US" sz="2100" dirty="0"/>
              <a:t> </a:t>
            </a:r>
            <a:r>
              <a:rPr lang="en-US" sz="1600" dirty="0"/>
              <a:t>University Yearbooks</a:t>
            </a:r>
            <a:br>
              <a:rPr lang="en-US" sz="1600" dirty="0"/>
            </a:br>
            <a:br>
              <a:rPr lang="en-US" sz="1600" dirty="0"/>
            </a:br>
            <a:endParaRPr lang="en-US" sz="1600" dirty="0"/>
          </a:p>
          <a:p>
            <a:pPr marL="0" indent="0">
              <a:buNone/>
            </a:pPr>
            <a:br>
              <a:rPr lang="en-US" sz="2000" dirty="0">
                <a:hlinkClick r:id="rId8"/>
              </a:rPr>
            </a:br>
            <a:r>
              <a:rPr lang="en-US" sz="2000" dirty="0">
                <a:hlinkClick r:id="rId8"/>
              </a:rPr>
              <a:t>Faculty Digitization Proposals/Partnerships</a:t>
            </a:r>
            <a:r>
              <a:rPr lang="en-US" sz="2000" dirty="0"/>
              <a:t>  </a:t>
            </a:r>
            <a:br>
              <a:rPr lang="en-US" sz="2000" dirty="0"/>
            </a:br>
            <a:endParaRPr lang="en-US" sz="2000" dirty="0"/>
          </a:p>
        </p:txBody>
      </p:sp>
      <p:sp>
        <p:nvSpPr>
          <p:cNvPr id="2" name="Isosceles Triangle 1"/>
          <p:cNvSpPr/>
          <p:nvPr/>
        </p:nvSpPr>
        <p:spPr>
          <a:xfrm rot="10800000">
            <a:off x="1600199" y="1919591"/>
            <a:ext cx="3810000" cy="4343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a:stCxn id="2" idx="0"/>
          </p:cNvCxnSpPr>
          <p:nvPr/>
        </p:nvCxnSpPr>
        <p:spPr>
          <a:xfrm>
            <a:off x="3505200" y="6262991"/>
            <a:ext cx="2133601"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9"/>
          <a:stretch>
            <a:fillRect/>
          </a:stretch>
        </p:blipFill>
        <p:spPr>
          <a:xfrm>
            <a:off x="3505200" y="2812302"/>
            <a:ext cx="2240301" cy="48351"/>
          </a:xfrm>
          <a:prstGeom prst="rect">
            <a:avLst/>
          </a:prstGeom>
        </p:spPr>
      </p:pic>
      <p:pic>
        <p:nvPicPr>
          <p:cNvPr id="10" name="Picture 9"/>
          <p:cNvPicPr>
            <a:picLocks noChangeAspect="1"/>
          </p:cNvPicPr>
          <p:nvPr/>
        </p:nvPicPr>
        <p:blipFill>
          <a:blip r:embed="rId9"/>
          <a:stretch>
            <a:fillRect/>
          </a:stretch>
        </p:blipFill>
        <p:spPr>
          <a:xfrm>
            <a:off x="3497093" y="2038683"/>
            <a:ext cx="2118365" cy="45720"/>
          </a:xfrm>
          <a:prstGeom prst="rect">
            <a:avLst/>
          </a:prstGeom>
        </p:spPr>
      </p:pic>
      <p:pic>
        <p:nvPicPr>
          <p:cNvPr id="11" name="Picture 10"/>
          <p:cNvPicPr>
            <a:picLocks noChangeAspect="1"/>
          </p:cNvPicPr>
          <p:nvPr/>
        </p:nvPicPr>
        <p:blipFill>
          <a:blip r:embed="rId9"/>
          <a:stretch>
            <a:fillRect/>
          </a:stretch>
        </p:blipFill>
        <p:spPr>
          <a:xfrm flipV="1">
            <a:off x="3549816" y="3886200"/>
            <a:ext cx="2165185" cy="46730"/>
          </a:xfrm>
          <a:prstGeom prst="rect">
            <a:avLst/>
          </a:prstGeom>
        </p:spPr>
      </p:pic>
      <p:pic>
        <p:nvPicPr>
          <p:cNvPr id="12" name="Picture 11"/>
          <p:cNvPicPr>
            <a:picLocks noChangeAspect="1"/>
          </p:cNvPicPr>
          <p:nvPr/>
        </p:nvPicPr>
        <p:blipFill>
          <a:blip r:embed="rId9"/>
          <a:stretch>
            <a:fillRect/>
          </a:stretch>
        </p:blipFill>
        <p:spPr>
          <a:xfrm flipV="1">
            <a:off x="3541555" y="4660829"/>
            <a:ext cx="2118323" cy="45719"/>
          </a:xfrm>
          <a:prstGeom prst="rect">
            <a:avLst/>
          </a:prstGeom>
        </p:spPr>
      </p:pic>
      <p:pic>
        <p:nvPicPr>
          <p:cNvPr id="13" name="Picture 12"/>
          <p:cNvPicPr>
            <a:picLocks noChangeAspect="1"/>
          </p:cNvPicPr>
          <p:nvPr/>
        </p:nvPicPr>
        <p:blipFill>
          <a:blip r:embed="rId9"/>
          <a:stretch>
            <a:fillRect/>
          </a:stretch>
        </p:blipFill>
        <p:spPr>
          <a:xfrm flipV="1">
            <a:off x="3541554" y="5389181"/>
            <a:ext cx="2203946" cy="47567"/>
          </a:xfrm>
          <a:prstGeom prst="rect">
            <a:avLst/>
          </a:prstGeom>
        </p:spPr>
      </p:pic>
      <p:cxnSp>
        <p:nvCxnSpPr>
          <p:cNvPr id="17" name="Straight Connector 16"/>
          <p:cNvCxnSpPr>
            <a:stCxn id="2" idx="3"/>
            <a:endCxn id="2" idx="0"/>
          </p:cNvCxnSpPr>
          <p:nvPr/>
        </p:nvCxnSpPr>
        <p:spPr>
          <a:xfrm>
            <a:off x="3505199" y="1919591"/>
            <a:ext cx="0" cy="434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92415" y="5578023"/>
            <a:ext cx="2057400" cy="584775"/>
          </a:xfrm>
          <a:prstGeom prst="rect">
            <a:avLst/>
          </a:prstGeom>
          <a:noFill/>
        </p:spPr>
        <p:txBody>
          <a:bodyPr wrap="square" rtlCol="0">
            <a:spAutoFit/>
          </a:bodyPr>
          <a:lstStyle/>
          <a:p>
            <a:r>
              <a:rPr lang="en-US" sz="1600" b="1" dirty="0" err="1"/>
              <a:t>Projects,Prototypes</a:t>
            </a:r>
            <a:r>
              <a:rPr lang="en-US" sz="1600" b="1" dirty="0"/>
              <a:t> Grant Partnerships</a:t>
            </a:r>
          </a:p>
        </p:txBody>
      </p:sp>
      <p:cxnSp>
        <p:nvCxnSpPr>
          <p:cNvPr id="7" name="Straight Arrow Connector 6"/>
          <p:cNvCxnSpPr/>
          <p:nvPr/>
        </p:nvCxnSpPr>
        <p:spPr>
          <a:xfrm flipV="1">
            <a:off x="3048000" y="3619918"/>
            <a:ext cx="0" cy="122755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15439" y="3256506"/>
            <a:ext cx="1234377" cy="369332"/>
          </a:xfrm>
          <a:prstGeom prst="rect">
            <a:avLst/>
          </a:prstGeom>
          <a:noFill/>
        </p:spPr>
        <p:txBody>
          <a:bodyPr wrap="none" rtlCol="0">
            <a:spAutoFit/>
          </a:bodyPr>
          <a:lstStyle/>
          <a:p>
            <a:r>
              <a:rPr lang="en-US" dirty="0"/>
              <a:t>Complexity</a:t>
            </a:r>
          </a:p>
        </p:txBody>
      </p:sp>
    </p:spTree>
    <p:extLst>
      <p:ext uri="{BB962C8B-B14F-4D97-AF65-F5344CB8AC3E}">
        <p14:creationId xmlns:p14="http://schemas.microsoft.com/office/powerpoint/2010/main" val="108978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FB34-5C66-4CE5-A24D-DB5E73434A3E}"/>
              </a:ext>
            </a:extLst>
          </p:cNvPr>
          <p:cNvSpPr>
            <a:spLocks noGrp="1"/>
          </p:cNvSpPr>
          <p:nvPr>
            <p:ph type="title"/>
          </p:nvPr>
        </p:nvSpPr>
        <p:spPr>
          <a:xfrm>
            <a:off x="98914" y="129184"/>
            <a:ext cx="11273936" cy="1325563"/>
          </a:xfrm>
        </p:spPr>
        <p:txBody>
          <a:bodyPr>
            <a:normAutofit fontScale="90000"/>
          </a:bodyPr>
          <a:lstStyle/>
          <a:p>
            <a:pPr algn="ctr"/>
            <a:r>
              <a:rPr lang="en-US" dirty="0"/>
              <a:t> </a:t>
            </a:r>
            <a:r>
              <a:rPr lang="en-US" sz="6700" dirty="0"/>
              <a:t>Assessment and Results</a:t>
            </a:r>
            <a:br>
              <a:rPr lang="en-US" dirty="0"/>
            </a:br>
            <a:r>
              <a:rPr lang="en-US" sz="2800" dirty="0"/>
              <a:t>Quantitative and Qualitative Measures</a:t>
            </a:r>
          </a:p>
        </p:txBody>
      </p:sp>
      <p:sp>
        <p:nvSpPr>
          <p:cNvPr id="5" name="Rectangle 4">
            <a:extLst>
              <a:ext uri="{FF2B5EF4-FFF2-40B4-BE49-F238E27FC236}">
                <a16:creationId xmlns:a16="http://schemas.microsoft.com/office/drawing/2014/main" id="{C8DB2479-D075-400B-8DB3-2D68B1263C3F}"/>
              </a:ext>
            </a:extLst>
          </p:cNvPr>
          <p:cNvSpPr/>
          <p:nvPr/>
        </p:nvSpPr>
        <p:spPr>
          <a:xfrm>
            <a:off x="9048749" y="458252"/>
            <a:ext cx="2963009" cy="6370975"/>
          </a:xfrm>
          <a:prstGeom prst="rect">
            <a:avLst/>
          </a:prstGeom>
        </p:spPr>
        <p:txBody>
          <a:bodyPr wrap="square">
            <a:spAutoFit/>
          </a:bodyPr>
          <a:lstStyle/>
          <a:p>
            <a:endParaRPr lang="en-US" dirty="0"/>
          </a:p>
          <a:p>
            <a:endParaRPr lang="en-US" dirty="0"/>
          </a:p>
          <a:p>
            <a:endParaRPr lang="en-US" dirty="0"/>
          </a:p>
          <a:p>
            <a:endParaRPr lang="en-US" dirty="0"/>
          </a:p>
          <a:p>
            <a:r>
              <a:rPr lang="en-US" dirty="0"/>
              <a:t>Annual Usage Growth</a:t>
            </a:r>
            <a:br>
              <a:rPr lang="en-US" dirty="0"/>
            </a:br>
            <a:r>
              <a:rPr lang="en-US" dirty="0"/>
              <a:t>(Downloads, Number of Items, ORCID ID’s </a:t>
            </a:r>
            <a:br>
              <a:rPr lang="en-US" dirty="0"/>
            </a:br>
            <a:r>
              <a:rPr lang="en-US" dirty="0"/>
              <a:t>and Hosted Journals)</a:t>
            </a:r>
          </a:p>
          <a:p>
            <a:br>
              <a:rPr lang="en-US" sz="2400" dirty="0"/>
            </a:br>
            <a:br>
              <a:rPr lang="en-US" sz="2400" dirty="0"/>
            </a:br>
            <a:br>
              <a:rPr lang="en-US" sz="2400" dirty="0"/>
            </a:br>
            <a:br>
              <a:rPr lang="en-US" sz="2400" dirty="0"/>
            </a:br>
            <a:endParaRPr lang="en-US" sz="2400" dirty="0"/>
          </a:p>
          <a:p>
            <a:br>
              <a:rPr lang="en-US" sz="2400" dirty="0"/>
            </a:br>
            <a:br>
              <a:rPr lang="en-US" sz="2400" dirty="0"/>
            </a:br>
            <a:r>
              <a:rPr lang="en-US" dirty="0" err="1"/>
              <a:t>LibQual</a:t>
            </a:r>
            <a:r>
              <a:rPr lang="en-US" dirty="0"/>
              <a:t> Biannual Survey 2013-2019, Faculty and Student System Perceptions, Comments</a:t>
            </a:r>
            <a:br>
              <a:rPr lang="en-US" sz="2400" dirty="0"/>
            </a:br>
            <a:r>
              <a:rPr lang="en-US" sz="2400" dirty="0"/>
              <a:t> </a:t>
            </a:r>
          </a:p>
        </p:txBody>
      </p:sp>
      <p:pic>
        <p:nvPicPr>
          <p:cNvPr id="10" name="Picture 9" descr="A screenshot of a cell phone&#10;&#10;Description automatically generated">
            <a:extLst>
              <a:ext uri="{FF2B5EF4-FFF2-40B4-BE49-F238E27FC236}">
                <a16:creationId xmlns:a16="http://schemas.microsoft.com/office/drawing/2014/main" id="{A5E026AA-8E19-468F-A3FB-EE3B94CC0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432" y="5234166"/>
            <a:ext cx="6252342" cy="1225729"/>
          </a:xfrm>
          <a:prstGeom prst="rect">
            <a:avLst/>
          </a:prstGeom>
        </p:spPr>
      </p:pic>
      <p:sp>
        <p:nvSpPr>
          <p:cNvPr id="3" name="TextBox 2">
            <a:extLst>
              <a:ext uri="{FF2B5EF4-FFF2-40B4-BE49-F238E27FC236}">
                <a16:creationId xmlns:a16="http://schemas.microsoft.com/office/drawing/2014/main" id="{5CD0F206-7F0A-4618-8C57-405E6358E06B}"/>
              </a:ext>
            </a:extLst>
          </p:cNvPr>
          <p:cNvSpPr txBox="1"/>
          <p:nvPr/>
        </p:nvSpPr>
        <p:spPr>
          <a:xfrm>
            <a:off x="324950" y="1464272"/>
            <a:ext cx="1543782" cy="1200329"/>
          </a:xfrm>
          <a:prstGeom prst="rect">
            <a:avLst/>
          </a:prstGeom>
          <a:noFill/>
        </p:spPr>
        <p:txBody>
          <a:bodyPr wrap="square" rtlCol="0">
            <a:spAutoFit/>
          </a:bodyPr>
          <a:lstStyle/>
          <a:p>
            <a:r>
              <a:rPr lang="en-US" dirty="0"/>
              <a:t>Ecosystem Implemented in Stages, 2014-2019</a:t>
            </a:r>
          </a:p>
        </p:txBody>
      </p:sp>
      <p:graphicFrame>
        <p:nvGraphicFramePr>
          <p:cNvPr id="7" name="Table 6">
            <a:extLst>
              <a:ext uri="{FF2B5EF4-FFF2-40B4-BE49-F238E27FC236}">
                <a16:creationId xmlns:a16="http://schemas.microsoft.com/office/drawing/2014/main" id="{886937FE-7056-49EA-82CD-0ABFC8A87D50}"/>
              </a:ext>
            </a:extLst>
          </p:cNvPr>
          <p:cNvGraphicFramePr>
            <a:graphicFrameLocks noGrp="1"/>
          </p:cNvGraphicFramePr>
          <p:nvPr/>
        </p:nvGraphicFramePr>
        <p:xfrm>
          <a:off x="2212974" y="1596961"/>
          <a:ext cx="6721474" cy="3296641"/>
        </p:xfrm>
        <a:graphic>
          <a:graphicData uri="http://schemas.openxmlformats.org/drawingml/2006/table">
            <a:tbl>
              <a:tblPr firstRow="1" firstCol="1" bandRow="1"/>
              <a:tblGrid>
                <a:gridCol w="958978">
                  <a:extLst>
                    <a:ext uri="{9D8B030D-6E8A-4147-A177-3AD203B41FA5}">
                      <a16:colId xmlns:a16="http://schemas.microsoft.com/office/drawing/2014/main" val="2355885191"/>
                    </a:ext>
                  </a:extLst>
                </a:gridCol>
                <a:gridCol w="960416">
                  <a:extLst>
                    <a:ext uri="{9D8B030D-6E8A-4147-A177-3AD203B41FA5}">
                      <a16:colId xmlns:a16="http://schemas.microsoft.com/office/drawing/2014/main" val="3036533258"/>
                    </a:ext>
                  </a:extLst>
                </a:gridCol>
                <a:gridCol w="960416">
                  <a:extLst>
                    <a:ext uri="{9D8B030D-6E8A-4147-A177-3AD203B41FA5}">
                      <a16:colId xmlns:a16="http://schemas.microsoft.com/office/drawing/2014/main" val="2194153925"/>
                    </a:ext>
                  </a:extLst>
                </a:gridCol>
                <a:gridCol w="960416">
                  <a:extLst>
                    <a:ext uri="{9D8B030D-6E8A-4147-A177-3AD203B41FA5}">
                      <a16:colId xmlns:a16="http://schemas.microsoft.com/office/drawing/2014/main" val="2541743887"/>
                    </a:ext>
                  </a:extLst>
                </a:gridCol>
                <a:gridCol w="960416">
                  <a:extLst>
                    <a:ext uri="{9D8B030D-6E8A-4147-A177-3AD203B41FA5}">
                      <a16:colId xmlns:a16="http://schemas.microsoft.com/office/drawing/2014/main" val="827644429"/>
                    </a:ext>
                  </a:extLst>
                </a:gridCol>
                <a:gridCol w="960416">
                  <a:extLst>
                    <a:ext uri="{9D8B030D-6E8A-4147-A177-3AD203B41FA5}">
                      <a16:colId xmlns:a16="http://schemas.microsoft.com/office/drawing/2014/main" val="962860892"/>
                    </a:ext>
                  </a:extLst>
                </a:gridCol>
                <a:gridCol w="960416">
                  <a:extLst>
                    <a:ext uri="{9D8B030D-6E8A-4147-A177-3AD203B41FA5}">
                      <a16:colId xmlns:a16="http://schemas.microsoft.com/office/drawing/2014/main" val="2304019485"/>
                    </a:ext>
                  </a:extLst>
                </a:gridCol>
              </a:tblGrid>
              <a:tr h="262158">
                <a:tc>
                  <a:txBody>
                    <a:bodyPr/>
                    <a:lstStyle/>
                    <a:p>
                      <a:pPr marL="0" marR="0" algn="ctr">
                        <a:lnSpc>
                          <a:spcPct val="107000"/>
                        </a:lnSpc>
                        <a:spcBef>
                          <a:spcPts val="0"/>
                        </a:spcBef>
                        <a:spcAft>
                          <a:spcPts val="0"/>
                        </a:spcAft>
                      </a:pPr>
                      <a:r>
                        <a:rPr lang="en-US" sz="1200" b="1">
                          <a:effectLst/>
                          <a:latin typeface="Calibri" panose="020F0502020204030204" pitchFamily="34" charset="0"/>
                          <a:ea typeface="Calibri" panose="020F0502020204030204" pitchFamily="34" charset="0"/>
                          <a:cs typeface="Times New Roman" panose="02020603050405020304" pitchFamily="18" charset="0"/>
                        </a:rPr>
                        <a:t>System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gn="ctr">
                        <a:lnSpc>
                          <a:spcPct val="107000"/>
                        </a:lnSpc>
                        <a:spcBef>
                          <a:spcPts val="0"/>
                        </a:spcBef>
                        <a:spcAft>
                          <a:spcPts val="0"/>
                        </a:spcAft>
                      </a:pPr>
                      <a:r>
                        <a:rPr lang="en-US"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2019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769763493"/>
                  </a:ext>
                </a:extLst>
              </a:tr>
              <a:tr h="240267">
                <a:tc gridSpan="7">
                  <a:txBody>
                    <a:bodyPr/>
                    <a:lstStyle/>
                    <a:p>
                      <a:pPr marL="0" marR="0" algn="l">
                        <a:lnSpc>
                          <a:spcPct val="107000"/>
                        </a:lnSpc>
                        <a:spcBef>
                          <a:spcPts val="300"/>
                        </a:spcBef>
                        <a:spcAft>
                          <a:spcPts val="3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Downloads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44981837"/>
                  </a:ext>
                </a:extLst>
              </a:tr>
              <a:tr h="240267">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DSpace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326,762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318,742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385,163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341,224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972,359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1,010,349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6822864"/>
                  </a:ext>
                </a:extLst>
              </a:tr>
              <a:tr h="240267">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ETDs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136,985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158,240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200,373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328,420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470,437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505,658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1804841"/>
                  </a:ext>
                </a:extLst>
              </a:tr>
              <a:tr h="240267">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Dataverse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3,451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2,043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9237707"/>
                  </a:ext>
                </a:extLst>
              </a:tr>
              <a:tr h="391546">
                <a:tc gridSpan="7">
                  <a:txBody>
                    <a:bodyPr/>
                    <a:lstStyle/>
                    <a:p>
                      <a:pPr marL="0" marR="0" algn="l">
                        <a:lnSpc>
                          <a:spcPct val="107000"/>
                        </a:lnSpc>
                        <a:spcBef>
                          <a:spcPts val="0"/>
                        </a:spcBef>
                        <a:spcAft>
                          <a:spcPts val="0"/>
                        </a:spcAft>
                      </a:pPr>
                      <a:r>
                        <a:rPr lang="en-US" sz="11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Number of Items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23563958"/>
                  </a:ext>
                </a:extLst>
              </a:tr>
              <a:tr h="240267">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DSpace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1,340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1,437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1,546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1,660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2,135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2,720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2450206"/>
                  </a:ext>
                </a:extLst>
              </a:tr>
              <a:tr h="240267">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ETDs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967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1,174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1,326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1,581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1,789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2,218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476397"/>
                  </a:ext>
                </a:extLst>
              </a:tr>
              <a:tr h="240267">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Dataverse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n/a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53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3702819"/>
                  </a:ext>
                </a:extLst>
              </a:tr>
              <a:tr h="240267">
                <a:tc gridSpan="7">
                  <a:txBody>
                    <a:bodyPr/>
                    <a:lstStyle/>
                    <a:p>
                      <a:pPr marL="0" marR="0" algn="l">
                        <a:lnSpc>
                          <a:spcPct val="107000"/>
                        </a:lnSpc>
                        <a:spcBef>
                          <a:spcPts val="300"/>
                        </a:spcBef>
                        <a:spcAft>
                          <a:spcPts val="3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ORCID IDs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0070821"/>
                  </a:ext>
                </a:extLst>
              </a:tr>
              <a:tr h="240267">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ORCID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190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316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438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545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669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4718904"/>
                  </a:ext>
                </a:extLst>
              </a:tr>
              <a:tr h="240267">
                <a:tc gridSpan="7">
                  <a:txBody>
                    <a:bodyPr/>
                    <a:lstStyle/>
                    <a:p>
                      <a:pPr marL="0" marR="0" algn="l">
                        <a:lnSpc>
                          <a:spcPct val="107000"/>
                        </a:lnSpc>
                        <a:spcBef>
                          <a:spcPts val="300"/>
                        </a:spcBef>
                        <a:spcAft>
                          <a:spcPts val="300"/>
                        </a:spcAft>
                      </a:pPr>
                      <a:r>
                        <a:rPr lang="en-US" sz="11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Hosted Journals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44092943"/>
                  </a:ext>
                </a:extLst>
              </a:tr>
              <a:tr h="240267">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OJS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1433080"/>
                  </a:ext>
                </a:extLst>
              </a:tr>
            </a:tbl>
          </a:graphicData>
        </a:graphic>
      </p:graphicFrame>
    </p:spTree>
    <p:extLst>
      <p:ext uri="{BB962C8B-B14F-4D97-AF65-F5344CB8AC3E}">
        <p14:creationId xmlns:p14="http://schemas.microsoft.com/office/powerpoint/2010/main" val="16009450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CC618-061B-46A9-9324-9C60D1523F6E}"/>
              </a:ext>
            </a:extLst>
          </p:cNvPr>
          <p:cNvSpPr>
            <a:spLocks noGrp="1"/>
          </p:cNvSpPr>
          <p:nvPr>
            <p:ph type="title"/>
          </p:nvPr>
        </p:nvSpPr>
        <p:spPr>
          <a:xfrm>
            <a:off x="-151042" y="122372"/>
            <a:ext cx="7840872" cy="1694693"/>
          </a:xfrm>
        </p:spPr>
        <p:txBody>
          <a:bodyPr>
            <a:normAutofit/>
          </a:bodyPr>
          <a:lstStyle/>
          <a:p>
            <a:pPr algn="ctr"/>
            <a:br>
              <a:rPr lang="en-US" sz="3100" dirty="0"/>
            </a:br>
            <a:r>
              <a:rPr lang="en-US" sz="4000" dirty="0"/>
              <a:t>Timelines and Implementation Paths</a:t>
            </a:r>
            <a:br>
              <a:rPr lang="en-US" sz="3100" dirty="0"/>
            </a:br>
            <a:r>
              <a:rPr lang="en-US" sz="2400" b="1" dirty="0"/>
              <a:t>Many Roads To Rome (1-5 Year Paths)</a:t>
            </a:r>
            <a:endParaRPr lang="en-US" sz="2400" dirty="0"/>
          </a:p>
        </p:txBody>
      </p:sp>
      <p:sp>
        <p:nvSpPr>
          <p:cNvPr id="3" name="Content Placeholder 2">
            <a:extLst>
              <a:ext uri="{FF2B5EF4-FFF2-40B4-BE49-F238E27FC236}">
                <a16:creationId xmlns:a16="http://schemas.microsoft.com/office/drawing/2014/main" id="{2C786BA0-6344-492A-972A-A2F9D23DD3B7}"/>
              </a:ext>
            </a:extLst>
          </p:cNvPr>
          <p:cNvSpPr>
            <a:spLocks noGrp="1"/>
          </p:cNvSpPr>
          <p:nvPr>
            <p:ph idx="1"/>
          </p:nvPr>
        </p:nvSpPr>
        <p:spPr>
          <a:xfrm>
            <a:off x="842435" y="1859252"/>
            <a:ext cx="5840238" cy="3181684"/>
          </a:xfrm>
        </p:spPr>
        <p:txBody>
          <a:bodyPr anchor="t">
            <a:noAutofit/>
          </a:bodyPr>
          <a:lstStyle/>
          <a:p>
            <a:pPr marL="0" indent="0">
              <a:buNone/>
            </a:pPr>
            <a:r>
              <a:rPr lang="en-US" sz="2000" b="1" dirty="0"/>
              <a:t>Year 1 </a:t>
            </a:r>
            <a:br>
              <a:rPr lang="en-US" sz="2000" b="1" dirty="0"/>
            </a:br>
            <a:r>
              <a:rPr lang="en-US" sz="2000" dirty="0"/>
              <a:t>Digital Collection Repository and Digitization Lab</a:t>
            </a:r>
            <a:br>
              <a:rPr lang="en-US" sz="2000" dirty="0"/>
            </a:br>
            <a:br>
              <a:rPr lang="en-US" sz="2000" dirty="0"/>
            </a:br>
            <a:r>
              <a:rPr lang="en-US" sz="2000" b="1" dirty="0"/>
              <a:t>Year 2 </a:t>
            </a:r>
            <a:br>
              <a:rPr lang="en-US" sz="2000" b="1" dirty="0"/>
            </a:br>
            <a:r>
              <a:rPr lang="en-US" sz="2000" dirty="0"/>
              <a:t>User Interface Software (OMEKA), Identity Management System, ORCID </a:t>
            </a:r>
            <a:br>
              <a:rPr lang="en-US" sz="2000" dirty="0"/>
            </a:br>
            <a:br>
              <a:rPr lang="en-US" sz="2000" dirty="0"/>
            </a:br>
            <a:r>
              <a:rPr lang="en-US" sz="2000" b="1" dirty="0"/>
              <a:t>Year 3 </a:t>
            </a:r>
            <a:br>
              <a:rPr lang="en-US" sz="2000" b="1" dirty="0"/>
            </a:br>
            <a:r>
              <a:rPr lang="en-US" sz="2000" dirty="0"/>
              <a:t>Data Repository</a:t>
            </a:r>
            <a:br>
              <a:rPr lang="en-US" sz="2000" dirty="0"/>
            </a:br>
            <a:br>
              <a:rPr lang="en-US" sz="2000" dirty="0"/>
            </a:br>
            <a:r>
              <a:rPr lang="en-US" sz="2000" b="1" dirty="0"/>
              <a:t>Year 4 </a:t>
            </a:r>
            <a:br>
              <a:rPr lang="en-US" sz="2000" b="1" dirty="0"/>
            </a:br>
            <a:r>
              <a:rPr lang="en-US" sz="2000" dirty="0"/>
              <a:t>ETD Middleware (VIREO) and OJS Software</a:t>
            </a:r>
            <a:br>
              <a:rPr lang="en-US" sz="2000" dirty="0"/>
            </a:br>
            <a:br>
              <a:rPr lang="en-US" sz="2000" dirty="0"/>
            </a:br>
            <a:r>
              <a:rPr lang="en-US" sz="2000" b="1" dirty="0"/>
              <a:t>Year 5</a:t>
            </a:r>
            <a:br>
              <a:rPr lang="en-US" sz="2000" b="1" dirty="0"/>
            </a:br>
            <a:r>
              <a:rPr lang="en-US" sz="2000" b="1" dirty="0"/>
              <a:t> </a:t>
            </a:r>
            <a:r>
              <a:rPr lang="en-US" sz="2000" dirty="0"/>
              <a:t>Complex Digitization Projects, IIIF Server, Faculty Grant Projects etc.</a:t>
            </a:r>
          </a:p>
        </p:txBody>
      </p:sp>
      <p:sp>
        <p:nvSpPr>
          <p:cNvPr id="79" name="Freeform: Shape 78">
            <a:extLst>
              <a:ext uri="{FF2B5EF4-FFF2-40B4-BE49-F238E27FC236}">
                <a16:creationId xmlns:a16="http://schemas.microsoft.com/office/drawing/2014/main" id="{2C6A2225-94AF-4BC4-98F4-77746E7B10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5108" y="1"/>
            <a:ext cx="4666892" cy="3612937"/>
          </a:xfrm>
          <a:custGeom>
            <a:avLst/>
            <a:gdLst>
              <a:gd name="connsiteX0" fmla="*/ 192227 w 4666892"/>
              <a:gd name="connsiteY0" fmla="*/ 0 h 3612937"/>
              <a:gd name="connsiteX1" fmla="*/ 4666892 w 4666892"/>
              <a:gd name="connsiteY1" fmla="*/ 0 h 3612937"/>
              <a:gd name="connsiteX2" fmla="*/ 4666892 w 4666892"/>
              <a:gd name="connsiteY2" fmla="*/ 2643684 h 3612937"/>
              <a:gd name="connsiteX3" fmla="*/ 4657487 w 4666892"/>
              <a:gd name="connsiteY3" fmla="*/ 2656262 h 3612937"/>
              <a:gd name="connsiteX4" fmla="*/ 2628900 w 4666892"/>
              <a:gd name="connsiteY4" fmla="*/ 3612937 h 3612937"/>
              <a:gd name="connsiteX5" fmla="*/ 0 w 4666892"/>
              <a:gd name="connsiteY5" fmla="*/ 984037 h 3612937"/>
              <a:gd name="connsiteX6" fmla="*/ 118190 w 4666892"/>
              <a:gd name="connsiteY6" fmla="*/ 202283 h 3612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6892" h="3612937">
                <a:moveTo>
                  <a:pt x="192227" y="0"/>
                </a:moveTo>
                <a:lnTo>
                  <a:pt x="4666892" y="0"/>
                </a:lnTo>
                <a:lnTo>
                  <a:pt x="4666892" y="2643684"/>
                </a:lnTo>
                <a:lnTo>
                  <a:pt x="4657487" y="2656262"/>
                </a:lnTo>
                <a:cubicBezTo>
                  <a:pt x="4175308" y="3240527"/>
                  <a:pt x="3445594" y="3612937"/>
                  <a:pt x="2628900" y="3612937"/>
                </a:cubicBezTo>
                <a:cubicBezTo>
                  <a:pt x="1176999" y="3612937"/>
                  <a:pt x="0" y="2435938"/>
                  <a:pt x="0" y="984037"/>
                </a:cubicBezTo>
                <a:cubicBezTo>
                  <a:pt x="0" y="711806"/>
                  <a:pt x="41379" y="449239"/>
                  <a:pt x="118190" y="2022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46EA0402-5843-4D53-BF9C-BE72058120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89830" y="1"/>
            <a:ext cx="4502173" cy="344821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4" name="Picture 10" descr="Image result for timelines icon">
            <a:extLst>
              <a:ext uri="{FF2B5EF4-FFF2-40B4-BE49-F238E27FC236}">
                <a16:creationId xmlns:a16="http://schemas.microsoft.com/office/drawing/2014/main" id="{E92975EF-A39E-48A9-9847-A1B9908C685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68827" y="244523"/>
            <a:ext cx="2580738" cy="2580738"/>
          </a:xfrm>
          <a:prstGeom prst="rect">
            <a:avLst/>
          </a:prstGeom>
          <a:noFill/>
          <a:extLst>
            <a:ext uri="{909E8E84-426E-40DD-AFC4-6F175D3DCCD1}">
              <a14:hiddenFill xmlns:a14="http://schemas.microsoft.com/office/drawing/2010/main">
                <a:solidFill>
                  <a:srgbClr val="FFFFFF"/>
                </a:solidFill>
              </a14:hiddenFill>
            </a:ext>
          </a:extLst>
        </p:spPr>
      </p:pic>
      <p:sp>
        <p:nvSpPr>
          <p:cNvPr id="83" name="Freeform: Shape 82">
            <a:extLst>
              <a:ext uri="{FF2B5EF4-FFF2-40B4-BE49-F238E27FC236}">
                <a16:creationId xmlns:a16="http://schemas.microsoft.com/office/drawing/2014/main" id="{648F5915-2CE1-4F74-88C5-D4366893D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4737" y="3918051"/>
            <a:ext cx="3587263" cy="2939948"/>
          </a:xfrm>
          <a:custGeom>
            <a:avLst/>
            <a:gdLst>
              <a:gd name="connsiteX0" fmla="*/ 2070613 w 3587263"/>
              <a:gd name="connsiteY0" fmla="*/ 0 h 2939948"/>
              <a:gd name="connsiteX1" fmla="*/ 3534758 w 3587263"/>
              <a:gd name="connsiteY1" fmla="*/ 606469 h 2939948"/>
              <a:gd name="connsiteX2" fmla="*/ 3587263 w 3587263"/>
              <a:gd name="connsiteY2" fmla="*/ 664240 h 2939948"/>
              <a:gd name="connsiteX3" fmla="*/ 3587263 w 3587263"/>
              <a:gd name="connsiteY3" fmla="*/ 2939948 h 2939948"/>
              <a:gd name="connsiteX4" fmla="*/ 193241 w 3587263"/>
              <a:gd name="connsiteY4" fmla="*/ 2939948 h 2939948"/>
              <a:gd name="connsiteX5" fmla="*/ 162719 w 3587263"/>
              <a:gd name="connsiteY5" fmla="*/ 2876589 h 2939948"/>
              <a:gd name="connsiteX6" fmla="*/ 0 w 3587263"/>
              <a:gd name="connsiteY6" fmla="*/ 2070613 h 2939948"/>
              <a:gd name="connsiteX7" fmla="*/ 2070613 w 3587263"/>
              <a:gd name="connsiteY7" fmla="*/ 0 h 2939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7263" h="2939948">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91B43EC4-7D6F-44CA-82DD-103883D23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8827" y="4082142"/>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Image result for timelines icon">
            <a:extLst>
              <a:ext uri="{FF2B5EF4-FFF2-40B4-BE49-F238E27FC236}">
                <a16:creationId xmlns:a16="http://schemas.microsoft.com/office/drawing/2014/main" id="{8607D9A9-9D96-4F81-AB5E-15A8503067C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671968" y="4769963"/>
            <a:ext cx="1922936" cy="19229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9832838"/>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C9BAC-3381-4C12-955C-0A526FD2A1AA}"/>
              </a:ext>
            </a:extLst>
          </p:cNvPr>
          <p:cNvSpPr>
            <a:spLocks noGrp="1"/>
          </p:cNvSpPr>
          <p:nvPr>
            <p:ph type="title"/>
          </p:nvPr>
        </p:nvSpPr>
        <p:spPr>
          <a:xfrm>
            <a:off x="573465" y="428667"/>
            <a:ext cx="5314536" cy="1325563"/>
          </a:xfrm>
        </p:spPr>
        <p:txBody>
          <a:bodyPr>
            <a:normAutofit/>
          </a:bodyPr>
          <a:lstStyle/>
          <a:p>
            <a:r>
              <a:rPr lang="en-US" b="1" dirty="0"/>
              <a:t>Human Resources</a:t>
            </a:r>
          </a:p>
        </p:txBody>
      </p:sp>
      <p:sp>
        <p:nvSpPr>
          <p:cNvPr id="3" name="Content Placeholder 2">
            <a:extLst>
              <a:ext uri="{FF2B5EF4-FFF2-40B4-BE49-F238E27FC236}">
                <a16:creationId xmlns:a16="http://schemas.microsoft.com/office/drawing/2014/main" id="{2ADA6DFA-10BF-441D-BBC0-E7DEE13EBEC3}"/>
              </a:ext>
            </a:extLst>
          </p:cNvPr>
          <p:cNvSpPr>
            <a:spLocks noGrp="1"/>
          </p:cNvSpPr>
          <p:nvPr>
            <p:ph idx="1"/>
          </p:nvPr>
        </p:nvSpPr>
        <p:spPr>
          <a:xfrm>
            <a:off x="320343" y="2186253"/>
            <a:ext cx="5820780" cy="4243080"/>
          </a:xfrm>
        </p:spPr>
        <p:txBody>
          <a:bodyPr anchor="t">
            <a:normAutofit lnSpcReduction="10000"/>
          </a:bodyPr>
          <a:lstStyle/>
          <a:p>
            <a:r>
              <a:rPr lang="en-US" sz="2400" b="1" dirty="0"/>
              <a:t>System Administrator/Programmer</a:t>
            </a:r>
            <a:br>
              <a:rPr lang="en-US" sz="2400" b="1" dirty="0"/>
            </a:br>
            <a:r>
              <a:rPr lang="en-US" sz="1800" dirty="0"/>
              <a:t>server infrastructure set-up/maintenance/basic customization</a:t>
            </a:r>
          </a:p>
          <a:p>
            <a:r>
              <a:rPr lang="en-US" sz="2400" b="1" dirty="0"/>
              <a:t>Digital Collections Librarian</a:t>
            </a:r>
            <a:r>
              <a:rPr lang="en-US" sz="2400" dirty="0"/>
              <a:t>: </a:t>
            </a:r>
            <a:r>
              <a:rPr lang="en-US" sz="1800" dirty="0"/>
              <a:t>Administration, Marketing, User Support, Collections and Data Repository, OJS/ORCID</a:t>
            </a:r>
          </a:p>
          <a:p>
            <a:endParaRPr lang="en-US" sz="1800" dirty="0"/>
          </a:p>
          <a:p>
            <a:r>
              <a:rPr lang="en-US" sz="1600" b="1" dirty="0"/>
              <a:t>Metadata Librarian</a:t>
            </a:r>
            <a:r>
              <a:rPr lang="en-US" sz="1600" dirty="0"/>
              <a:t>: Dublin Core, Specialized Schema</a:t>
            </a:r>
          </a:p>
          <a:p>
            <a:r>
              <a:rPr lang="en-US" sz="1600" b="1" dirty="0"/>
              <a:t>Web Developer/Programmer</a:t>
            </a:r>
            <a:r>
              <a:rPr lang="en-US" sz="1600" dirty="0"/>
              <a:t>: OMEKA, System Integration</a:t>
            </a:r>
          </a:p>
          <a:p>
            <a:r>
              <a:rPr lang="en-US" sz="1600" b="1" dirty="0"/>
              <a:t>Project Manager/Department Head </a:t>
            </a:r>
            <a:r>
              <a:rPr lang="en-US" sz="1600" dirty="0"/>
              <a:t>(PMP Certification)</a:t>
            </a:r>
          </a:p>
          <a:p>
            <a:r>
              <a:rPr lang="en-US" sz="1600" b="1" dirty="0"/>
              <a:t>Digitization Specialist</a:t>
            </a:r>
          </a:p>
          <a:p>
            <a:r>
              <a:rPr lang="en-US" sz="1600" b="1" dirty="0"/>
              <a:t>GIS Specialist/Data Visualization Specialist</a:t>
            </a:r>
          </a:p>
          <a:p>
            <a:r>
              <a:rPr lang="en-US" sz="1600" b="1" dirty="0"/>
              <a:t>AI Specialist/Post-Doc/CLIR Fellow</a:t>
            </a:r>
          </a:p>
        </p:txBody>
      </p:sp>
      <p:sp>
        <p:nvSpPr>
          <p:cNvPr id="14" name="Freeform: Shape 1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food&#10;&#10;Description automatically generated">
            <a:extLst>
              <a:ext uri="{FF2B5EF4-FFF2-40B4-BE49-F238E27FC236}">
                <a16:creationId xmlns:a16="http://schemas.microsoft.com/office/drawing/2014/main" id="{C172A615-C001-41D6-8E68-E783AF459361}"/>
              </a:ext>
            </a:extLst>
          </p:cNvPr>
          <p:cNvPicPr>
            <a:picLocks noChangeAspect="1"/>
          </p:cNvPicPr>
          <p:nvPr/>
        </p:nvPicPr>
        <p:blipFill rotWithShape="1">
          <a:blip r:embed="rId2">
            <a:extLst>
              <a:ext uri="{28A0092B-C50C-407E-A947-70E740481C1C}">
                <a14:useLocalDpi xmlns:a14="http://schemas.microsoft.com/office/drawing/2010/main" val="0"/>
              </a:ext>
            </a:extLst>
          </a:blip>
          <a:srcRect t="4398" r="2" b="2"/>
          <a:stretch/>
        </p:blipFill>
        <p:spPr>
          <a:xfrm>
            <a:off x="6750141" y="-2008"/>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717837591"/>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CCFB87A-4EBF-458B-9ACF-C862227C2A25}"/>
              </a:ext>
            </a:extLst>
          </p:cNvPr>
          <p:cNvPicPr>
            <a:picLocks noChangeAspect="1"/>
          </p:cNvPicPr>
          <p:nvPr/>
        </p:nvPicPr>
        <p:blipFill rotWithShape="1">
          <a:blip r:embed="rId2"/>
          <a:srcRect t="8380" r="-2" b="-2"/>
          <a:stretch/>
        </p:blipFill>
        <p:spPr>
          <a:xfrm>
            <a:off x="4883025" y="10"/>
            <a:ext cx="7308975" cy="3364982"/>
          </a:xfrm>
          <a:custGeom>
            <a:avLst/>
            <a:gdLst>
              <a:gd name="connsiteX0" fmla="*/ 0 w 7308975"/>
              <a:gd name="connsiteY0" fmla="*/ 0 h 3364992"/>
              <a:gd name="connsiteX1" fmla="*/ 7308975 w 7308975"/>
              <a:gd name="connsiteY1" fmla="*/ 0 h 3364992"/>
              <a:gd name="connsiteX2" fmla="*/ 7308975 w 7308975"/>
              <a:gd name="connsiteY2" fmla="*/ 3364992 h 3364992"/>
              <a:gd name="connsiteX3" fmla="*/ 1210305 w 7308975"/>
              <a:gd name="connsiteY3" fmla="*/ 3364992 h 3364992"/>
              <a:gd name="connsiteX4" fmla="*/ 1192705 w 7308975"/>
              <a:gd name="connsiteY4" fmla="*/ 2943200 h 3364992"/>
              <a:gd name="connsiteX5" fmla="*/ 62981 w 7308975"/>
              <a:gd name="connsiteY5" fmla="*/ 69271 h 336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a:extLst>
              <a:ext uri="{FF2B5EF4-FFF2-40B4-BE49-F238E27FC236}">
                <a16:creationId xmlns:a16="http://schemas.microsoft.com/office/drawing/2014/main" id="{C7675546-9721-4E29-B063-4E65D4C754A6}"/>
              </a:ext>
            </a:extLst>
          </p:cNvPr>
          <p:cNvPicPr>
            <a:picLocks noChangeAspect="1"/>
          </p:cNvPicPr>
          <p:nvPr/>
        </p:nvPicPr>
        <p:blipFill rotWithShape="1">
          <a:blip r:embed="rId3"/>
          <a:srcRect t="7922" r="-2" b="-2"/>
          <a:stretch/>
        </p:blipFill>
        <p:spPr>
          <a:xfrm>
            <a:off x="4883025" y="3493008"/>
            <a:ext cx="7308975" cy="3364992"/>
          </a:xfrm>
          <a:custGeom>
            <a:avLst/>
            <a:gdLst>
              <a:gd name="connsiteX0" fmla="*/ 1210305 w 7308975"/>
              <a:gd name="connsiteY0" fmla="*/ 0 h 3364992"/>
              <a:gd name="connsiteX1" fmla="*/ 7308975 w 7308975"/>
              <a:gd name="connsiteY1" fmla="*/ 0 h 3364992"/>
              <a:gd name="connsiteX2" fmla="*/ 7308975 w 7308975"/>
              <a:gd name="connsiteY2" fmla="*/ 3364992 h 3364992"/>
              <a:gd name="connsiteX3" fmla="*/ 0 w 7308975"/>
              <a:gd name="connsiteY3" fmla="*/ 3364992 h 3364992"/>
              <a:gd name="connsiteX4" fmla="*/ 62981 w 7308975"/>
              <a:gd name="connsiteY4" fmla="*/ 3295722 h 3364992"/>
              <a:gd name="connsiteX5" fmla="*/ 1192705 w 7308975"/>
              <a:gd name="connsiteY5" fmla="*/ 421793 h 336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2"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F4F7A846-5FF1-44D2-9F22-19741501F50E}"/>
              </a:ext>
            </a:extLst>
          </p:cNvPr>
          <p:cNvSpPr>
            <a:spLocks noGrp="1"/>
          </p:cNvSpPr>
          <p:nvPr>
            <p:ph type="title"/>
          </p:nvPr>
        </p:nvSpPr>
        <p:spPr>
          <a:xfrm>
            <a:off x="-8667" y="822960"/>
            <a:ext cx="5604973" cy="1243584"/>
          </a:xfrm>
        </p:spPr>
        <p:txBody>
          <a:bodyPr>
            <a:normAutofit/>
          </a:bodyPr>
          <a:lstStyle/>
          <a:p>
            <a:pPr algn="ctr"/>
            <a:r>
              <a:rPr lang="en-US" sz="4000" dirty="0"/>
              <a:t> </a:t>
            </a:r>
            <a:br>
              <a:rPr lang="en-US" sz="4000" dirty="0"/>
            </a:br>
            <a:r>
              <a:rPr lang="en-US" sz="4000" dirty="0"/>
              <a:t>Summary Reflections</a:t>
            </a:r>
            <a:endParaRPr lang="en-US" sz="2700" b="1" dirty="0"/>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95C05A2-953B-412E-B9BB-FA49F101005F}"/>
              </a:ext>
            </a:extLst>
          </p:cNvPr>
          <p:cNvSpPr>
            <a:spLocks noGrp="1"/>
          </p:cNvSpPr>
          <p:nvPr>
            <p:ph idx="1"/>
          </p:nvPr>
        </p:nvSpPr>
        <p:spPr>
          <a:xfrm>
            <a:off x="312392" y="2503184"/>
            <a:ext cx="5481404" cy="3664351"/>
          </a:xfrm>
        </p:spPr>
        <p:txBody>
          <a:bodyPr vert="horz" lIns="91440" tIns="45720" rIns="91440" bIns="45720" rtlCol="0" anchor="t">
            <a:normAutofit/>
          </a:bodyPr>
          <a:lstStyle/>
          <a:p>
            <a:pPr marL="0" indent="0">
              <a:buNone/>
            </a:pPr>
            <a:r>
              <a:rPr lang="en-US" sz="2000" dirty="0"/>
              <a:t>Placing Digital Scholarship Components within an Ecosystem Paradigm Enables: </a:t>
            </a:r>
          </a:p>
          <a:p>
            <a:pPr marL="0" indent="0">
              <a:buNone/>
            </a:pPr>
            <a:endParaRPr lang="en-US" sz="2000" dirty="0"/>
          </a:p>
          <a:p>
            <a:pPr marL="457200" indent="-457200">
              <a:buAutoNum type="arabicParenR"/>
            </a:pPr>
            <a:r>
              <a:rPr lang="en-US" sz="2000" dirty="0"/>
              <a:t>New Possibilities For Researchers within  the academic research cycle </a:t>
            </a:r>
          </a:p>
          <a:p>
            <a:pPr marL="457200" indent="-457200">
              <a:buAutoNum type="arabicParenR"/>
            </a:pPr>
            <a:r>
              <a:rPr lang="en-US" sz="2000" dirty="0"/>
              <a:t>Better Guidelines and  Roadmaps for Developing Digital Scholarly Research</a:t>
            </a:r>
          </a:p>
          <a:p>
            <a:pPr marL="457200" indent="-457200">
              <a:buAutoNum type="arabicParenR"/>
            </a:pPr>
            <a:r>
              <a:rPr lang="en-US" sz="2000" dirty="0"/>
              <a:t>Evolutionary Possibilities for Digital Library Research System Development</a:t>
            </a:r>
          </a:p>
        </p:txBody>
      </p:sp>
    </p:spTree>
    <p:extLst>
      <p:ext uri="{BB962C8B-B14F-4D97-AF65-F5344CB8AC3E}">
        <p14:creationId xmlns:p14="http://schemas.microsoft.com/office/powerpoint/2010/main" val="2932414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A2BD0-5E92-4AEB-90CD-64D90596B466}"/>
              </a:ext>
            </a:extLst>
          </p:cNvPr>
          <p:cNvSpPr>
            <a:spLocks noGrp="1"/>
          </p:cNvSpPr>
          <p:nvPr>
            <p:ph type="title"/>
          </p:nvPr>
        </p:nvSpPr>
        <p:spPr>
          <a:xfrm>
            <a:off x="428626" y="548527"/>
            <a:ext cx="11400036" cy="1325563"/>
          </a:xfrm>
        </p:spPr>
        <p:txBody>
          <a:bodyPr vert="horz" lIns="91440" tIns="45720" rIns="91440" bIns="45720" rtlCol="0" anchor="ctr">
            <a:normAutofit fontScale="90000"/>
          </a:bodyPr>
          <a:lstStyle/>
          <a:p>
            <a:pPr algn="ctr"/>
            <a:br>
              <a:rPr lang="en-US" sz="2100" kern="1200" dirty="0">
                <a:solidFill>
                  <a:schemeClr val="tx1"/>
                </a:solidFill>
                <a:latin typeface="+mj-lt"/>
                <a:ea typeface="+mj-ea"/>
                <a:cs typeface="+mj-cs"/>
              </a:rPr>
            </a:br>
            <a:br>
              <a:rPr lang="en-US" sz="4000" b="1" dirty="0"/>
            </a:br>
            <a:r>
              <a:rPr lang="en-US" sz="4000" b="1" dirty="0"/>
              <a:t>What are the General Common Characteristics for a Data Repository and   Digital </a:t>
            </a:r>
            <a:r>
              <a:rPr lang="en-US" sz="4000" b="1" kern="1200" dirty="0">
                <a:solidFill>
                  <a:schemeClr val="tx1"/>
                </a:solidFill>
                <a:latin typeface="+mj-lt"/>
                <a:ea typeface="+mj-ea"/>
                <a:cs typeface="+mj-cs"/>
              </a:rPr>
              <a:t>Scholarship Ecosystem?</a:t>
            </a:r>
            <a:br>
              <a:rPr lang="en-US" sz="4000" b="1" kern="1200" dirty="0">
                <a:solidFill>
                  <a:schemeClr val="tx1"/>
                </a:solidFill>
                <a:latin typeface="+mj-lt"/>
                <a:ea typeface="+mj-ea"/>
                <a:cs typeface="+mj-cs"/>
              </a:rPr>
            </a:br>
            <a:br>
              <a:rPr lang="en-US" sz="4000" b="1" kern="1200" dirty="0">
                <a:solidFill>
                  <a:schemeClr val="tx1"/>
                </a:solidFill>
                <a:latin typeface="+mj-lt"/>
                <a:ea typeface="+mj-ea"/>
                <a:cs typeface="+mj-cs"/>
              </a:rPr>
            </a:br>
            <a:endParaRPr lang="en-US" sz="4000" b="1" kern="1200" dirty="0">
              <a:solidFill>
                <a:schemeClr val="tx1"/>
              </a:solidFill>
              <a:latin typeface="+mj-lt"/>
              <a:ea typeface="+mj-ea"/>
              <a:cs typeface="+mj-cs"/>
            </a:endParaRPr>
          </a:p>
        </p:txBody>
      </p:sp>
      <p:pic>
        <p:nvPicPr>
          <p:cNvPr id="4" name="Content Placeholder 3" descr="A screenshot of a cell phone&#10;&#10;Description automatically generated">
            <a:extLst>
              <a:ext uri="{FF2B5EF4-FFF2-40B4-BE49-F238E27FC236}">
                <a16:creationId xmlns:a16="http://schemas.microsoft.com/office/drawing/2014/main" id="{4D7D55E1-2FD3-4CB3-AC3B-7DCCE018BC81}"/>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28626" y="2044213"/>
            <a:ext cx="7159801" cy="4433509"/>
          </a:xfrm>
          <a:prstGeom prst="rect">
            <a:avLst/>
          </a:prstGeom>
        </p:spPr>
      </p:pic>
      <p:graphicFrame>
        <p:nvGraphicFramePr>
          <p:cNvPr id="17" name="TextBox 4">
            <a:extLst>
              <a:ext uri="{FF2B5EF4-FFF2-40B4-BE49-F238E27FC236}">
                <a16:creationId xmlns:a16="http://schemas.microsoft.com/office/drawing/2014/main" id="{F7DF46BA-D941-4E78-964F-8497841A16C3}"/>
              </a:ext>
            </a:extLst>
          </p:cNvPr>
          <p:cNvGraphicFramePr/>
          <p:nvPr/>
        </p:nvGraphicFramePr>
        <p:xfrm>
          <a:off x="6772274" y="1638299"/>
          <a:ext cx="5324475" cy="4346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6553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00D48D-C9AA-4000-A912-29A4FEA98A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5138" y="394887"/>
            <a:ext cx="5720862" cy="606822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967CC5-BB80-4004-AEC6-924F0EB40431}"/>
              </a:ext>
            </a:extLst>
          </p:cNvPr>
          <p:cNvSpPr>
            <a:spLocks noGrp="1"/>
          </p:cNvSpPr>
          <p:nvPr>
            <p:ph type="title"/>
          </p:nvPr>
        </p:nvSpPr>
        <p:spPr>
          <a:xfrm>
            <a:off x="868321" y="438969"/>
            <a:ext cx="4924996" cy="3311764"/>
          </a:xfrm>
        </p:spPr>
        <p:txBody>
          <a:bodyPr vert="horz" lIns="91440" tIns="45720" rIns="91440" bIns="45720" rtlCol="0" anchor="b">
            <a:normAutofit/>
          </a:bodyPr>
          <a:lstStyle/>
          <a:p>
            <a:r>
              <a:rPr lang="en-US" sz="7200" dirty="0">
                <a:solidFill>
                  <a:srgbClr val="FFFFFF"/>
                </a:solidFill>
              </a:rPr>
              <a:t>Future</a:t>
            </a:r>
            <a:br>
              <a:rPr lang="en-US" sz="7200" dirty="0">
                <a:solidFill>
                  <a:srgbClr val="FFFFFF"/>
                </a:solidFill>
              </a:rPr>
            </a:br>
            <a:r>
              <a:rPr lang="en-US" sz="7200" dirty="0">
                <a:solidFill>
                  <a:srgbClr val="FFFFFF"/>
                </a:solidFill>
              </a:rPr>
              <a:t>Pathways</a:t>
            </a:r>
            <a:br>
              <a:rPr lang="en-US" sz="3600" dirty="0">
                <a:solidFill>
                  <a:srgbClr val="FFFFFF"/>
                </a:solidFill>
              </a:rPr>
            </a:br>
            <a:r>
              <a:rPr lang="en-US" sz="3200" dirty="0">
                <a:solidFill>
                  <a:srgbClr val="FFFFFF"/>
                </a:solidFill>
              </a:rPr>
              <a:t>Networked Global Scholarly Research Environment</a:t>
            </a:r>
          </a:p>
        </p:txBody>
      </p:sp>
      <p:pic>
        <p:nvPicPr>
          <p:cNvPr id="4" name="Picture 3">
            <a:extLst>
              <a:ext uri="{FF2B5EF4-FFF2-40B4-BE49-F238E27FC236}">
                <a16:creationId xmlns:a16="http://schemas.microsoft.com/office/drawing/2014/main" id="{4D861551-E2C6-4233-8CFD-38DBAFA31BF1}"/>
              </a:ext>
            </a:extLst>
          </p:cNvPr>
          <p:cNvPicPr>
            <a:picLocks noChangeAspect="1"/>
          </p:cNvPicPr>
          <p:nvPr/>
        </p:nvPicPr>
        <p:blipFill>
          <a:blip r:embed="rId2"/>
          <a:stretch>
            <a:fillRect/>
          </a:stretch>
        </p:blipFill>
        <p:spPr>
          <a:xfrm>
            <a:off x="6676039" y="321734"/>
            <a:ext cx="4996473" cy="2785534"/>
          </a:xfrm>
          <a:prstGeom prst="rect">
            <a:avLst/>
          </a:prstGeom>
        </p:spPr>
      </p:pic>
      <p:cxnSp>
        <p:nvCxnSpPr>
          <p:cNvPr id="12" name="Straight Connector 11">
            <a:extLst>
              <a:ext uri="{FF2B5EF4-FFF2-40B4-BE49-F238E27FC236}">
                <a16:creationId xmlns:a16="http://schemas.microsoft.com/office/drawing/2014/main" id="{805E69BC-D844-4AB5-9E35-ED458EE2965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9184178" y="1874520"/>
            <a:ext cx="0" cy="310896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12C673-8179-457E-AD2A-D1FAE4CC96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14009" y="4201833"/>
            <a:ext cx="3400425"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8313808F-22DC-4679-BB6C-7F325AA688C5}"/>
              </a:ext>
            </a:extLst>
          </p:cNvPr>
          <p:cNvPicPr>
            <a:picLocks noGrp="1" noChangeAspect="1"/>
          </p:cNvPicPr>
          <p:nvPr>
            <p:ph idx="1"/>
          </p:nvPr>
        </p:nvPicPr>
        <p:blipFill>
          <a:blip r:embed="rId3"/>
          <a:stretch>
            <a:fillRect/>
          </a:stretch>
        </p:blipFill>
        <p:spPr>
          <a:xfrm>
            <a:off x="6690003" y="3750733"/>
            <a:ext cx="4968545" cy="2794807"/>
          </a:xfrm>
          <a:prstGeom prst="rect">
            <a:avLst/>
          </a:prstGeom>
        </p:spPr>
      </p:pic>
      <p:pic>
        <p:nvPicPr>
          <p:cNvPr id="3" name="Picture 2">
            <a:extLst>
              <a:ext uri="{FF2B5EF4-FFF2-40B4-BE49-F238E27FC236}">
                <a16:creationId xmlns:a16="http://schemas.microsoft.com/office/drawing/2014/main" id="{5B19F1F9-778B-44D2-B2CF-78D325FD698F}"/>
              </a:ext>
            </a:extLst>
          </p:cNvPr>
          <p:cNvPicPr>
            <a:picLocks noChangeAspect="1"/>
          </p:cNvPicPr>
          <p:nvPr/>
        </p:nvPicPr>
        <p:blipFill>
          <a:blip r:embed="rId4"/>
          <a:stretch>
            <a:fillRect/>
          </a:stretch>
        </p:blipFill>
        <p:spPr>
          <a:xfrm>
            <a:off x="1484091" y="4567216"/>
            <a:ext cx="3122633" cy="1690598"/>
          </a:xfrm>
          <a:prstGeom prst="rect">
            <a:avLst/>
          </a:prstGeom>
        </p:spPr>
      </p:pic>
    </p:spTree>
    <p:extLst>
      <p:ext uri="{BB962C8B-B14F-4D97-AF65-F5344CB8AC3E}">
        <p14:creationId xmlns:p14="http://schemas.microsoft.com/office/powerpoint/2010/main" val="22536354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F4A06-1C15-4524-A2F3-5F3020EE3DB5}"/>
              </a:ext>
            </a:extLst>
          </p:cNvPr>
          <p:cNvSpPr>
            <a:spLocks noGrp="1"/>
          </p:cNvSpPr>
          <p:nvPr>
            <p:ph type="title"/>
          </p:nvPr>
        </p:nvSpPr>
        <p:spPr>
          <a:xfrm>
            <a:off x="6523569" y="2103437"/>
            <a:ext cx="5418795" cy="1325563"/>
          </a:xfrm>
        </p:spPr>
        <p:txBody>
          <a:bodyPr vert="horz" lIns="91440" tIns="45720" rIns="91440" bIns="45720" rtlCol="0" anchor="ctr">
            <a:normAutofit/>
          </a:bodyPr>
          <a:lstStyle/>
          <a:p>
            <a:r>
              <a:rPr lang="en-US" kern="1200" dirty="0">
                <a:solidFill>
                  <a:schemeClr val="tx1"/>
                </a:solidFill>
                <a:latin typeface="+mj-lt"/>
                <a:ea typeface="+mj-ea"/>
                <a:cs typeface="+mj-cs"/>
              </a:rPr>
              <a:t>Questions, Comments</a:t>
            </a:r>
          </a:p>
        </p:txBody>
      </p:sp>
      <p:sp>
        <p:nvSpPr>
          <p:cNvPr id="9" name="Freeform: Shape 8">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1D3AE467-6F61-46F6-8571-473F3A6B2E4C}"/>
              </a:ext>
            </a:extLst>
          </p:cNvPr>
          <p:cNvPicPr>
            <a:picLocks noChangeAspect="1"/>
          </p:cNvPicPr>
          <p:nvPr/>
        </p:nvPicPr>
        <p:blipFill>
          <a:blip r:embed="rId2"/>
          <a:stretch>
            <a:fillRect/>
          </a:stretch>
        </p:blipFill>
        <p:spPr>
          <a:xfrm>
            <a:off x="119606" y="1691852"/>
            <a:ext cx="4840612" cy="2613930"/>
          </a:xfrm>
          <a:prstGeom prst="rect">
            <a:avLst/>
          </a:prstGeom>
        </p:spPr>
      </p:pic>
      <p:sp>
        <p:nvSpPr>
          <p:cNvPr id="4" name="TextBox 3">
            <a:extLst>
              <a:ext uri="{FF2B5EF4-FFF2-40B4-BE49-F238E27FC236}">
                <a16:creationId xmlns:a16="http://schemas.microsoft.com/office/drawing/2014/main" id="{5E385A9E-B930-4069-9A43-CBCAE0BAF7C6}"/>
              </a:ext>
            </a:extLst>
          </p:cNvPr>
          <p:cNvSpPr txBox="1"/>
          <p:nvPr/>
        </p:nvSpPr>
        <p:spPr>
          <a:xfrm>
            <a:off x="6729798" y="4305782"/>
            <a:ext cx="5006336" cy="3181684"/>
          </a:xfrm>
          <a:prstGeom prst="rect">
            <a:avLst/>
          </a:prstGeom>
        </p:spPr>
        <p:txBody>
          <a:bodyPr vert="horz" lIns="91440" tIns="45720" rIns="91440" bIns="45720" rtlCol="0" anchor="t">
            <a:normAutofit/>
          </a:bodyPr>
          <a:lstStyle/>
          <a:p>
            <a:pPr>
              <a:lnSpc>
                <a:spcPct val="90000"/>
              </a:lnSpc>
              <a:spcAft>
                <a:spcPts val="600"/>
              </a:spcAft>
            </a:pPr>
            <a:r>
              <a:rPr lang="en-US" b="1" dirty="0"/>
              <a:t>Ray Uzwyshyn, Ph.D.  MBA MLIS</a:t>
            </a:r>
            <a:br>
              <a:rPr lang="en-US" dirty="0"/>
            </a:br>
            <a:r>
              <a:rPr lang="en-US" dirty="0"/>
              <a:t>Director, Collections and Digital Services</a:t>
            </a:r>
            <a:br>
              <a:rPr lang="en-US" dirty="0"/>
            </a:br>
            <a:r>
              <a:rPr lang="en-US" dirty="0"/>
              <a:t>Texas State University Libraries</a:t>
            </a:r>
            <a:br>
              <a:rPr lang="en-US" dirty="0"/>
            </a:br>
            <a:r>
              <a:rPr lang="en-US" dirty="0">
                <a:hlinkClick r:id="rId3"/>
              </a:rPr>
              <a:t>ruzwyshyn@txstate.edu</a:t>
            </a:r>
            <a:r>
              <a:rPr lang="en-US" dirty="0"/>
              <a:t>, 512-245-5687</a:t>
            </a:r>
            <a:br>
              <a:rPr lang="en-US" dirty="0"/>
            </a:br>
            <a:r>
              <a:rPr lang="en-US" dirty="0">
                <a:hlinkClick r:id="rId4"/>
              </a:rPr>
              <a:t>http://rayuzwyshyn.net</a:t>
            </a:r>
            <a:r>
              <a:rPr lang="en-US" dirty="0"/>
              <a:t> </a:t>
            </a:r>
          </a:p>
        </p:txBody>
      </p:sp>
    </p:spTree>
    <p:extLst>
      <p:ext uri="{BB962C8B-B14F-4D97-AF65-F5344CB8AC3E}">
        <p14:creationId xmlns:p14="http://schemas.microsoft.com/office/powerpoint/2010/main" val="211695138"/>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03F907-3517-48D5-9747-1E47A87B3082}"/>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Further References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7CAC412-903F-45C9-AC29-570BEDB50482}"/>
              </a:ext>
            </a:extLst>
          </p:cNvPr>
          <p:cNvSpPr>
            <a:spLocks noGrp="1"/>
          </p:cNvSpPr>
          <p:nvPr>
            <p:ph idx="1"/>
          </p:nvPr>
        </p:nvSpPr>
        <p:spPr>
          <a:xfrm>
            <a:off x="4976031" y="963877"/>
            <a:ext cx="6377769" cy="4930246"/>
          </a:xfrm>
        </p:spPr>
        <p:txBody>
          <a:bodyPr anchor="ctr">
            <a:normAutofit/>
          </a:bodyPr>
          <a:lstStyle/>
          <a:p>
            <a:pPr marL="0" indent="0">
              <a:buNone/>
            </a:pPr>
            <a:r>
              <a:rPr lang="en-US" sz="1900"/>
              <a:t>Uzwyshyn, R. 2020 </a:t>
            </a:r>
            <a:r>
              <a:rPr lang="en-US" sz="1900" b="1"/>
              <a:t>Developing an Open Source Digital Scholarship Ecosystem (Preprint)</a:t>
            </a:r>
            <a:r>
              <a:rPr lang="en-US" sz="1900"/>
              <a:t>. ICEIT2020.  Oxford, UK. </a:t>
            </a:r>
            <a:r>
              <a:rPr lang="en-US" sz="1900">
                <a:hlinkClick r:id="rId2"/>
              </a:rPr>
              <a:t>https://www.researchgate.net/publication/336923249_Developing_an_Open_Source_Digital_Scholarship_Ecosystem</a:t>
            </a:r>
            <a:endParaRPr lang="en-US" sz="1900"/>
          </a:p>
          <a:p>
            <a:pPr marL="0" indent="0">
              <a:buNone/>
            </a:pPr>
            <a:br>
              <a:rPr lang="en-US" sz="1900"/>
            </a:br>
            <a:r>
              <a:rPr lang="en-US" sz="1900"/>
              <a:t>Texas State University Libraries Website. </a:t>
            </a:r>
            <a:r>
              <a:rPr lang="en-US" sz="1900">
                <a:hlinkClick r:id="rId3"/>
              </a:rPr>
              <a:t>https://www.library.txstate.edu/</a:t>
            </a:r>
            <a:r>
              <a:rPr lang="en-US" sz="1900"/>
              <a:t>  </a:t>
            </a:r>
            <a:br>
              <a:rPr lang="en-US" sz="1900"/>
            </a:br>
            <a:r>
              <a:rPr lang="en-US" sz="1900"/>
              <a:t>Texas State Digital Collections Repository </a:t>
            </a:r>
            <a:r>
              <a:rPr lang="en-US" sz="1900">
                <a:hlinkClick r:id="rId4"/>
              </a:rPr>
              <a:t>https://digital.library.txstate.edu/</a:t>
            </a:r>
            <a:br>
              <a:rPr lang="en-US" sz="1900"/>
            </a:br>
            <a:r>
              <a:rPr lang="en-US" sz="1900"/>
              <a:t>Texas State Data Research Repository </a:t>
            </a:r>
            <a:r>
              <a:rPr lang="en-US" sz="1900">
                <a:hlinkClick r:id="rId5"/>
              </a:rPr>
              <a:t>https://dataverse.tdl.org/dataverse/txstate</a:t>
            </a:r>
            <a:br>
              <a:rPr lang="en-US" sz="1900"/>
            </a:br>
            <a:r>
              <a:rPr lang="en-US" sz="1900"/>
              <a:t>Texas State Online Research Identity Management System: </a:t>
            </a:r>
            <a:br>
              <a:rPr lang="en-US" sz="1900"/>
            </a:br>
            <a:r>
              <a:rPr lang="en-US" sz="1900">
                <a:hlinkClick r:id="rId6"/>
              </a:rPr>
              <a:t>https://guides.library.txstate.edu/researcherprofile/orcidTexas</a:t>
            </a:r>
            <a:r>
              <a:rPr lang="en-US" sz="1900"/>
              <a:t>  State Electronic Thesis and Dissertation Management (VIREO): </a:t>
            </a:r>
            <a:r>
              <a:rPr lang="en-US" sz="1900">
                <a:hlinkClick r:id="rId7"/>
              </a:rPr>
              <a:t>https://www.tdl.org/etds/</a:t>
            </a:r>
            <a:r>
              <a:rPr lang="en-US" sz="1900"/>
              <a:t> </a:t>
            </a:r>
            <a:br>
              <a:rPr lang="en-US" sz="1900"/>
            </a:br>
            <a:r>
              <a:rPr lang="en-US" sz="1900"/>
              <a:t>Texas State Digital &amp; Web Services: </a:t>
            </a:r>
            <a:br>
              <a:rPr lang="en-US" sz="1900"/>
            </a:br>
            <a:r>
              <a:rPr lang="en-US" sz="1900">
                <a:hlinkClick r:id="rId8"/>
              </a:rPr>
              <a:t>https://www.library.txstate.edu/services/faculty-staff/digital-web-services.html</a:t>
            </a:r>
            <a:r>
              <a:rPr lang="en-US" sz="1900"/>
              <a:t> </a:t>
            </a:r>
            <a:endParaRPr lang="en-US" sz="1900" dirty="0"/>
          </a:p>
        </p:txBody>
      </p:sp>
    </p:spTree>
    <p:extLst>
      <p:ext uri="{BB962C8B-B14F-4D97-AF65-F5344CB8AC3E}">
        <p14:creationId xmlns:p14="http://schemas.microsoft.com/office/powerpoint/2010/main" val="2821788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026E7-4614-450E-ACFB-A06B8636A6D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B5F4A6-1603-447D-8326-5B22481EF49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594634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B737C9-9A4B-4253-9761-6606C173A9D0}"/>
              </a:ext>
            </a:extLst>
          </p:cNvPr>
          <p:cNvSpPr txBox="1"/>
          <p:nvPr/>
        </p:nvSpPr>
        <p:spPr>
          <a:xfrm>
            <a:off x="2052283" y="241423"/>
            <a:ext cx="4595392" cy="1399032"/>
          </a:xfrm>
          <a:prstGeom prst="rect">
            <a:avLst/>
          </a:prstGeom>
        </p:spPr>
        <p:txBody>
          <a:bodyPr vert="horz" lIns="91440" tIns="45720" rIns="91440" bIns="45720" rtlCol="0" anchor="ctr">
            <a:normAutofit fontScale="62500" lnSpcReduction="20000"/>
          </a:bodyPr>
          <a:lstStyle/>
          <a:p>
            <a:pPr algn="r">
              <a:lnSpc>
                <a:spcPct val="90000"/>
              </a:lnSpc>
              <a:spcBef>
                <a:spcPct val="0"/>
              </a:spcBef>
              <a:spcAft>
                <a:spcPts val="600"/>
              </a:spcAft>
            </a:pPr>
            <a:r>
              <a:rPr lang="en-US" sz="4500" kern="1200" dirty="0">
                <a:solidFill>
                  <a:schemeClr val="tx1"/>
                </a:solidFill>
                <a:latin typeface="+mj-lt"/>
                <a:ea typeface="+mj-ea"/>
                <a:cs typeface="+mj-cs"/>
              </a:rPr>
              <a:t>Can we Enable Scholarly Research Network Ecosystem Possibilities on Global Levels?</a:t>
            </a:r>
            <a:br>
              <a:rPr lang="en-US" sz="4500" kern="1200" dirty="0">
                <a:solidFill>
                  <a:schemeClr val="tx1"/>
                </a:solidFill>
                <a:latin typeface="+mj-lt"/>
                <a:ea typeface="+mj-ea"/>
                <a:cs typeface="+mj-cs"/>
              </a:rPr>
            </a:br>
            <a:endParaRPr lang="en-US" sz="2400" kern="1200" dirty="0">
              <a:solidFill>
                <a:schemeClr val="tx1"/>
              </a:solidFill>
              <a:latin typeface="+mj-lt"/>
              <a:ea typeface="+mj-ea"/>
              <a:cs typeface="+mj-cs"/>
            </a:endParaRPr>
          </a:p>
        </p:txBody>
      </p:sp>
      <p:sp>
        <p:nvSpPr>
          <p:cNvPr id="75" name="Rectangle 74">
            <a:extLst>
              <a:ext uri="{FF2B5EF4-FFF2-40B4-BE49-F238E27FC236}">
                <a16:creationId xmlns:a16="http://schemas.microsoft.com/office/drawing/2014/main" id="{26882C51-76F9-4F99-997D-31FA6242A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126" y="629042"/>
            <a:ext cx="1217216" cy="85953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ell phone&#10;&#10;Description automatically generated">
            <a:extLst>
              <a:ext uri="{FF2B5EF4-FFF2-40B4-BE49-F238E27FC236}">
                <a16:creationId xmlns:a16="http://schemas.microsoft.com/office/drawing/2014/main" id="{F2CF2EF4-DD7E-4EAA-B3D8-FF927F158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232" y="824382"/>
            <a:ext cx="1047722" cy="468855"/>
          </a:xfrm>
          <a:prstGeom prst="rect">
            <a:avLst/>
          </a:prstGeom>
        </p:spPr>
      </p:pic>
      <p:sp>
        <p:nvSpPr>
          <p:cNvPr id="77" name="Right Triangle 76">
            <a:extLst>
              <a:ext uri="{FF2B5EF4-FFF2-40B4-BE49-F238E27FC236}">
                <a16:creationId xmlns:a16="http://schemas.microsoft.com/office/drawing/2014/main" id="{61FFFC16-86E2-4B9A-BC6D-213DC2654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683"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DD3524E0-C87C-4F38-9FC7-E969C15A7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ight Triangle 80">
            <a:extLst>
              <a:ext uri="{FF2B5EF4-FFF2-40B4-BE49-F238E27FC236}">
                <a16:creationId xmlns:a16="http://schemas.microsoft.com/office/drawing/2014/main" id="{F1ED1DF4-DDDE-4464-8ABC-ED1F633CC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5916" y="1477941"/>
            <a:ext cx="1092260" cy="1371600"/>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E7E01BF7-4F45-4B6D-82BF-5A5DB30A6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541" y="2856071"/>
            <a:ext cx="2340073" cy="191109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ight Triangle 84">
            <a:extLst>
              <a:ext uri="{FF2B5EF4-FFF2-40B4-BE49-F238E27FC236}">
                <a16:creationId xmlns:a16="http://schemas.microsoft.com/office/drawing/2014/main" id="{F2FC5C7B-261A-4268-BA85-C29488A8B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10520" y="2798992"/>
            <a:ext cx="1911096" cy="198047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5CB4E315-91F2-4710-B866-B119037ED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5769" y="673132"/>
            <a:ext cx="1980472" cy="21646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descr="Image result for world wide web icon">
            <a:extLst>
              <a:ext uri="{FF2B5EF4-FFF2-40B4-BE49-F238E27FC236}">
                <a16:creationId xmlns:a16="http://schemas.microsoft.com/office/drawing/2014/main" id="{76EB1F19-CC1B-445B-9A4F-3BC38592E2F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33499" y="918905"/>
            <a:ext cx="1685012" cy="1685012"/>
          </a:xfrm>
          <a:prstGeom prst="rect">
            <a:avLst/>
          </a:prstGeom>
          <a:noFill/>
          <a:extLst>
            <a:ext uri="{909E8E84-426E-40DD-AFC4-6F175D3DCCD1}">
              <a14:hiddenFill xmlns:a14="http://schemas.microsoft.com/office/drawing/2010/main">
                <a:solidFill>
                  <a:srgbClr val="FFFFFF"/>
                </a:solidFill>
              </a14:hiddenFill>
            </a:ext>
          </a:extLst>
        </p:spPr>
      </p:pic>
      <p:sp>
        <p:nvSpPr>
          <p:cNvPr id="89" name="Right Triangle 88">
            <a:extLst>
              <a:ext uri="{FF2B5EF4-FFF2-40B4-BE49-F238E27FC236}">
                <a16:creationId xmlns:a16="http://schemas.microsoft.com/office/drawing/2014/main" id="{569BABC0-B0CC-4E7B-838A-F6E644779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8642224" y="795153"/>
            <a:ext cx="1399032" cy="115062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screenshot of a cell phone&#10;&#10;Description automatically generated">
            <a:extLst>
              <a:ext uri="{FF2B5EF4-FFF2-40B4-BE49-F238E27FC236}">
                <a16:creationId xmlns:a16="http://schemas.microsoft.com/office/drawing/2014/main" id="{D04E2079-36D7-4978-9E06-79CFF32E3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634" y="3377007"/>
            <a:ext cx="1955665" cy="875160"/>
          </a:xfrm>
          <a:prstGeom prst="rect">
            <a:avLst/>
          </a:prstGeom>
        </p:spPr>
      </p:pic>
      <p:sp>
        <p:nvSpPr>
          <p:cNvPr id="91" name="Rectangle 90">
            <a:extLst>
              <a:ext uri="{FF2B5EF4-FFF2-40B4-BE49-F238E27FC236}">
                <a16:creationId xmlns:a16="http://schemas.microsoft.com/office/drawing/2014/main" id="{DCBE1B01-A27C-45C2-ADA4-AA13C3AC1F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1516" y="2850674"/>
            <a:ext cx="2716145" cy="19019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ight Triangle 92">
            <a:extLst>
              <a:ext uri="{FF2B5EF4-FFF2-40B4-BE49-F238E27FC236}">
                <a16:creationId xmlns:a16="http://schemas.microsoft.com/office/drawing/2014/main" id="{BE7E1DAA-43FB-4446-A354-9283DE668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64669" y="3250084"/>
            <a:ext cx="1911096" cy="1100751"/>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Rectangle 94">
            <a:extLst>
              <a:ext uri="{FF2B5EF4-FFF2-40B4-BE49-F238E27FC236}">
                <a16:creationId xmlns:a16="http://schemas.microsoft.com/office/drawing/2014/main" id="{F6FE5468-759E-4E83-828A-5587C7F58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2111" y="1485831"/>
            <a:ext cx="2537199" cy="1371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screenshot of a cell phone&#10;&#10;Description automatically generated">
            <a:extLst>
              <a:ext uri="{FF2B5EF4-FFF2-40B4-BE49-F238E27FC236}">
                <a16:creationId xmlns:a16="http://schemas.microsoft.com/office/drawing/2014/main" id="{ADA54236-E143-46BB-A869-103ACBEBAA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5624" y="1679576"/>
            <a:ext cx="2155206" cy="964454"/>
          </a:xfrm>
          <a:prstGeom prst="rect">
            <a:avLst/>
          </a:prstGeom>
        </p:spPr>
      </p:pic>
      <p:pic>
        <p:nvPicPr>
          <p:cNvPr id="7" name="Picture 6" descr="A screenshot of a cell phone&#10;&#10;Description automatically generated">
            <a:extLst>
              <a:ext uri="{FF2B5EF4-FFF2-40B4-BE49-F238E27FC236}">
                <a16:creationId xmlns:a16="http://schemas.microsoft.com/office/drawing/2014/main" id="{14F74D73-C8FB-4DE9-A5DB-E3DDE7E7E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5834" y="3264472"/>
            <a:ext cx="2396155" cy="1072279"/>
          </a:xfrm>
          <a:prstGeom prst="rect">
            <a:avLst/>
          </a:prstGeom>
        </p:spPr>
      </p:pic>
      <p:sp>
        <p:nvSpPr>
          <p:cNvPr id="97" name="Rectangle 96">
            <a:extLst>
              <a:ext uri="{FF2B5EF4-FFF2-40B4-BE49-F238E27FC236}">
                <a16:creationId xmlns:a16="http://schemas.microsoft.com/office/drawing/2014/main" id="{99FE99BC-5F7D-47C3-AA1E-16D7DBDBD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6605" y="2069831"/>
            <a:ext cx="2789854" cy="26368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 up of a map&#10;&#10;Description automatically generated">
            <a:extLst>
              <a:ext uri="{FF2B5EF4-FFF2-40B4-BE49-F238E27FC236}">
                <a16:creationId xmlns:a16="http://schemas.microsoft.com/office/drawing/2014/main" id="{65D53F9D-45F7-4775-8706-6D8CC857FD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3147" y="2745958"/>
            <a:ext cx="2456770" cy="1326655"/>
          </a:xfrm>
          <a:prstGeom prst="rect">
            <a:avLst/>
          </a:prstGeom>
        </p:spPr>
      </p:pic>
      <p:sp>
        <p:nvSpPr>
          <p:cNvPr id="99" name="Right Triangle 98">
            <a:extLst>
              <a:ext uri="{FF2B5EF4-FFF2-40B4-BE49-F238E27FC236}">
                <a16:creationId xmlns:a16="http://schemas.microsoft.com/office/drawing/2014/main" id="{27400BAF-FCE6-4296-8A0E-9B595ADC0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432800" y="4724529"/>
            <a:ext cx="325600" cy="406635"/>
          </a:xfrm>
          <a:prstGeom prst="rtTriangle">
            <a:avLst/>
          </a:prstGeom>
          <a:solidFill>
            <a:srgbClr val="E14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5AB5B47-EB68-4A69-8E6D-665E317F4085}"/>
              </a:ext>
            </a:extLst>
          </p:cNvPr>
          <p:cNvSpPr/>
          <p:nvPr/>
        </p:nvSpPr>
        <p:spPr>
          <a:xfrm>
            <a:off x="3419060" y="5380059"/>
            <a:ext cx="7089913" cy="1815882"/>
          </a:xfrm>
          <a:prstGeom prst="rect">
            <a:avLst/>
          </a:prstGeom>
        </p:spPr>
        <p:txBody>
          <a:bodyPr wrap="square">
            <a:spAutoFit/>
          </a:bodyPr>
          <a:lstStyle/>
          <a:p>
            <a:r>
              <a:rPr lang="en-US" sz="2800" dirty="0">
                <a:latin typeface="+mj-lt"/>
              </a:rPr>
              <a:t>Is it Desirable or Time to Begin Thinking About Empowering  a Global Research University Community ?</a:t>
            </a:r>
            <a:br>
              <a:rPr lang="en-US" sz="2800" dirty="0">
                <a:latin typeface="+mj-lt"/>
              </a:rPr>
            </a:br>
            <a:endParaRPr lang="en-US" sz="2800" dirty="0">
              <a:latin typeface="+mj-lt"/>
            </a:endParaRPr>
          </a:p>
        </p:txBody>
      </p:sp>
    </p:spTree>
    <p:extLst>
      <p:ext uri="{BB962C8B-B14F-4D97-AF65-F5344CB8AC3E}">
        <p14:creationId xmlns:p14="http://schemas.microsoft.com/office/powerpoint/2010/main" val="4204286570"/>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73F8D66-E115-49E9-93E8-ADB6CEDB8398}"/>
              </a:ext>
            </a:extLst>
          </p:cNvPr>
          <p:cNvSpPr>
            <a:spLocks noGrp="1"/>
          </p:cNvSpPr>
          <p:nvPr>
            <p:ph type="title"/>
          </p:nvPr>
        </p:nvSpPr>
        <p:spPr>
          <a:xfrm>
            <a:off x="274706" y="187439"/>
            <a:ext cx="5821293" cy="1325563"/>
          </a:xfrm>
        </p:spPr>
        <p:txBody>
          <a:bodyPr>
            <a:noAutofit/>
          </a:bodyPr>
          <a:lstStyle/>
          <a:p>
            <a:r>
              <a:rPr lang="en-US" sz="3600" dirty="0"/>
              <a:t>Research Universities and Digital Research Ecosystems</a:t>
            </a:r>
          </a:p>
        </p:txBody>
      </p:sp>
      <p:sp>
        <p:nvSpPr>
          <p:cNvPr id="3" name="Content Placeholder 2">
            <a:extLst>
              <a:ext uri="{FF2B5EF4-FFF2-40B4-BE49-F238E27FC236}">
                <a16:creationId xmlns:a16="http://schemas.microsoft.com/office/drawing/2014/main" id="{C1333D1A-132B-4B2C-8C0A-6042B756EBBE}"/>
              </a:ext>
            </a:extLst>
          </p:cNvPr>
          <p:cNvSpPr>
            <a:spLocks noGrp="1"/>
          </p:cNvSpPr>
          <p:nvPr>
            <p:ph idx="1"/>
          </p:nvPr>
        </p:nvSpPr>
        <p:spPr>
          <a:xfrm>
            <a:off x="274706" y="2133175"/>
            <a:ext cx="5911318" cy="3345963"/>
          </a:xfrm>
        </p:spPr>
        <p:txBody>
          <a:bodyPr>
            <a:noAutofit/>
          </a:bodyPr>
          <a:lstStyle/>
          <a:p>
            <a:r>
              <a:rPr lang="en-US" sz="2000" dirty="0"/>
              <a:t>~</a:t>
            </a:r>
            <a:r>
              <a:rPr lang="en-US" sz="2000" b="1" dirty="0"/>
              <a:t>266-300</a:t>
            </a:r>
            <a:r>
              <a:rPr lang="en-US" sz="2000" dirty="0"/>
              <a:t> </a:t>
            </a:r>
            <a:r>
              <a:rPr lang="en-US" sz="2000" b="1" dirty="0"/>
              <a:t>Research Institutions US &amp; Canada </a:t>
            </a:r>
            <a:br>
              <a:rPr lang="en-US" sz="2000" dirty="0"/>
            </a:br>
            <a:r>
              <a:rPr lang="en-US" sz="1600" dirty="0"/>
              <a:t>Carnegie R1 &amp; R2, Very High or High Research Activity</a:t>
            </a:r>
            <a:br>
              <a:rPr lang="en-US" sz="1600" dirty="0"/>
            </a:br>
            <a:endParaRPr lang="en-US" sz="1600" dirty="0"/>
          </a:p>
          <a:p>
            <a:r>
              <a:rPr lang="en-US" sz="2000" b="1" dirty="0"/>
              <a:t>~1000-1250</a:t>
            </a:r>
            <a:r>
              <a:rPr lang="en-US" sz="2000" dirty="0"/>
              <a:t> </a:t>
            </a:r>
            <a:r>
              <a:rPr lang="en-US" sz="2000" b="1" dirty="0"/>
              <a:t>Research Universities Worldwide</a:t>
            </a:r>
            <a:br>
              <a:rPr lang="en-US" sz="2000" dirty="0"/>
            </a:br>
            <a:r>
              <a:rPr lang="en-US" sz="2000" dirty="0"/>
              <a:t> </a:t>
            </a:r>
            <a:r>
              <a:rPr lang="en-US" sz="1400" b="1" dirty="0"/>
              <a:t>QS Rankings and Times Higher Education Supplement. </a:t>
            </a:r>
            <a:r>
              <a:rPr lang="en-US" sz="1400" dirty="0"/>
              <a:t>(40% Europe, 26.5% Asia Pacific, US/Canada 18%, Latin America  9% and Middle East/Africa.  </a:t>
            </a:r>
            <a:br>
              <a:rPr lang="en-US" sz="1400" dirty="0"/>
            </a:br>
            <a:br>
              <a:rPr lang="en-US" sz="1400" b="1" dirty="0"/>
            </a:br>
            <a:endParaRPr lang="en-US" sz="1600" dirty="0"/>
          </a:p>
          <a:p>
            <a:r>
              <a:rPr lang="en-US" sz="2000" dirty="0"/>
              <a:t> </a:t>
            </a:r>
            <a:r>
              <a:rPr lang="en-US" sz="2000" b="1" dirty="0"/>
              <a:t>Enable Top 2-3% Research Institutions Globally,  1000 Institutions beyond the US and Canada. </a:t>
            </a:r>
            <a:br>
              <a:rPr lang="en-US" sz="2000" dirty="0"/>
            </a:br>
            <a:r>
              <a:rPr lang="en-US" sz="1400" dirty="0"/>
              <a:t>(This represents the other 90% of Research Libraries Globally)</a:t>
            </a:r>
            <a:br>
              <a:rPr lang="en-US" sz="2000" dirty="0"/>
            </a:br>
            <a:br>
              <a:rPr lang="en-US" sz="2000" dirty="0"/>
            </a:br>
            <a:endParaRPr lang="en-US" sz="1600" dirty="0"/>
          </a:p>
          <a:p>
            <a:endParaRPr lang="en-US" sz="1600" dirty="0"/>
          </a:p>
          <a:p>
            <a:pPr marL="0" indent="0">
              <a:buNone/>
            </a:pPr>
            <a:br>
              <a:rPr lang="en-US" sz="2000" b="1" dirty="0"/>
            </a:br>
            <a:br>
              <a:rPr lang="en-US" sz="2000" b="1" dirty="0"/>
            </a:br>
            <a:br>
              <a:rPr lang="en-US" sz="2000" b="1" dirty="0"/>
            </a:br>
            <a:br>
              <a:rPr lang="en-US" sz="2000" b="1" dirty="0"/>
            </a:br>
            <a:br>
              <a:rPr lang="en-US" sz="2000" b="1" dirty="0"/>
            </a:br>
            <a:br>
              <a:rPr lang="en-US" sz="2400" b="1" dirty="0"/>
            </a:br>
            <a:endParaRPr lang="en-US" sz="2400" b="1" dirty="0"/>
          </a:p>
        </p:txBody>
      </p:sp>
      <p:pic>
        <p:nvPicPr>
          <p:cNvPr id="7" name="Picture 6" descr="A screenshot of a cell phone&#10;&#10;Description automatically generated">
            <a:extLst>
              <a:ext uri="{FF2B5EF4-FFF2-40B4-BE49-F238E27FC236}">
                <a16:creationId xmlns:a16="http://schemas.microsoft.com/office/drawing/2014/main" id="{F0802D61-0625-4FD5-9345-B1CBC3FC96D0}"/>
              </a:ext>
            </a:extLst>
          </p:cNvPr>
          <p:cNvPicPr>
            <a:picLocks noChangeAspect="1"/>
          </p:cNvPicPr>
          <p:nvPr/>
        </p:nvPicPr>
        <p:blipFill rotWithShape="1">
          <a:blip r:embed="rId2"/>
          <a:srcRect r="2" b="7624"/>
          <a:stretch/>
        </p:blipFill>
        <p:spPr>
          <a:xfrm>
            <a:off x="7991428" y="321732"/>
            <a:ext cx="3631308" cy="1811443"/>
          </a:xfrm>
          <a:prstGeom prst="rect">
            <a:avLst/>
          </a:prstGeom>
        </p:spPr>
      </p:pic>
      <p:pic>
        <p:nvPicPr>
          <p:cNvPr id="10" name="Picture 9">
            <a:extLst>
              <a:ext uri="{FF2B5EF4-FFF2-40B4-BE49-F238E27FC236}">
                <a16:creationId xmlns:a16="http://schemas.microsoft.com/office/drawing/2014/main" id="{E3E8EC40-2BA2-40E7-9B19-401F6F4E381F}"/>
              </a:ext>
            </a:extLst>
          </p:cNvPr>
          <p:cNvPicPr>
            <a:picLocks noChangeAspect="1"/>
          </p:cNvPicPr>
          <p:nvPr/>
        </p:nvPicPr>
        <p:blipFill rotWithShape="1">
          <a:blip r:embed="rId3"/>
          <a:srcRect t="16170" r="5" b="17163"/>
          <a:stretch/>
        </p:blipFill>
        <p:spPr>
          <a:xfrm>
            <a:off x="8772525" y="2562155"/>
            <a:ext cx="3097743" cy="1539379"/>
          </a:xfrm>
          <a:prstGeom prst="rect">
            <a:avLst/>
          </a:prstGeom>
        </p:spPr>
      </p:pic>
      <p:pic>
        <p:nvPicPr>
          <p:cNvPr id="4" name="Picture 3">
            <a:extLst>
              <a:ext uri="{FF2B5EF4-FFF2-40B4-BE49-F238E27FC236}">
                <a16:creationId xmlns:a16="http://schemas.microsoft.com/office/drawing/2014/main" id="{89F81282-D731-452E-AE55-78FCEC442597}"/>
              </a:ext>
            </a:extLst>
          </p:cNvPr>
          <p:cNvPicPr>
            <a:picLocks noChangeAspect="1"/>
          </p:cNvPicPr>
          <p:nvPr/>
        </p:nvPicPr>
        <p:blipFill rotWithShape="1">
          <a:blip r:embed="rId3"/>
          <a:srcRect t="16295" r="5" b="17288"/>
          <a:stretch/>
        </p:blipFill>
        <p:spPr>
          <a:xfrm>
            <a:off x="9553574" y="4884359"/>
            <a:ext cx="2316691" cy="1146930"/>
          </a:xfrm>
          <a:prstGeom prst="rect">
            <a:avLst/>
          </a:prstGeom>
        </p:spPr>
      </p:pic>
    </p:spTree>
    <p:extLst>
      <p:ext uri="{BB962C8B-B14F-4D97-AF65-F5344CB8AC3E}">
        <p14:creationId xmlns:p14="http://schemas.microsoft.com/office/powerpoint/2010/main" val="2858205603"/>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42E9B-3B29-4EF7-886A-9CFBFC6656BF}"/>
              </a:ext>
            </a:extLst>
          </p:cNvPr>
          <p:cNvSpPr>
            <a:spLocks noGrp="1"/>
          </p:cNvSpPr>
          <p:nvPr>
            <p:ph type="title"/>
          </p:nvPr>
        </p:nvSpPr>
        <p:spPr>
          <a:xfrm>
            <a:off x="0" y="86360"/>
            <a:ext cx="10515600" cy="1325563"/>
          </a:xfrm>
        </p:spPr>
        <p:txBody>
          <a:bodyPr>
            <a:normAutofit fontScale="90000"/>
          </a:bodyPr>
          <a:lstStyle/>
          <a:p>
            <a:pPr algn="ctr"/>
            <a:br>
              <a:rPr lang="en-US" sz="4000" dirty="0"/>
            </a:br>
            <a:r>
              <a:rPr lang="en-US" sz="4900" b="1" dirty="0"/>
              <a:t>One Server Per Research Institution </a:t>
            </a:r>
            <a:br>
              <a:rPr lang="en-US" sz="4900" b="1" dirty="0"/>
            </a:br>
            <a:r>
              <a:rPr lang="en-US" sz="4900" b="1" dirty="0"/>
              <a:t>2020-2025</a:t>
            </a:r>
          </a:p>
        </p:txBody>
      </p:sp>
      <p:pic>
        <p:nvPicPr>
          <p:cNvPr id="11" name="Picture 10" descr="A close up of a logo&#10;&#10;Description automatically generated">
            <a:extLst>
              <a:ext uri="{FF2B5EF4-FFF2-40B4-BE49-F238E27FC236}">
                <a16:creationId xmlns:a16="http://schemas.microsoft.com/office/drawing/2014/main" id="{4FEC90DB-3812-4652-8CFA-E3E115DC31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042" y="1827608"/>
            <a:ext cx="1677873" cy="1677873"/>
          </a:xfrm>
          <a:prstGeom prst="rect">
            <a:avLst/>
          </a:prstGeom>
        </p:spPr>
      </p:pic>
      <p:pic>
        <p:nvPicPr>
          <p:cNvPr id="13" name="Picture 12" descr="A close up of a logo&#10;&#10;Description automatically generated">
            <a:extLst>
              <a:ext uri="{FF2B5EF4-FFF2-40B4-BE49-F238E27FC236}">
                <a16:creationId xmlns:a16="http://schemas.microsoft.com/office/drawing/2014/main" id="{AB7A2E37-D95A-437F-AF69-7BD9A18E5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5123" y="3876514"/>
            <a:ext cx="2068758" cy="2068758"/>
          </a:xfrm>
          <a:prstGeom prst="rect">
            <a:avLst/>
          </a:prstGeom>
        </p:spPr>
      </p:pic>
      <p:pic>
        <p:nvPicPr>
          <p:cNvPr id="15" name="Picture 14" descr="A close up of a logo&#10;&#10;Description automatically generated">
            <a:extLst>
              <a:ext uri="{FF2B5EF4-FFF2-40B4-BE49-F238E27FC236}">
                <a16:creationId xmlns:a16="http://schemas.microsoft.com/office/drawing/2014/main" id="{B0750A07-75B4-4E64-B877-64C781863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2420" y="4024709"/>
            <a:ext cx="1901511" cy="1901511"/>
          </a:xfrm>
          <a:prstGeom prst="rect">
            <a:avLst/>
          </a:prstGeom>
        </p:spPr>
      </p:pic>
      <p:pic>
        <p:nvPicPr>
          <p:cNvPr id="17" name="Picture 16" descr="A close up of a logo&#10;&#10;Description automatically generated">
            <a:extLst>
              <a:ext uri="{FF2B5EF4-FFF2-40B4-BE49-F238E27FC236}">
                <a16:creationId xmlns:a16="http://schemas.microsoft.com/office/drawing/2014/main" id="{C29F3B5B-50B2-4C48-966F-418C795F5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4992" y="1473110"/>
            <a:ext cx="2236081" cy="2236081"/>
          </a:xfrm>
          <a:prstGeom prst="rect">
            <a:avLst/>
          </a:prstGeom>
        </p:spPr>
      </p:pic>
      <p:cxnSp>
        <p:nvCxnSpPr>
          <p:cNvPr id="4" name="Straight Connector 3">
            <a:extLst>
              <a:ext uri="{FF2B5EF4-FFF2-40B4-BE49-F238E27FC236}">
                <a16:creationId xmlns:a16="http://schemas.microsoft.com/office/drawing/2014/main" id="{BC5EA222-E20E-4B67-BFA2-84647D1B9A27}"/>
              </a:ext>
            </a:extLst>
          </p:cNvPr>
          <p:cNvCxnSpPr/>
          <p:nvPr/>
        </p:nvCxnSpPr>
        <p:spPr>
          <a:xfrm>
            <a:off x="9426823" y="1614025"/>
            <a:ext cx="0" cy="435292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51C5AF7-78F1-4C9B-9838-908EF0709A12}"/>
              </a:ext>
            </a:extLst>
          </p:cNvPr>
          <p:cNvCxnSpPr>
            <a:cxnSpLocks/>
          </p:cNvCxnSpPr>
          <p:nvPr/>
        </p:nvCxnSpPr>
        <p:spPr>
          <a:xfrm flipH="1">
            <a:off x="7395060" y="3709191"/>
            <a:ext cx="427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4269053-30ED-421F-9C0B-50AF6B4A45DD}"/>
              </a:ext>
            </a:extLst>
          </p:cNvPr>
          <p:cNvSpPr txBox="1"/>
          <p:nvPr/>
        </p:nvSpPr>
        <p:spPr>
          <a:xfrm>
            <a:off x="321392" y="1827608"/>
            <a:ext cx="6708903" cy="3970318"/>
          </a:xfrm>
          <a:prstGeom prst="rect">
            <a:avLst/>
          </a:prstGeom>
          <a:noFill/>
        </p:spPr>
        <p:txBody>
          <a:bodyPr wrap="square" rtlCol="0">
            <a:spAutoFit/>
          </a:bodyPr>
          <a:lstStyle/>
          <a:p>
            <a:endParaRPr lang="en-US" b="1" dirty="0"/>
          </a:p>
          <a:p>
            <a:pPr marL="285750" indent="-285750">
              <a:buFont typeface="Arial" panose="020B0604020202020204" pitchFamily="34" charset="0"/>
              <a:buChar char="•"/>
            </a:pPr>
            <a:r>
              <a:rPr lang="en-US" dirty="0"/>
              <a:t>Empower 1000 Research University Institutions/Research Libraries Globally</a:t>
            </a:r>
            <a:br>
              <a:rPr lang="en-US" dirty="0"/>
            </a:br>
            <a:endParaRPr lang="en-US" dirty="0"/>
          </a:p>
          <a:p>
            <a:pPr marL="285750" indent="-285750">
              <a:buFont typeface="Arial" panose="020B0604020202020204" pitchFamily="34" charset="0"/>
              <a:buChar char="•"/>
            </a:pPr>
            <a:r>
              <a:rPr lang="en-US" dirty="0"/>
              <a:t>Gift each Research University  One Configured Server Ecosystem with 6 Open Source Scholarly Research  Software  Components, </a:t>
            </a:r>
            <a:br>
              <a:rPr lang="en-US" dirty="0"/>
            </a:br>
            <a:r>
              <a:rPr lang="en-US" dirty="0"/>
              <a:t>&lt; $1000.00 US/Server or set up Fractional Server Space with Mirror Sites Globally (SAAS)</a:t>
            </a:r>
            <a:br>
              <a:rPr lang="en-US" dirty="0"/>
            </a:br>
            <a:endParaRPr lang="en-US" dirty="0"/>
          </a:p>
          <a:p>
            <a:pPr marL="285750" indent="-285750">
              <a:buFont typeface="Arial" panose="020B0604020202020204" pitchFamily="34" charset="0"/>
              <a:buChar char="•"/>
            </a:pPr>
            <a:r>
              <a:rPr lang="en-US" dirty="0"/>
              <a:t>Set Up brief weeklong training over five continents</a:t>
            </a:r>
            <a:br>
              <a:rPr lang="en-US" dirty="0"/>
            </a:br>
            <a:endParaRPr lang="en-US" dirty="0"/>
          </a:p>
          <a:p>
            <a:pPr marL="285750" indent="-285750">
              <a:buFont typeface="Arial" panose="020B0604020202020204" pitchFamily="34" charset="0"/>
              <a:buChar char="•"/>
            </a:pPr>
            <a:r>
              <a:rPr lang="en-US" dirty="0"/>
              <a:t>Connect Networks</a:t>
            </a:r>
          </a:p>
          <a:p>
            <a:endParaRPr lang="en-US" dirty="0"/>
          </a:p>
          <a:p>
            <a:pPr marL="285750" indent="-285750">
              <a:buFont typeface="Arial" panose="020B0604020202020204" pitchFamily="34" charset="0"/>
              <a:buChar char="•"/>
            </a:pPr>
            <a:r>
              <a:rPr lang="en-US" b="1" dirty="0"/>
              <a:t>Measure the Effects</a:t>
            </a:r>
          </a:p>
        </p:txBody>
      </p:sp>
      <p:pic>
        <p:nvPicPr>
          <p:cNvPr id="6" name="Picture 5">
            <a:extLst>
              <a:ext uri="{FF2B5EF4-FFF2-40B4-BE49-F238E27FC236}">
                <a16:creationId xmlns:a16="http://schemas.microsoft.com/office/drawing/2014/main" id="{4089E422-C715-4C4E-B639-BEA5BF39FF94}"/>
              </a:ext>
            </a:extLst>
          </p:cNvPr>
          <p:cNvPicPr>
            <a:picLocks noChangeAspect="1"/>
          </p:cNvPicPr>
          <p:nvPr/>
        </p:nvPicPr>
        <p:blipFill>
          <a:blip r:embed="rId6"/>
          <a:stretch>
            <a:fillRect/>
          </a:stretch>
        </p:blipFill>
        <p:spPr>
          <a:xfrm>
            <a:off x="3241792" y="4869277"/>
            <a:ext cx="2997449" cy="1344334"/>
          </a:xfrm>
          <a:prstGeom prst="rect">
            <a:avLst/>
          </a:prstGeom>
        </p:spPr>
      </p:pic>
    </p:spTree>
    <p:extLst>
      <p:ext uri="{BB962C8B-B14F-4D97-AF65-F5344CB8AC3E}">
        <p14:creationId xmlns:p14="http://schemas.microsoft.com/office/powerpoint/2010/main" val="535457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Shape 510"/>
        <p:cNvGrpSpPr/>
        <p:nvPr/>
      </p:nvGrpSpPr>
      <p:grpSpPr>
        <a:xfrm>
          <a:off x="0" y="0"/>
          <a:ext cx="0" cy="0"/>
          <a:chOff x="0" y="0"/>
          <a:chExt cx="0" cy="0"/>
        </a:xfrm>
      </p:grpSpPr>
      <p:sp useBgFill="1">
        <p:nvSpPr>
          <p:cNvPr id="134" name="Rectangle 133">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511" name="Shape 511"/>
          <p:cNvSpPr txBox="1">
            <a:spLocks noGrp="1"/>
          </p:cNvSpPr>
          <p:nvPr>
            <p:ph type="title"/>
          </p:nvPr>
        </p:nvSpPr>
        <p:spPr>
          <a:xfrm>
            <a:off x="863019" y="1536914"/>
            <a:ext cx="3322317" cy="2975876"/>
          </a:xfrm>
          <a:prstGeom prst="rect">
            <a:avLst/>
          </a:prstGeom>
        </p:spPr>
        <p:txBody>
          <a:bodyPr vert="horz" lIns="91440" tIns="45720" rIns="91440" bIns="45720" rtlCol="0" anchor="b" anchorCtr="0">
            <a:normAutofit fontScale="90000"/>
          </a:bodyPr>
          <a:lstStyle/>
          <a:p>
            <a:pPr>
              <a:buClr>
                <a:srgbClr val="3F3F3F"/>
              </a:buClr>
              <a:buSzPct val="25000"/>
            </a:pPr>
            <a:r>
              <a:rPr lang="en-US" kern="1200" dirty="0">
                <a:latin typeface="+mj-lt"/>
                <a:ea typeface="+mj-ea"/>
                <a:cs typeface="+mj-cs"/>
                <a:sym typeface="Arial"/>
              </a:rPr>
              <a:t>Collaboration Across Institutions</a:t>
            </a:r>
            <a:br>
              <a:rPr lang="en-US" dirty="0">
                <a:sym typeface="Arial"/>
              </a:rPr>
            </a:br>
            <a:r>
              <a:rPr lang="en-US" dirty="0">
                <a:cs typeface="Calibri Light"/>
              </a:rPr>
              <a:t>Continues to</a:t>
            </a:r>
            <a:br>
              <a:rPr lang="en-US" dirty="0">
                <a:cs typeface="Calibri Light"/>
              </a:rPr>
            </a:br>
            <a:r>
              <a:rPr lang="en-US" dirty="0">
                <a:cs typeface="Calibri Light"/>
              </a:rPr>
              <a:t>Increase</a:t>
            </a:r>
            <a:endParaRPr lang="en-US" kern="1200" dirty="0">
              <a:latin typeface="+mj-lt"/>
              <a:cs typeface="Calibri Light"/>
            </a:endParaRPr>
          </a:p>
        </p:txBody>
      </p:sp>
      <p:sp>
        <p:nvSpPr>
          <p:cNvPr id="512" name="Shape 512"/>
          <p:cNvSpPr txBox="1"/>
          <p:nvPr/>
        </p:nvSpPr>
        <p:spPr>
          <a:xfrm>
            <a:off x="960991" y="5406844"/>
            <a:ext cx="3322316" cy="1692066"/>
          </a:xfrm>
          <a:prstGeom prst="rect">
            <a:avLst/>
          </a:prstGeom>
        </p:spPr>
        <p:txBody>
          <a:bodyPr vert="horz" lIns="91440" tIns="45720" rIns="91440" bIns="45720" rtlCol="0" anchor="t" anchorCtr="0">
            <a:normAutofit/>
          </a:bodyPr>
          <a:lstStyle/>
          <a:p>
            <a:pPr>
              <a:lnSpc>
                <a:spcPct val="90000"/>
              </a:lnSpc>
              <a:spcBef>
                <a:spcPts val="1000"/>
              </a:spcBef>
              <a:buClr>
                <a:srgbClr val="000000"/>
              </a:buClr>
              <a:buSzPct val="25000"/>
            </a:pPr>
            <a:r>
              <a:rPr lang="en-US" sz="2000" kern="1200">
                <a:solidFill>
                  <a:schemeClr val="tx1"/>
                </a:solidFill>
                <a:latin typeface="+mn-lt"/>
                <a:ea typeface="+mn-ea"/>
                <a:cs typeface="+mn-cs"/>
                <a:sym typeface="Arial"/>
              </a:rPr>
              <a:t>Jones et al. (2008). Science 322: 1259-1262. </a:t>
            </a:r>
          </a:p>
        </p:txBody>
      </p:sp>
      <p:cxnSp>
        <p:nvCxnSpPr>
          <p:cNvPr id="136" name="Straight Connector 135">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13" name="Shape 513"/>
          <p:cNvPicPr preferRelativeResize="0"/>
          <p:nvPr/>
        </p:nvPicPr>
        <p:blipFill rotWithShape="1">
          <a:blip r:embed="rId3"/>
          <a:stretch/>
        </p:blipFill>
        <p:spPr>
          <a:xfrm>
            <a:off x="4984957" y="1296376"/>
            <a:ext cx="7207042" cy="4256392"/>
          </a:xfrm>
          <a:prstGeom prst="rect">
            <a:avLst/>
          </a:prstGeom>
          <a:noFill/>
        </p:spPr>
      </p:pic>
    </p:spTree>
    <p:extLst>
      <p:ext uri="{BB962C8B-B14F-4D97-AF65-F5344CB8AC3E}">
        <p14:creationId xmlns:p14="http://schemas.microsoft.com/office/powerpoint/2010/main" val="1103093361"/>
      </p:ext>
    </p:extLst>
  </p:cSld>
  <p:clrMapOvr>
    <a:overrideClrMapping bg1="dk1" tx1="lt1" bg2="dk2" tx2="lt2" accent1="accent1" accent2="accent2" accent3="accent3" accent4="accent4" accent5="accent5" accent6="accent6" hlink="hlink" folHlink="folHlink"/>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99899462-FC16-43B0-966B-FCA2634507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654295" y="478232"/>
            <a:ext cx="7034121" cy="5918673"/>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0D3B5D-D2C3-4376-AE11-88A05E4ACD42}"/>
              </a:ext>
            </a:extLst>
          </p:cNvPr>
          <p:cNvSpPr>
            <a:spLocks noGrp="1"/>
          </p:cNvSpPr>
          <p:nvPr>
            <p:ph type="title"/>
          </p:nvPr>
        </p:nvSpPr>
        <p:spPr>
          <a:xfrm>
            <a:off x="5297762" y="760092"/>
            <a:ext cx="5638994" cy="1424446"/>
          </a:xfrm>
        </p:spPr>
        <p:txBody>
          <a:bodyPr vert="horz" lIns="91440" tIns="45720" rIns="91440" bIns="45720" rtlCol="0" anchor="ctr">
            <a:normAutofit fontScale="90000"/>
          </a:bodyPr>
          <a:lstStyle/>
          <a:p>
            <a:r>
              <a:rPr lang="en-US" dirty="0">
                <a:solidFill>
                  <a:srgbClr val="FFFFFF"/>
                </a:solidFill>
              </a:rPr>
              <a:t>Brainstorming Models</a:t>
            </a:r>
            <a:br>
              <a:rPr lang="en-US" sz="3100" dirty="0">
                <a:solidFill>
                  <a:srgbClr val="FFFFFF"/>
                </a:solidFill>
              </a:rPr>
            </a:br>
            <a:r>
              <a:rPr lang="en-US" dirty="0">
                <a:solidFill>
                  <a:srgbClr val="FFFFFF"/>
                </a:solidFill>
              </a:rPr>
              <a:t>One Laptop Per Child  </a:t>
            </a:r>
            <a:br>
              <a:rPr lang="en-US" sz="2700" dirty="0">
                <a:solidFill>
                  <a:srgbClr val="FFFFFF"/>
                </a:solidFill>
              </a:rPr>
            </a:br>
            <a:r>
              <a:rPr lang="en-US" sz="2200" dirty="0">
                <a:solidFill>
                  <a:srgbClr val="FFFFFF"/>
                </a:solidFill>
              </a:rPr>
              <a:t>Dreamed up mid-late 90’s, Launched 2005</a:t>
            </a:r>
          </a:p>
        </p:txBody>
      </p:sp>
      <p:pic>
        <p:nvPicPr>
          <p:cNvPr id="4" name="Picture 3" descr="A close up of a sign&#10;&#10;Description automatically generated">
            <a:extLst>
              <a:ext uri="{FF2B5EF4-FFF2-40B4-BE49-F238E27FC236}">
                <a16:creationId xmlns:a16="http://schemas.microsoft.com/office/drawing/2014/main" id="{6EDE4DEB-050F-47CB-8D9F-6BD5C17505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291" y="478231"/>
            <a:ext cx="2414339" cy="2789902"/>
          </a:xfrm>
          <a:prstGeom prst="rect">
            <a:avLst/>
          </a:prstGeom>
        </p:spPr>
      </p:pic>
      <p:cxnSp>
        <p:nvCxnSpPr>
          <p:cNvPr id="16" name="Straight Connector 12">
            <a:extLst>
              <a:ext uri="{FF2B5EF4-FFF2-40B4-BE49-F238E27FC236}">
                <a16:creationId xmlns:a16="http://schemas.microsoft.com/office/drawing/2014/main" id="{AAFEA932-2DF1-410C-A00A-7A1E7DBF75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30098" y="2639023"/>
            <a:ext cx="4562441"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computer&#10;&#10;Description automatically generated">
            <a:extLst>
              <a:ext uri="{FF2B5EF4-FFF2-40B4-BE49-F238E27FC236}">
                <a16:creationId xmlns:a16="http://schemas.microsoft.com/office/drawing/2014/main" id="{298BF2B8-317B-4BF6-A453-EC0625BE44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482" y="3589867"/>
            <a:ext cx="3575538" cy="2788920"/>
          </a:xfrm>
          <a:prstGeom prst="rect">
            <a:avLst/>
          </a:prstGeom>
        </p:spPr>
      </p:pic>
      <p:sp>
        <p:nvSpPr>
          <p:cNvPr id="6" name="TextBox 5">
            <a:extLst>
              <a:ext uri="{FF2B5EF4-FFF2-40B4-BE49-F238E27FC236}">
                <a16:creationId xmlns:a16="http://schemas.microsoft.com/office/drawing/2014/main" id="{271A703C-02FF-4976-AADE-2C6CE30DFCBE}"/>
              </a:ext>
            </a:extLst>
          </p:cNvPr>
          <p:cNvSpPr txBox="1"/>
          <p:nvPr/>
        </p:nvSpPr>
        <p:spPr>
          <a:xfrm>
            <a:off x="5262340" y="3024193"/>
            <a:ext cx="5747187" cy="2987543"/>
          </a:xfrm>
          <a:prstGeom prst="rect">
            <a:avLst/>
          </a:prstGeom>
        </p:spPr>
        <p:txBody>
          <a:bodyPr vert="horz" lIns="91440" tIns="45720" rIns="91440" bIns="45720" rtlCol="0" anchor="t">
            <a:normAutofit lnSpcReduction="10000"/>
          </a:bodyPr>
          <a:lstStyle/>
          <a:p>
            <a:pPr indent="-228600">
              <a:lnSpc>
                <a:spcPct val="90000"/>
              </a:lnSpc>
              <a:spcAft>
                <a:spcPts val="600"/>
              </a:spcAft>
              <a:buFont typeface="Arial" panose="020B0604020202020204" pitchFamily="34" charset="0"/>
              <a:buChar char="•"/>
            </a:pPr>
            <a:r>
              <a:rPr lang="en-US" dirty="0">
                <a:solidFill>
                  <a:srgbClr val="FFFFFF"/>
                </a:solidFill>
              </a:rPr>
              <a:t>Nicholas Negroponte, MIT Media Lab Founding Director</a:t>
            </a:r>
            <a:br>
              <a:rPr lang="en-US" dirty="0">
                <a:solidFill>
                  <a:srgbClr val="FFFFFF"/>
                </a:solidFill>
              </a:rPr>
            </a:br>
            <a:endParaRPr lang="en-US" dirty="0">
              <a:solidFill>
                <a:srgbClr val="FFFFFF"/>
              </a:solidFill>
            </a:endParaRPr>
          </a:p>
          <a:p>
            <a:pPr indent="-228600">
              <a:lnSpc>
                <a:spcPct val="90000"/>
              </a:lnSpc>
              <a:spcAft>
                <a:spcPts val="600"/>
              </a:spcAft>
              <a:buFont typeface="Arial" panose="020B0604020202020204" pitchFamily="34" charset="0"/>
              <a:buChar char="•"/>
            </a:pPr>
            <a:r>
              <a:rPr lang="en-US" dirty="0">
                <a:solidFill>
                  <a:srgbClr val="FFFFFF"/>
                </a:solidFill>
              </a:rPr>
              <a:t>Noble Initiative/Grand Ambitions</a:t>
            </a:r>
            <a:br>
              <a:rPr lang="en-US" dirty="0">
                <a:solidFill>
                  <a:srgbClr val="FFFFFF"/>
                </a:solidFill>
              </a:rPr>
            </a:br>
            <a:endParaRPr lang="en-US" dirty="0">
              <a:solidFill>
                <a:srgbClr val="FFFFFF"/>
              </a:solidFill>
            </a:endParaRPr>
          </a:p>
          <a:p>
            <a:pPr indent="-228600">
              <a:lnSpc>
                <a:spcPct val="90000"/>
              </a:lnSpc>
              <a:spcAft>
                <a:spcPts val="600"/>
              </a:spcAft>
              <a:buFont typeface="Arial" panose="020B0604020202020204" pitchFamily="34" charset="0"/>
              <a:buChar char="•"/>
            </a:pPr>
            <a:r>
              <a:rPr lang="en-US" dirty="0">
                <a:solidFill>
                  <a:srgbClr val="FFFFFF"/>
                </a:solidFill>
              </a:rPr>
              <a:t>Vision: Give each child in world access to a laptop with open source software for less than 100.00 $US/laptop</a:t>
            </a:r>
            <a:br>
              <a:rPr lang="en-US" dirty="0">
                <a:solidFill>
                  <a:srgbClr val="FFFFFF"/>
                </a:solidFill>
              </a:rPr>
            </a:br>
            <a:endParaRPr lang="en-US" dirty="0">
              <a:solidFill>
                <a:srgbClr val="FFFFFF"/>
              </a:solidFill>
            </a:endParaRPr>
          </a:p>
          <a:p>
            <a:pPr indent="-228600">
              <a:lnSpc>
                <a:spcPct val="90000"/>
              </a:lnSpc>
              <a:spcAft>
                <a:spcPts val="600"/>
              </a:spcAft>
              <a:buFont typeface="Arial" panose="020B0604020202020204" pitchFamily="34" charset="0"/>
              <a:buChar char="•"/>
            </a:pPr>
            <a:r>
              <a:rPr lang="en-US" dirty="0">
                <a:solidFill>
                  <a:srgbClr val="FFFFFF"/>
                </a:solidFill>
              </a:rPr>
              <a:t>Gage Effects For Education Globally</a:t>
            </a:r>
          </a:p>
          <a:p>
            <a:pPr indent="-228600">
              <a:lnSpc>
                <a:spcPct val="90000"/>
              </a:lnSpc>
              <a:spcAft>
                <a:spcPts val="600"/>
              </a:spcAft>
              <a:buFont typeface="Arial" panose="020B0604020202020204" pitchFamily="34" charset="0"/>
              <a:buChar char="•"/>
            </a:pPr>
            <a:endParaRPr lang="en-US" dirty="0">
              <a:solidFill>
                <a:srgbClr val="FFFFFF"/>
              </a:solidFill>
            </a:endParaRPr>
          </a:p>
          <a:p>
            <a:pPr indent="-228600">
              <a:lnSpc>
                <a:spcPct val="90000"/>
              </a:lnSpc>
              <a:spcAft>
                <a:spcPts val="600"/>
              </a:spcAft>
              <a:buFont typeface="Arial" panose="020B0604020202020204" pitchFamily="34" charset="0"/>
              <a:buChar char="•"/>
            </a:pPr>
            <a:r>
              <a:rPr lang="en-US" dirty="0">
                <a:solidFill>
                  <a:srgbClr val="FFFFFF"/>
                </a:solidFill>
              </a:rPr>
              <a:t>Can We do the same thing for academic research globally?</a:t>
            </a:r>
          </a:p>
          <a:p>
            <a:pPr>
              <a:lnSpc>
                <a:spcPct val="90000"/>
              </a:lnSpc>
              <a:spcAft>
                <a:spcPts val="600"/>
              </a:spcAft>
            </a:pPr>
            <a:endParaRPr lang="en-US" sz="2400" dirty="0">
              <a:solidFill>
                <a:srgbClr val="FFFFFF"/>
              </a:solidFill>
            </a:endParaRPr>
          </a:p>
        </p:txBody>
      </p:sp>
    </p:spTree>
    <p:extLst>
      <p:ext uri="{BB962C8B-B14F-4D97-AF65-F5344CB8AC3E}">
        <p14:creationId xmlns:p14="http://schemas.microsoft.com/office/powerpoint/2010/main" val="42906402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 y="388204"/>
            <a:ext cx="12192000" cy="1143000"/>
          </a:xfrm>
        </p:spPr>
        <p:txBody>
          <a:bodyPr>
            <a:normAutofit fontScale="90000"/>
          </a:bodyPr>
          <a:lstStyle/>
          <a:p>
            <a:pPr algn="ctr"/>
            <a:r>
              <a:rPr lang="en-US" sz="3600" dirty="0"/>
              <a:t>Larger Digital Scholarly Research Projects </a:t>
            </a:r>
            <a:br>
              <a:rPr lang="en-US" sz="3600" dirty="0"/>
            </a:br>
            <a:r>
              <a:rPr lang="en-US" sz="3600" dirty="0"/>
              <a:t> Can Act as  Qualitative/Quantitative Benchmarks </a:t>
            </a:r>
            <a:br>
              <a:rPr lang="en-US" sz="3600" dirty="0"/>
            </a:br>
            <a:endParaRPr lang="en-US" sz="3600" dirty="0"/>
          </a:p>
        </p:txBody>
      </p:sp>
      <p:sp>
        <p:nvSpPr>
          <p:cNvPr id="5" name="Content Placeholder 2"/>
          <p:cNvSpPr>
            <a:spLocks noGrp="1"/>
          </p:cNvSpPr>
          <p:nvPr>
            <p:ph idx="1"/>
          </p:nvPr>
        </p:nvSpPr>
        <p:spPr>
          <a:xfrm>
            <a:off x="5714999" y="1905000"/>
            <a:ext cx="5676897" cy="4953000"/>
          </a:xfrm>
        </p:spPr>
        <p:txBody>
          <a:bodyPr>
            <a:normAutofit fontScale="62500" lnSpcReduction="20000"/>
          </a:bodyPr>
          <a:lstStyle/>
          <a:p>
            <a:pPr marL="0" indent="0">
              <a:buNone/>
            </a:pPr>
            <a:r>
              <a:rPr lang="en-US" b="1" dirty="0"/>
              <a:t>Cognitive Cartography/Multimedia Archives </a:t>
            </a:r>
            <a:br>
              <a:rPr lang="en-US" b="1" dirty="0"/>
            </a:br>
            <a:r>
              <a:rPr lang="en-US" sz="2000" dirty="0"/>
              <a:t>(Video, Text, GIS, Images, Field Notes)</a:t>
            </a:r>
            <a:br>
              <a:rPr lang="en-US" sz="2000" dirty="0"/>
            </a:br>
            <a:r>
              <a:rPr lang="en-US" sz="2600" dirty="0">
                <a:hlinkClick r:id="rId2"/>
              </a:rPr>
              <a:t>Dick </a:t>
            </a:r>
            <a:r>
              <a:rPr lang="en-US" sz="2600" dirty="0" err="1">
                <a:hlinkClick r:id="rId2"/>
              </a:rPr>
              <a:t>Reavis</a:t>
            </a:r>
            <a:r>
              <a:rPr lang="en-US" sz="2600" dirty="0">
                <a:hlinkClick r:id="rId2"/>
              </a:rPr>
              <a:t>: National Tour of Texas</a:t>
            </a:r>
            <a:br>
              <a:rPr lang="en-US" dirty="0">
                <a:hlinkClick r:id="rId2"/>
              </a:rPr>
            </a:br>
            <a:br>
              <a:rPr lang="en-US" sz="2400" dirty="0"/>
            </a:br>
            <a:r>
              <a:rPr lang="en-US" b="1" dirty="0"/>
              <a:t>Multimedia, Digital Archives/Retrospective ETD Projects </a:t>
            </a:r>
            <a:br>
              <a:rPr lang="en-US" sz="2900" b="1" dirty="0"/>
            </a:br>
            <a:r>
              <a:rPr lang="en-US" sz="2000" dirty="0"/>
              <a:t>(Digital video, online exhibit images, text, digital archives) </a:t>
            </a:r>
            <a:br>
              <a:rPr lang="en-US" sz="2000" dirty="0"/>
            </a:br>
            <a:r>
              <a:rPr lang="en-US" sz="2600" dirty="0" err="1">
                <a:hlinkClick r:id="rId3"/>
              </a:rPr>
              <a:t>Severo</a:t>
            </a:r>
            <a:r>
              <a:rPr lang="en-US" sz="2600" dirty="0">
                <a:hlinkClick r:id="rId3"/>
              </a:rPr>
              <a:t> Perez: And the Earth Did not Swallow Them </a:t>
            </a:r>
            <a:br>
              <a:rPr lang="en-US" sz="2600" dirty="0"/>
            </a:br>
            <a:br>
              <a:rPr lang="en-US" sz="2900" dirty="0"/>
            </a:br>
            <a:r>
              <a:rPr lang="en-US" b="1" dirty="0"/>
              <a:t>Online Exhibits/Digital Archives/ Online Academic Journals</a:t>
            </a:r>
            <a:br>
              <a:rPr lang="en-US" sz="2400" b="1" dirty="0"/>
            </a:br>
            <a:r>
              <a:rPr lang="en-US" sz="2000" dirty="0"/>
              <a:t>(images and text, </a:t>
            </a:r>
            <a:r>
              <a:rPr lang="en-US" sz="2000" dirty="0" err="1"/>
              <a:t>Omeka</a:t>
            </a:r>
            <a:r>
              <a:rPr lang="en-US" sz="2000" dirty="0"/>
              <a:t> front end/Database back end, IIIF)</a:t>
            </a:r>
            <a:br>
              <a:rPr lang="en-US" sz="2000" dirty="0"/>
            </a:br>
            <a:r>
              <a:rPr lang="en-US" sz="2000" dirty="0">
                <a:hlinkClick r:id="rId4"/>
              </a:rPr>
              <a:t>Cabeza de </a:t>
            </a:r>
            <a:r>
              <a:rPr lang="en-US" sz="2000" dirty="0" err="1">
                <a:hlinkClick r:id="rId4"/>
              </a:rPr>
              <a:t>Vaca</a:t>
            </a:r>
            <a:r>
              <a:rPr lang="en-US" sz="2000" dirty="0">
                <a:hlinkClick r:id="rId4"/>
              </a:rPr>
              <a:t> La </a:t>
            </a:r>
            <a:r>
              <a:rPr lang="en-US" sz="2000" dirty="0" err="1">
                <a:hlinkClick r:id="rId4"/>
              </a:rPr>
              <a:t>Relacion</a:t>
            </a:r>
            <a:r>
              <a:rPr lang="en-US" sz="2000" dirty="0">
                <a:hlinkClick r:id="rId4"/>
              </a:rPr>
              <a:t> Digitization</a:t>
            </a:r>
            <a:br>
              <a:rPr lang="en-US" sz="2000" dirty="0">
                <a:hlinkClick r:id="rId5"/>
              </a:rPr>
            </a:br>
            <a:r>
              <a:rPr lang="en-US" sz="2600" dirty="0">
                <a:hlinkClick r:id="rId5"/>
              </a:rPr>
              <a:t> Santiago </a:t>
            </a:r>
            <a:r>
              <a:rPr lang="en-US" sz="2600" dirty="0" err="1">
                <a:hlinkClick r:id="rId5"/>
              </a:rPr>
              <a:t>Tafolla</a:t>
            </a:r>
            <a:r>
              <a:rPr lang="en-US" sz="2600" dirty="0">
                <a:hlinkClick r:id="rId5"/>
              </a:rPr>
              <a:t>: Mexican Amer. Confederate Soldier</a:t>
            </a:r>
            <a:br>
              <a:rPr lang="en-US" sz="2300" dirty="0">
                <a:hlinkClick r:id="rId5"/>
              </a:rPr>
            </a:br>
            <a:br>
              <a:rPr lang="en-US" sz="2300" dirty="0"/>
            </a:br>
            <a:r>
              <a:rPr lang="en-US" b="1" dirty="0"/>
              <a:t>Interactive Image Archives/Data &amp; Research Projects </a:t>
            </a:r>
            <a:br>
              <a:rPr lang="en-US" sz="2400" dirty="0"/>
            </a:br>
            <a:r>
              <a:rPr lang="en-US" sz="2000" dirty="0"/>
              <a:t>(Image libraries, Interactive Commenting/Metadata</a:t>
            </a:r>
            <a:r>
              <a:rPr lang="en-US" sz="2400" dirty="0"/>
              <a:t>)</a:t>
            </a:r>
            <a:br>
              <a:rPr lang="en-US" sz="2400" dirty="0"/>
            </a:br>
            <a:r>
              <a:rPr lang="en-US" sz="2400" dirty="0">
                <a:hlinkClick r:id="rId6"/>
              </a:rPr>
              <a:t>Texas State Flickr Commons</a:t>
            </a:r>
            <a:endParaRPr lang="en-US" sz="2400" dirty="0"/>
          </a:p>
          <a:p>
            <a:pPr marL="0" indent="0">
              <a:buNone/>
            </a:pPr>
            <a:endParaRPr lang="en-US" sz="2400" b="1" dirty="0"/>
          </a:p>
          <a:p>
            <a:pPr marL="0" indent="0">
              <a:buNone/>
            </a:pPr>
            <a:r>
              <a:rPr lang="en-US" sz="2900" b="1" dirty="0"/>
              <a:t>Digital Libraries Archiving &amp; Documentation Projects</a:t>
            </a:r>
            <a:br>
              <a:rPr lang="en-US" sz="2900" b="1" dirty="0"/>
            </a:br>
            <a:r>
              <a:rPr lang="en-US" sz="2000" dirty="0"/>
              <a:t>(Text, Metadata, OCR, Search, Zoom ability, Page Turning)</a:t>
            </a:r>
            <a:br>
              <a:rPr lang="en-US" sz="2000" dirty="0">
                <a:hlinkClick r:id="rId7"/>
              </a:rPr>
            </a:br>
            <a:r>
              <a:rPr lang="en-US" sz="2100" dirty="0">
                <a:hlinkClick r:id="rId7"/>
              </a:rPr>
              <a:t> </a:t>
            </a:r>
            <a:r>
              <a:rPr lang="en-US" sz="2100" dirty="0" err="1">
                <a:hlinkClick r:id="rId7"/>
              </a:rPr>
              <a:t>Pedagogs</a:t>
            </a:r>
            <a:r>
              <a:rPr lang="en-US" sz="2100" dirty="0"/>
              <a:t> </a:t>
            </a:r>
            <a:r>
              <a:rPr lang="en-US" sz="1600" dirty="0"/>
              <a:t>University Yearbooks</a:t>
            </a:r>
            <a:br>
              <a:rPr lang="en-US" sz="1600" dirty="0"/>
            </a:br>
            <a:br>
              <a:rPr lang="en-US" sz="1600" dirty="0"/>
            </a:br>
            <a:endParaRPr lang="en-US" sz="1600" dirty="0"/>
          </a:p>
          <a:p>
            <a:pPr marL="0" indent="0">
              <a:buNone/>
            </a:pPr>
            <a:br>
              <a:rPr lang="en-US" sz="2000" dirty="0">
                <a:hlinkClick r:id="rId8"/>
              </a:rPr>
            </a:br>
            <a:r>
              <a:rPr lang="en-US" sz="2000" dirty="0">
                <a:hlinkClick r:id="rId8"/>
              </a:rPr>
              <a:t>Faculty Digitization Proposals/Partnerships</a:t>
            </a:r>
            <a:r>
              <a:rPr lang="en-US" sz="2000" dirty="0"/>
              <a:t>  </a:t>
            </a:r>
            <a:br>
              <a:rPr lang="en-US" sz="2000" dirty="0"/>
            </a:br>
            <a:endParaRPr lang="en-US" sz="2000" dirty="0"/>
          </a:p>
        </p:txBody>
      </p:sp>
      <p:sp>
        <p:nvSpPr>
          <p:cNvPr id="2" name="Isosceles Triangle 1"/>
          <p:cNvSpPr/>
          <p:nvPr/>
        </p:nvSpPr>
        <p:spPr>
          <a:xfrm rot="10800000">
            <a:off x="1600199" y="1919591"/>
            <a:ext cx="3810000" cy="43434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p:cNvCxnSpPr>
            <a:stCxn id="2" idx="0"/>
          </p:cNvCxnSpPr>
          <p:nvPr/>
        </p:nvCxnSpPr>
        <p:spPr>
          <a:xfrm>
            <a:off x="3505200" y="6262991"/>
            <a:ext cx="2133601"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9"/>
          <a:stretch>
            <a:fillRect/>
          </a:stretch>
        </p:blipFill>
        <p:spPr>
          <a:xfrm>
            <a:off x="3505200" y="2812302"/>
            <a:ext cx="2240301" cy="48351"/>
          </a:xfrm>
          <a:prstGeom prst="rect">
            <a:avLst/>
          </a:prstGeom>
        </p:spPr>
      </p:pic>
      <p:pic>
        <p:nvPicPr>
          <p:cNvPr id="10" name="Picture 9"/>
          <p:cNvPicPr>
            <a:picLocks noChangeAspect="1"/>
          </p:cNvPicPr>
          <p:nvPr/>
        </p:nvPicPr>
        <p:blipFill>
          <a:blip r:embed="rId9"/>
          <a:stretch>
            <a:fillRect/>
          </a:stretch>
        </p:blipFill>
        <p:spPr>
          <a:xfrm>
            <a:off x="3497093" y="2038683"/>
            <a:ext cx="2118365" cy="45720"/>
          </a:xfrm>
          <a:prstGeom prst="rect">
            <a:avLst/>
          </a:prstGeom>
        </p:spPr>
      </p:pic>
      <p:pic>
        <p:nvPicPr>
          <p:cNvPr id="11" name="Picture 10"/>
          <p:cNvPicPr>
            <a:picLocks noChangeAspect="1"/>
          </p:cNvPicPr>
          <p:nvPr/>
        </p:nvPicPr>
        <p:blipFill>
          <a:blip r:embed="rId9"/>
          <a:stretch>
            <a:fillRect/>
          </a:stretch>
        </p:blipFill>
        <p:spPr>
          <a:xfrm flipV="1">
            <a:off x="3549816" y="3886200"/>
            <a:ext cx="2165185" cy="46730"/>
          </a:xfrm>
          <a:prstGeom prst="rect">
            <a:avLst/>
          </a:prstGeom>
        </p:spPr>
      </p:pic>
      <p:pic>
        <p:nvPicPr>
          <p:cNvPr id="12" name="Picture 11"/>
          <p:cNvPicPr>
            <a:picLocks noChangeAspect="1"/>
          </p:cNvPicPr>
          <p:nvPr/>
        </p:nvPicPr>
        <p:blipFill>
          <a:blip r:embed="rId9"/>
          <a:stretch>
            <a:fillRect/>
          </a:stretch>
        </p:blipFill>
        <p:spPr>
          <a:xfrm flipV="1">
            <a:off x="3541555" y="4660829"/>
            <a:ext cx="2118323" cy="45719"/>
          </a:xfrm>
          <a:prstGeom prst="rect">
            <a:avLst/>
          </a:prstGeom>
        </p:spPr>
      </p:pic>
      <p:pic>
        <p:nvPicPr>
          <p:cNvPr id="13" name="Picture 12"/>
          <p:cNvPicPr>
            <a:picLocks noChangeAspect="1"/>
          </p:cNvPicPr>
          <p:nvPr/>
        </p:nvPicPr>
        <p:blipFill>
          <a:blip r:embed="rId9"/>
          <a:stretch>
            <a:fillRect/>
          </a:stretch>
        </p:blipFill>
        <p:spPr>
          <a:xfrm flipV="1">
            <a:off x="3541554" y="5389181"/>
            <a:ext cx="2203946" cy="47567"/>
          </a:xfrm>
          <a:prstGeom prst="rect">
            <a:avLst/>
          </a:prstGeom>
        </p:spPr>
      </p:pic>
      <p:cxnSp>
        <p:nvCxnSpPr>
          <p:cNvPr id="17" name="Straight Connector 16"/>
          <p:cNvCxnSpPr>
            <a:stCxn id="2" idx="3"/>
            <a:endCxn id="2" idx="0"/>
          </p:cNvCxnSpPr>
          <p:nvPr/>
        </p:nvCxnSpPr>
        <p:spPr>
          <a:xfrm>
            <a:off x="3505199" y="1919591"/>
            <a:ext cx="0" cy="434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92415" y="5578023"/>
            <a:ext cx="2057400" cy="584775"/>
          </a:xfrm>
          <a:prstGeom prst="rect">
            <a:avLst/>
          </a:prstGeom>
          <a:noFill/>
        </p:spPr>
        <p:txBody>
          <a:bodyPr wrap="square" rtlCol="0">
            <a:spAutoFit/>
          </a:bodyPr>
          <a:lstStyle/>
          <a:p>
            <a:r>
              <a:rPr lang="en-US" sz="1600" b="1" dirty="0" err="1"/>
              <a:t>Projects,Prototypes</a:t>
            </a:r>
            <a:r>
              <a:rPr lang="en-US" sz="1600" b="1" dirty="0"/>
              <a:t> Grant Partnerships</a:t>
            </a:r>
          </a:p>
        </p:txBody>
      </p:sp>
      <p:cxnSp>
        <p:nvCxnSpPr>
          <p:cNvPr id="7" name="Straight Arrow Connector 6"/>
          <p:cNvCxnSpPr/>
          <p:nvPr/>
        </p:nvCxnSpPr>
        <p:spPr>
          <a:xfrm flipV="1">
            <a:off x="3048000" y="3619918"/>
            <a:ext cx="0" cy="122755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315439" y="3256506"/>
            <a:ext cx="1234377" cy="369332"/>
          </a:xfrm>
          <a:prstGeom prst="rect">
            <a:avLst/>
          </a:prstGeom>
          <a:noFill/>
        </p:spPr>
        <p:txBody>
          <a:bodyPr wrap="none" rtlCol="0">
            <a:spAutoFit/>
          </a:bodyPr>
          <a:lstStyle/>
          <a:p>
            <a:r>
              <a:rPr lang="en-US" dirty="0"/>
              <a:t>Complexity</a:t>
            </a:r>
          </a:p>
        </p:txBody>
      </p:sp>
      <p:sp>
        <p:nvSpPr>
          <p:cNvPr id="6" name="TextBox 5">
            <a:extLst>
              <a:ext uri="{FF2B5EF4-FFF2-40B4-BE49-F238E27FC236}">
                <a16:creationId xmlns:a16="http://schemas.microsoft.com/office/drawing/2014/main" id="{D8CA0B4C-2AC6-47D6-A52C-01C8F6FB6220}"/>
              </a:ext>
            </a:extLst>
          </p:cNvPr>
          <p:cNvSpPr txBox="1"/>
          <p:nvPr/>
        </p:nvSpPr>
        <p:spPr>
          <a:xfrm>
            <a:off x="97303" y="3886200"/>
            <a:ext cx="2265748" cy="923330"/>
          </a:xfrm>
          <a:prstGeom prst="rect">
            <a:avLst/>
          </a:prstGeom>
          <a:noFill/>
        </p:spPr>
        <p:txBody>
          <a:bodyPr wrap="none" rtlCol="0">
            <a:spAutoFit/>
          </a:bodyPr>
          <a:lstStyle/>
          <a:p>
            <a:r>
              <a:rPr lang="en-US" b="1" dirty="0"/>
              <a:t>1) Project Completion</a:t>
            </a:r>
            <a:br>
              <a:rPr lang="en-US" b="1" dirty="0"/>
            </a:br>
            <a:r>
              <a:rPr lang="en-US" b="1" dirty="0"/>
              <a:t>(Milestones)</a:t>
            </a:r>
            <a:br>
              <a:rPr lang="en-US" b="1" dirty="0"/>
            </a:br>
            <a:r>
              <a:rPr lang="en-US" b="1" dirty="0"/>
              <a:t>2) Usage Statistics</a:t>
            </a:r>
          </a:p>
        </p:txBody>
      </p:sp>
    </p:spTree>
    <p:extLst>
      <p:ext uri="{BB962C8B-B14F-4D97-AF65-F5344CB8AC3E}">
        <p14:creationId xmlns:p14="http://schemas.microsoft.com/office/powerpoint/2010/main" val="5056983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DC9681-2FBC-4761-A599-4ADFF694BD21}"/>
              </a:ext>
            </a:extLst>
          </p:cNvPr>
          <p:cNvPicPr>
            <a:picLocks noChangeAspect="1"/>
          </p:cNvPicPr>
          <p:nvPr/>
        </p:nvPicPr>
        <p:blipFill>
          <a:blip r:embed="rId2"/>
          <a:stretch>
            <a:fillRect/>
          </a:stretch>
        </p:blipFill>
        <p:spPr>
          <a:xfrm>
            <a:off x="463946" y="1778238"/>
            <a:ext cx="5632054" cy="4396632"/>
          </a:xfrm>
          <a:prstGeom prst="rect">
            <a:avLst/>
          </a:prstGeom>
        </p:spPr>
      </p:pic>
      <p:sp>
        <p:nvSpPr>
          <p:cNvPr id="7" name="Title 6">
            <a:extLst>
              <a:ext uri="{FF2B5EF4-FFF2-40B4-BE49-F238E27FC236}">
                <a16:creationId xmlns:a16="http://schemas.microsoft.com/office/drawing/2014/main" id="{578DBDA7-B593-4BA3-8EAE-2DE63C8E30DC}"/>
              </a:ext>
            </a:extLst>
          </p:cNvPr>
          <p:cNvSpPr>
            <a:spLocks noGrp="1"/>
          </p:cNvSpPr>
          <p:nvPr>
            <p:ph type="title"/>
          </p:nvPr>
        </p:nvSpPr>
        <p:spPr>
          <a:xfrm>
            <a:off x="334297" y="371525"/>
            <a:ext cx="11857703" cy="1325563"/>
          </a:xfrm>
        </p:spPr>
        <p:txBody>
          <a:bodyPr>
            <a:noAutofit/>
          </a:bodyPr>
          <a:lstStyle/>
          <a:p>
            <a:pPr algn="ctr"/>
            <a:r>
              <a:rPr lang="en-US" sz="4000" b="1" dirty="0"/>
              <a:t>A Digital Scholarship Research Ecosystem</a:t>
            </a:r>
            <a:br>
              <a:rPr lang="en-US" sz="4000" b="1" dirty="0"/>
            </a:br>
            <a:r>
              <a:rPr lang="en-US" sz="4000" b="1" dirty="0"/>
              <a:t>Consists of Six Open Source Components</a:t>
            </a:r>
            <a:br>
              <a:rPr lang="en-US" sz="4000" b="1" dirty="0"/>
            </a:br>
            <a:endParaRPr lang="en-US" sz="2800" dirty="0"/>
          </a:p>
        </p:txBody>
      </p:sp>
      <p:graphicFrame>
        <p:nvGraphicFramePr>
          <p:cNvPr id="15" name="TextBox 4">
            <a:extLst>
              <a:ext uri="{FF2B5EF4-FFF2-40B4-BE49-F238E27FC236}">
                <a16:creationId xmlns:a16="http://schemas.microsoft.com/office/drawing/2014/main" id="{AD03C934-DCC4-4E96-A728-8FBC75DA914E}"/>
              </a:ext>
            </a:extLst>
          </p:cNvPr>
          <p:cNvGraphicFramePr/>
          <p:nvPr/>
        </p:nvGraphicFramePr>
        <p:xfrm>
          <a:off x="6526158" y="1466632"/>
          <a:ext cx="5457757" cy="5315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9AEEA308-9B00-48A1-8EBA-3318C4810D1B}"/>
              </a:ext>
            </a:extLst>
          </p:cNvPr>
          <p:cNvSpPr txBox="1"/>
          <p:nvPr/>
        </p:nvSpPr>
        <p:spPr>
          <a:xfrm>
            <a:off x="8195288" y="2343952"/>
            <a:ext cx="10772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(Content)</a:t>
            </a:r>
          </a:p>
        </p:txBody>
      </p:sp>
      <p:sp>
        <p:nvSpPr>
          <p:cNvPr id="8" name="TextBox 7">
            <a:extLst>
              <a:ext uri="{FF2B5EF4-FFF2-40B4-BE49-F238E27FC236}">
                <a16:creationId xmlns:a16="http://schemas.microsoft.com/office/drawing/2014/main" id="{62053990-314E-BEC5-C867-1D7E3D28F0AF}"/>
              </a:ext>
            </a:extLst>
          </p:cNvPr>
          <p:cNvSpPr txBox="1"/>
          <p:nvPr/>
        </p:nvSpPr>
        <p:spPr>
          <a:xfrm>
            <a:off x="790575" y="6347975"/>
            <a:ext cx="6096000" cy="276999"/>
          </a:xfrm>
          <a:prstGeom prst="rect">
            <a:avLst/>
          </a:prstGeom>
          <a:noFill/>
        </p:spPr>
        <p:txBody>
          <a:bodyPr wrap="square">
            <a:spAutoFit/>
          </a:bodyPr>
          <a:lstStyle/>
          <a:p>
            <a:r>
              <a:rPr lang="en-US" sz="1200" dirty="0">
                <a:hlinkClick r:id="rId8"/>
              </a:rPr>
              <a:t>Digital &amp; Web Services : University Libraries : Texas State University (txstate.edu)</a:t>
            </a:r>
            <a:endParaRPr lang="en-US" sz="1200" dirty="0"/>
          </a:p>
        </p:txBody>
      </p:sp>
    </p:spTree>
    <p:extLst>
      <p:ext uri="{BB962C8B-B14F-4D97-AF65-F5344CB8AC3E}">
        <p14:creationId xmlns:p14="http://schemas.microsoft.com/office/powerpoint/2010/main" val="21137301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73F8D66-E115-49E9-93E8-ADB6CEDB8398}"/>
              </a:ext>
            </a:extLst>
          </p:cNvPr>
          <p:cNvSpPr>
            <a:spLocks noGrp="1"/>
          </p:cNvSpPr>
          <p:nvPr>
            <p:ph type="title"/>
          </p:nvPr>
        </p:nvSpPr>
        <p:spPr>
          <a:xfrm>
            <a:off x="274706" y="187439"/>
            <a:ext cx="5821293" cy="1325563"/>
          </a:xfrm>
        </p:spPr>
        <p:txBody>
          <a:bodyPr>
            <a:noAutofit/>
          </a:bodyPr>
          <a:lstStyle/>
          <a:p>
            <a:r>
              <a:rPr lang="en-US" sz="3600" dirty="0"/>
              <a:t>Research Universities and Digital Research Ecosystems</a:t>
            </a:r>
          </a:p>
        </p:txBody>
      </p:sp>
      <p:sp>
        <p:nvSpPr>
          <p:cNvPr id="3" name="Content Placeholder 2">
            <a:extLst>
              <a:ext uri="{FF2B5EF4-FFF2-40B4-BE49-F238E27FC236}">
                <a16:creationId xmlns:a16="http://schemas.microsoft.com/office/drawing/2014/main" id="{C1333D1A-132B-4B2C-8C0A-6042B756EBBE}"/>
              </a:ext>
            </a:extLst>
          </p:cNvPr>
          <p:cNvSpPr>
            <a:spLocks noGrp="1"/>
          </p:cNvSpPr>
          <p:nvPr>
            <p:ph idx="1"/>
          </p:nvPr>
        </p:nvSpPr>
        <p:spPr>
          <a:xfrm>
            <a:off x="79907" y="1700441"/>
            <a:ext cx="7024270" cy="3345963"/>
          </a:xfrm>
        </p:spPr>
        <p:txBody>
          <a:bodyPr>
            <a:noAutofit/>
          </a:bodyPr>
          <a:lstStyle/>
          <a:p>
            <a:r>
              <a:rPr lang="en-US" sz="2000" dirty="0"/>
              <a:t>~</a:t>
            </a:r>
            <a:r>
              <a:rPr lang="en-US" sz="2000" b="1" dirty="0"/>
              <a:t>266-300</a:t>
            </a:r>
            <a:r>
              <a:rPr lang="en-US" sz="2000" dirty="0"/>
              <a:t> Research Institutions US &amp; Canada, </a:t>
            </a:r>
            <a:br>
              <a:rPr lang="en-US" sz="2000" dirty="0"/>
            </a:br>
            <a:r>
              <a:rPr lang="en-US" sz="1600" dirty="0"/>
              <a:t>Carnegie R1 &amp; R2, Very High or High Research Activity, 124 ARL Libraries </a:t>
            </a:r>
            <a:br>
              <a:rPr lang="en-US" sz="1600" dirty="0"/>
            </a:br>
            <a:endParaRPr lang="en-US" sz="1600" dirty="0"/>
          </a:p>
          <a:p>
            <a:r>
              <a:rPr lang="en-US" sz="2000" b="1" dirty="0"/>
              <a:t>~1000-1250</a:t>
            </a:r>
            <a:r>
              <a:rPr lang="en-US" sz="2000" dirty="0"/>
              <a:t> Research Universities Worldwide</a:t>
            </a:r>
            <a:br>
              <a:rPr lang="en-US" sz="2000" dirty="0"/>
            </a:br>
            <a:r>
              <a:rPr lang="en-US" sz="2000" dirty="0"/>
              <a:t> </a:t>
            </a:r>
            <a:r>
              <a:rPr lang="en-US" sz="1400" b="1" dirty="0"/>
              <a:t>QS Rankings and Times Higher Education Supplement. </a:t>
            </a:r>
            <a:r>
              <a:rPr lang="en-US" sz="1400" dirty="0"/>
              <a:t>(40% Europe, 26.5% Asia Pacific, US/Canada 18%, Latin America  9% and Middle East/Africa.  </a:t>
            </a:r>
            <a:br>
              <a:rPr lang="en-US" sz="1400" dirty="0"/>
            </a:br>
            <a:br>
              <a:rPr lang="en-US" sz="1400" b="1" dirty="0"/>
            </a:br>
            <a:endParaRPr lang="en-US" sz="1400" b="1" dirty="0"/>
          </a:p>
          <a:p>
            <a:r>
              <a:rPr lang="en-US" sz="2000" b="1" dirty="0"/>
              <a:t>26,000-40,000 </a:t>
            </a:r>
            <a:r>
              <a:rPr lang="en-US" sz="2000" dirty="0"/>
              <a:t> Universities Globally</a:t>
            </a:r>
            <a:r>
              <a:rPr lang="en-US" sz="2000" b="1" dirty="0"/>
              <a:t>. </a:t>
            </a:r>
            <a:r>
              <a:rPr lang="en-US" sz="1600" dirty="0"/>
              <a:t>Research Universities 2.7% - 4.2% of all universities worldwide. Highest by Country: </a:t>
            </a:r>
            <a:r>
              <a:rPr lang="en-US" sz="1600" b="1" dirty="0"/>
              <a:t>US 156</a:t>
            </a:r>
            <a:r>
              <a:rPr lang="en-US" sz="1600" dirty="0"/>
              <a:t>, UK 76, Germany 45, Japan 44.</a:t>
            </a:r>
          </a:p>
          <a:p>
            <a:endParaRPr lang="en-US" sz="1600" dirty="0"/>
          </a:p>
          <a:p>
            <a:r>
              <a:rPr lang="en-US" sz="2000" dirty="0"/>
              <a:t> Other Top 2-3% Research Institution Academic Libraries Globally,  1000 Institutions beyond the US and Canada. This represents the other 90% of Research Libraries Globally</a:t>
            </a:r>
            <a:br>
              <a:rPr lang="en-US" sz="2000" dirty="0"/>
            </a:br>
            <a:br>
              <a:rPr lang="en-US" sz="2000" dirty="0"/>
            </a:br>
            <a:endParaRPr lang="en-US" sz="1600" dirty="0"/>
          </a:p>
          <a:p>
            <a:endParaRPr lang="en-US" sz="1600" dirty="0"/>
          </a:p>
          <a:p>
            <a:pPr marL="0" indent="0">
              <a:buNone/>
            </a:pPr>
            <a:br>
              <a:rPr lang="en-US" sz="2000" b="1" dirty="0"/>
            </a:br>
            <a:br>
              <a:rPr lang="en-US" sz="2000" b="1" dirty="0"/>
            </a:br>
            <a:br>
              <a:rPr lang="en-US" sz="2000" b="1" dirty="0"/>
            </a:br>
            <a:br>
              <a:rPr lang="en-US" sz="2000" b="1" dirty="0"/>
            </a:br>
            <a:br>
              <a:rPr lang="en-US" sz="2000" b="1" dirty="0"/>
            </a:br>
            <a:br>
              <a:rPr lang="en-US" sz="2400" b="1" dirty="0"/>
            </a:br>
            <a:endParaRPr lang="en-US" sz="2400" b="1" dirty="0"/>
          </a:p>
        </p:txBody>
      </p:sp>
      <p:pic>
        <p:nvPicPr>
          <p:cNvPr id="7" name="Picture 6" descr="A screenshot of a cell phone&#10;&#10;Description automatically generated">
            <a:extLst>
              <a:ext uri="{FF2B5EF4-FFF2-40B4-BE49-F238E27FC236}">
                <a16:creationId xmlns:a16="http://schemas.microsoft.com/office/drawing/2014/main" id="{F0802D61-0625-4FD5-9345-B1CBC3FC96D0}"/>
              </a:ext>
            </a:extLst>
          </p:cNvPr>
          <p:cNvPicPr>
            <a:picLocks noChangeAspect="1"/>
          </p:cNvPicPr>
          <p:nvPr/>
        </p:nvPicPr>
        <p:blipFill rotWithShape="1">
          <a:blip r:embed="rId2"/>
          <a:srcRect r="2" b="7624"/>
          <a:stretch/>
        </p:blipFill>
        <p:spPr>
          <a:xfrm>
            <a:off x="7991428" y="321732"/>
            <a:ext cx="3631308" cy="1811443"/>
          </a:xfrm>
          <a:prstGeom prst="rect">
            <a:avLst/>
          </a:prstGeom>
        </p:spPr>
      </p:pic>
      <p:pic>
        <p:nvPicPr>
          <p:cNvPr id="10" name="Picture 9">
            <a:extLst>
              <a:ext uri="{FF2B5EF4-FFF2-40B4-BE49-F238E27FC236}">
                <a16:creationId xmlns:a16="http://schemas.microsoft.com/office/drawing/2014/main" id="{E3E8EC40-2BA2-40E7-9B19-401F6F4E381F}"/>
              </a:ext>
            </a:extLst>
          </p:cNvPr>
          <p:cNvPicPr>
            <a:picLocks noChangeAspect="1"/>
          </p:cNvPicPr>
          <p:nvPr/>
        </p:nvPicPr>
        <p:blipFill rotWithShape="1">
          <a:blip r:embed="rId3"/>
          <a:srcRect t="16170" r="5" b="17163"/>
          <a:stretch/>
        </p:blipFill>
        <p:spPr>
          <a:xfrm>
            <a:off x="8772525" y="2562155"/>
            <a:ext cx="3097743" cy="1539379"/>
          </a:xfrm>
          <a:prstGeom prst="rect">
            <a:avLst/>
          </a:prstGeom>
        </p:spPr>
      </p:pic>
      <p:pic>
        <p:nvPicPr>
          <p:cNvPr id="4" name="Picture 3">
            <a:extLst>
              <a:ext uri="{FF2B5EF4-FFF2-40B4-BE49-F238E27FC236}">
                <a16:creationId xmlns:a16="http://schemas.microsoft.com/office/drawing/2014/main" id="{89F81282-D731-452E-AE55-78FCEC442597}"/>
              </a:ext>
            </a:extLst>
          </p:cNvPr>
          <p:cNvPicPr>
            <a:picLocks noChangeAspect="1"/>
          </p:cNvPicPr>
          <p:nvPr/>
        </p:nvPicPr>
        <p:blipFill rotWithShape="1">
          <a:blip r:embed="rId3"/>
          <a:srcRect t="16295" r="5" b="17288"/>
          <a:stretch/>
        </p:blipFill>
        <p:spPr>
          <a:xfrm>
            <a:off x="9553574" y="4884359"/>
            <a:ext cx="2316691" cy="1146930"/>
          </a:xfrm>
          <a:prstGeom prst="rect">
            <a:avLst/>
          </a:prstGeom>
        </p:spPr>
      </p:pic>
    </p:spTree>
    <p:extLst>
      <p:ext uri="{BB962C8B-B14F-4D97-AF65-F5344CB8AC3E}">
        <p14:creationId xmlns:p14="http://schemas.microsoft.com/office/powerpoint/2010/main" val="1307290185"/>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991AD47-9C99-472F-BDAA-21B183F33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1"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5">
            <a:extLst>
              <a:ext uri="{FF2B5EF4-FFF2-40B4-BE49-F238E27FC236}">
                <a16:creationId xmlns:a16="http://schemas.microsoft.com/office/drawing/2014/main" id="{9E706731-3860-4E73-9335-A870F6741F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42603" cy="68580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1">
            <a:extLst>
              <a:ext uri="{FF2B5EF4-FFF2-40B4-BE49-F238E27FC236}">
                <a16:creationId xmlns:a16="http://schemas.microsoft.com/office/drawing/2014/main" id="{CD2ED21F-DC95-4AD1-8327-D561F5FCA3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80336" cy="68580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D73F8D66-E115-49E9-93E8-ADB6CEDB8398}"/>
              </a:ext>
            </a:extLst>
          </p:cNvPr>
          <p:cNvSpPr>
            <a:spLocks noGrp="1"/>
          </p:cNvSpPr>
          <p:nvPr>
            <p:ph type="title"/>
          </p:nvPr>
        </p:nvSpPr>
        <p:spPr>
          <a:xfrm>
            <a:off x="274706" y="187439"/>
            <a:ext cx="5821293" cy="1325563"/>
          </a:xfrm>
        </p:spPr>
        <p:txBody>
          <a:bodyPr>
            <a:noAutofit/>
          </a:bodyPr>
          <a:lstStyle/>
          <a:p>
            <a:r>
              <a:rPr lang="en-US" sz="3600" dirty="0"/>
              <a:t>Research Universities and Digital Research Ecosystems</a:t>
            </a:r>
          </a:p>
        </p:txBody>
      </p:sp>
      <p:sp>
        <p:nvSpPr>
          <p:cNvPr id="3" name="Content Placeholder 2">
            <a:extLst>
              <a:ext uri="{FF2B5EF4-FFF2-40B4-BE49-F238E27FC236}">
                <a16:creationId xmlns:a16="http://schemas.microsoft.com/office/drawing/2014/main" id="{C1333D1A-132B-4B2C-8C0A-6042B756EBBE}"/>
              </a:ext>
            </a:extLst>
          </p:cNvPr>
          <p:cNvSpPr>
            <a:spLocks noGrp="1"/>
          </p:cNvSpPr>
          <p:nvPr>
            <p:ph idx="1"/>
          </p:nvPr>
        </p:nvSpPr>
        <p:spPr>
          <a:xfrm>
            <a:off x="221087" y="1700440"/>
            <a:ext cx="7549254" cy="4802187"/>
          </a:xfrm>
        </p:spPr>
        <p:txBody>
          <a:bodyPr>
            <a:noAutofit/>
          </a:bodyPr>
          <a:lstStyle/>
          <a:p>
            <a:r>
              <a:rPr lang="en-US" sz="2000" b="1" dirty="0"/>
              <a:t>124</a:t>
            </a:r>
            <a:r>
              <a:rPr lang="en-US" sz="2000" dirty="0"/>
              <a:t> ARL Research Libraries (US and Canada)</a:t>
            </a:r>
          </a:p>
          <a:p>
            <a:r>
              <a:rPr lang="en-US" sz="2000" b="1" dirty="0"/>
              <a:t>131</a:t>
            </a:r>
            <a:r>
              <a:rPr lang="en-US" sz="2000" dirty="0"/>
              <a:t> US Research Universities (Carnegie R1, Very High Research Activity)</a:t>
            </a:r>
          </a:p>
          <a:p>
            <a:r>
              <a:rPr lang="en-US" sz="2000" b="1" dirty="0"/>
              <a:t>135</a:t>
            </a:r>
            <a:r>
              <a:rPr lang="en-US" sz="2000" dirty="0"/>
              <a:t> Doctoral Universities (Carnegie R2, High Research Activity, US), ~266-300 Research Institutions US &amp; Canada </a:t>
            </a:r>
          </a:p>
          <a:p>
            <a:r>
              <a:rPr lang="en-US" sz="2000" b="1" dirty="0"/>
              <a:t>1011</a:t>
            </a:r>
            <a:r>
              <a:rPr lang="en-US" sz="2000" dirty="0"/>
              <a:t> Research Universities Worldwide (40% Europe, 26.5% Asia Pacific, US/Canada 18%, Latin America  9% and Middle East/Africa. </a:t>
            </a:r>
            <a:br>
              <a:rPr lang="en-US" sz="2000" dirty="0"/>
            </a:br>
            <a:r>
              <a:rPr lang="en-US" sz="2000" b="1" dirty="0"/>
              <a:t>QS Rankings</a:t>
            </a:r>
          </a:p>
          <a:p>
            <a:r>
              <a:rPr lang="en-US" sz="2000" b="1" dirty="0"/>
              <a:t>1250</a:t>
            </a:r>
            <a:r>
              <a:rPr lang="en-US" sz="2000" dirty="0"/>
              <a:t> Research Universities Worldwide, </a:t>
            </a:r>
            <a:r>
              <a:rPr lang="en-US" sz="2000" b="1" dirty="0"/>
              <a:t>Times Higher Education Supplemen</a:t>
            </a:r>
            <a:r>
              <a:rPr lang="en-US" sz="2000" dirty="0"/>
              <a:t>t (2.7% - 4.2% of all universities worldwide)</a:t>
            </a:r>
          </a:p>
          <a:p>
            <a:r>
              <a:rPr lang="en-US" sz="2000" dirty="0"/>
              <a:t>By Country: </a:t>
            </a:r>
            <a:r>
              <a:rPr lang="en-US" sz="2000" b="1" dirty="0"/>
              <a:t>US 156</a:t>
            </a:r>
            <a:r>
              <a:rPr lang="en-US" sz="2000" dirty="0"/>
              <a:t>, UK 76, Germany 45, Japan 44</a:t>
            </a:r>
          </a:p>
          <a:p>
            <a:r>
              <a:rPr lang="en-US" sz="2000" dirty="0"/>
              <a:t>Global Estimates of General University #’s </a:t>
            </a:r>
            <a:r>
              <a:rPr lang="en-US" sz="2000" b="1" dirty="0"/>
              <a:t>26,000-40,000 </a:t>
            </a:r>
            <a:br>
              <a:rPr lang="en-US" sz="2000" b="1" dirty="0"/>
            </a:br>
            <a:br>
              <a:rPr lang="en-US" sz="2000" b="1" dirty="0"/>
            </a:br>
            <a:r>
              <a:rPr lang="en-US" sz="2000" b="1" dirty="0"/>
              <a:t>Empower Other Top 2-3% Research Institution Libraries Globally, </a:t>
            </a:r>
            <a:br>
              <a:rPr lang="en-US" sz="2000" b="1" dirty="0"/>
            </a:br>
            <a:r>
              <a:rPr lang="en-US" sz="2000" b="1" dirty="0"/>
              <a:t>1000 Institutions, the other 90% of Research Libraries Globally </a:t>
            </a:r>
          </a:p>
        </p:txBody>
      </p:sp>
      <p:pic>
        <p:nvPicPr>
          <p:cNvPr id="7" name="Picture 6" descr="A screenshot of a cell phone&#10;&#10;Description automatically generated">
            <a:extLst>
              <a:ext uri="{FF2B5EF4-FFF2-40B4-BE49-F238E27FC236}">
                <a16:creationId xmlns:a16="http://schemas.microsoft.com/office/drawing/2014/main" id="{F0802D61-0625-4FD5-9345-B1CBC3FC96D0}"/>
              </a:ext>
            </a:extLst>
          </p:cNvPr>
          <p:cNvPicPr>
            <a:picLocks noChangeAspect="1"/>
          </p:cNvPicPr>
          <p:nvPr/>
        </p:nvPicPr>
        <p:blipFill rotWithShape="1">
          <a:blip r:embed="rId2"/>
          <a:srcRect r="2" b="7624"/>
          <a:stretch/>
        </p:blipFill>
        <p:spPr>
          <a:xfrm>
            <a:off x="7991428" y="321732"/>
            <a:ext cx="3631308" cy="1811443"/>
          </a:xfrm>
          <a:prstGeom prst="rect">
            <a:avLst/>
          </a:prstGeom>
        </p:spPr>
      </p:pic>
      <p:pic>
        <p:nvPicPr>
          <p:cNvPr id="10" name="Picture 9">
            <a:extLst>
              <a:ext uri="{FF2B5EF4-FFF2-40B4-BE49-F238E27FC236}">
                <a16:creationId xmlns:a16="http://schemas.microsoft.com/office/drawing/2014/main" id="{E3E8EC40-2BA2-40E7-9B19-401F6F4E381F}"/>
              </a:ext>
            </a:extLst>
          </p:cNvPr>
          <p:cNvPicPr>
            <a:picLocks noChangeAspect="1"/>
          </p:cNvPicPr>
          <p:nvPr/>
        </p:nvPicPr>
        <p:blipFill rotWithShape="1">
          <a:blip r:embed="rId3"/>
          <a:srcRect t="16170" r="5" b="17163"/>
          <a:stretch/>
        </p:blipFill>
        <p:spPr>
          <a:xfrm>
            <a:off x="8772525" y="2562155"/>
            <a:ext cx="3097743" cy="1539379"/>
          </a:xfrm>
          <a:prstGeom prst="rect">
            <a:avLst/>
          </a:prstGeom>
        </p:spPr>
      </p:pic>
      <p:pic>
        <p:nvPicPr>
          <p:cNvPr id="4" name="Picture 3">
            <a:extLst>
              <a:ext uri="{FF2B5EF4-FFF2-40B4-BE49-F238E27FC236}">
                <a16:creationId xmlns:a16="http://schemas.microsoft.com/office/drawing/2014/main" id="{89F81282-D731-452E-AE55-78FCEC442597}"/>
              </a:ext>
            </a:extLst>
          </p:cNvPr>
          <p:cNvPicPr>
            <a:picLocks noChangeAspect="1"/>
          </p:cNvPicPr>
          <p:nvPr/>
        </p:nvPicPr>
        <p:blipFill rotWithShape="1">
          <a:blip r:embed="rId3"/>
          <a:srcRect t="16295" r="5" b="17288"/>
          <a:stretch/>
        </p:blipFill>
        <p:spPr>
          <a:xfrm>
            <a:off x="9553574" y="4884359"/>
            <a:ext cx="2316691" cy="1146930"/>
          </a:xfrm>
          <a:prstGeom prst="rect">
            <a:avLst/>
          </a:prstGeom>
        </p:spPr>
      </p:pic>
    </p:spTree>
    <p:extLst>
      <p:ext uri="{BB962C8B-B14F-4D97-AF65-F5344CB8AC3E}">
        <p14:creationId xmlns:p14="http://schemas.microsoft.com/office/powerpoint/2010/main" val="1151803359"/>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5B32A67F-3598-4A13-8552-DA884FFCC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047819-231A-4F7E-AC40-E015112EFCD8}"/>
              </a:ext>
            </a:extLst>
          </p:cNvPr>
          <p:cNvSpPr>
            <a:spLocks noGrp="1"/>
          </p:cNvSpPr>
          <p:nvPr>
            <p:ph type="title"/>
          </p:nvPr>
        </p:nvSpPr>
        <p:spPr>
          <a:xfrm>
            <a:off x="225157" y="2200333"/>
            <a:ext cx="5870843" cy="2076333"/>
          </a:xfrm>
        </p:spPr>
        <p:txBody>
          <a:bodyPr vert="horz" lIns="91440" tIns="45720" rIns="91440" bIns="45720" rtlCol="0" anchor="t">
            <a:normAutofit fontScale="90000"/>
          </a:bodyPr>
          <a:lstStyle/>
          <a:p>
            <a:r>
              <a:rPr lang="en-US" sz="4800" dirty="0">
                <a:solidFill>
                  <a:schemeClr val="bg1"/>
                </a:solidFill>
              </a:rPr>
              <a:t>Combining Components</a:t>
            </a:r>
            <a:br>
              <a:rPr lang="en-US" sz="4800" dirty="0">
                <a:solidFill>
                  <a:schemeClr val="bg1"/>
                </a:solidFill>
              </a:rPr>
            </a:br>
            <a:r>
              <a:rPr lang="en-US" sz="4800" dirty="0">
                <a:solidFill>
                  <a:schemeClr val="bg1"/>
                </a:solidFill>
              </a:rPr>
              <a:t>System Synergies </a:t>
            </a:r>
            <a:br>
              <a:rPr lang="en-US" sz="4800" dirty="0">
                <a:solidFill>
                  <a:schemeClr val="bg1"/>
                </a:solidFill>
              </a:rPr>
            </a:br>
            <a:r>
              <a:rPr lang="en-US" sz="2700" dirty="0">
                <a:solidFill>
                  <a:schemeClr val="bg1"/>
                </a:solidFill>
              </a:rPr>
              <a:t>Digital </a:t>
            </a:r>
            <a:r>
              <a:rPr lang="en-US" sz="2700" kern="1200" dirty="0">
                <a:solidFill>
                  <a:schemeClr val="bg1"/>
                </a:solidFill>
                <a:latin typeface="+mj-lt"/>
                <a:ea typeface="+mj-ea"/>
                <a:cs typeface="+mj-cs"/>
              </a:rPr>
              <a:t>Scholarly Research Ecosystem</a:t>
            </a:r>
            <a:br>
              <a:rPr lang="en-US" sz="4800" kern="1200" dirty="0">
                <a:solidFill>
                  <a:schemeClr val="bg1"/>
                </a:solidFill>
                <a:latin typeface="+mj-lt"/>
                <a:ea typeface="+mj-ea"/>
                <a:cs typeface="+mj-cs"/>
              </a:rPr>
            </a:br>
            <a:br>
              <a:rPr lang="en-US" sz="4800" kern="1200" dirty="0">
                <a:solidFill>
                  <a:schemeClr val="bg1"/>
                </a:solidFill>
                <a:latin typeface="+mj-lt"/>
                <a:ea typeface="+mj-ea"/>
                <a:cs typeface="+mj-cs"/>
              </a:rPr>
            </a:br>
            <a:endParaRPr lang="en-US" sz="2700" kern="1200" dirty="0">
              <a:solidFill>
                <a:schemeClr val="bg1"/>
              </a:solidFill>
              <a:latin typeface="+mj-lt"/>
              <a:ea typeface="+mj-ea"/>
              <a:cs typeface="+mj-cs"/>
            </a:endParaRPr>
          </a:p>
        </p:txBody>
      </p:sp>
      <p:sp>
        <p:nvSpPr>
          <p:cNvPr id="17" name="Freeform: Shape 11">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3">
            <a:extLst>
              <a:ext uri="{FF2B5EF4-FFF2-40B4-BE49-F238E27FC236}">
                <a16:creationId xmlns:a16="http://schemas.microsoft.com/office/drawing/2014/main" id="{598EBA13-C937-430B-9523-439FE2109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3ECD6DD-2B7B-473B-95DE-C88364A77F55}"/>
              </a:ext>
            </a:extLst>
          </p:cNvPr>
          <p:cNvPicPr>
            <a:picLocks noChangeAspect="1"/>
          </p:cNvPicPr>
          <p:nvPr/>
        </p:nvPicPr>
        <p:blipFill>
          <a:blip r:embed="rId2"/>
          <a:stretch>
            <a:fillRect/>
          </a:stretch>
        </p:blipFill>
        <p:spPr>
          <a:xfrm>
            <a:off x="6259774" y="3170273"/>
            <a:ext cx="2386812" cy="1596658"/>
          </a:xfrm>
          <a:prstGeom prst="rect">
            <a:avLst/>
          </a:prstGeom>
        </p:spPr>
      </p:pic>
      <p:pic>
        <p:nvPicPr>
          <p:cNvPr id="4" name="Picture 3">
            <a:extLst>
              <a:ext uri="{FF2B5EF4-FFF2-40B4-BE49-F238E27FC236}">
                <a16:creationId xmlns:a16="http://schemas.microsoft.com/office/drawing/2014/main" id="{BC0823AB-2F44-405F-B466-D9EDEBFD095D}"/>
              </a:ext>
            </a:extLst>
          </p:cNvPr>
          <p:cNvPicPr>
            <a:picLocks noChangeAspect="1"/>
          </p:cNvPicPr>
          <p:nvPr/>
        </p:nvPicPr>
        <p:blipFill>
          <a:blip r:embed="rId3"/>
          <a:stretch>
            <a:fillRect/>
          </a:stretch>
        </p:blipFill>
        <p:spPr>
          <a:xfrm>
            <a:off x="7240757" y="1057898"/>
            <a:ext cx="4077608" cy="1831501"/>
          </a:xfrm>
          <a:prstGeom prst="rect">
            <a:avLst/>
          </a:prstGeom>
        </p:spPr>
      </p:pic>
      <p:pic>
        <p:nvPicPr>
          <p:cNvPr id="5" name="Picture 4">
            <a:extLst>
              <a:ext uri="{FF2B5EF4-FFF2-40B4-BE49-F238E27FC236}">
                <a16:creationId xmlns:a16="http://schemas.microsoft.com/office/drawing/2014/main" id="{D2F62CE8-5B33-4D63-8852-3648A4110556}"/>
              </a:ext>
            </a:extLst>
          </p:cNvPr>
          <p:cNvPicPr>
            <a:picLocks noChangeAspect="1"/>
          </p:cNvPicPr>
          <p:nvPr/>
        </p:nvPicPr>
        <p:blipFill>
          <a:blip r:embed="rId4"/>
          <a:stretch>
            <a:fillRect/>
          </a:stretch>
        </p:blipFill>
        <p:spPr>
          <a:xfrm>
            <a:off x="10675668" y="3402520"/>
            <a:ext cx="1291175" cy="1291175"/>
          </a:xfrm>
          <a:prstGeom prst="rect">
            <a:avLst/>
          </a:prstGeom>
        </p:spPr>
      </p:pic>
      <p:pic>
        <p:nvPicPr>
          <p:cNvPr id="6" name="Picture 5">
            <a:extLst>
              <a:ext uri="{FF2B5EF4-FFF2-40B4-BE49-F238E27FC236}">
                <a16:creationId xmlns:a16="http://schemas.microsoft.com/office/drawing/2014/main" id="{A7C801C0-34C2-42AE-95B9-7A5537250A5E}"/>
              </a:ext>
            </a:extLst>
          </p:cNvPr>
          <p:cNvPicPr>
            <a:picLocks noChangeAspect="1"/>
          </p:cNvPicPr>
          <p:nvPr/>
        </p:nvPicPr>
        <p:blipFill>
          <a:blip r:embed="rId5"/>
          <a:stretch>
            <a:fillRect/>
          </a:stretch>
        </p:blipFill>
        <p:spPr>
          <a:xfrm>
            <a:off x="8394552" y="5233625"/>
            <a:ext cx="1770018" cy="1764812"/>
          </a:xfrm>
          <a:prstGeom prst="rect">
            <a:avLst/>
          </a:prstGeom>
        </p:spPr>
      </p:pic>
    </p:spTree>
    <p:extLst>
      <p:ext uri="{BB962C8B-B14F-4D97-AF65-F5344CB8AC3E}">
        <p14:creationId xmlns:p14="http://schemas.microsoft.com/office/powerpoint/2010/main" val="34826698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DAF21-B9AE-4A21-B92F-499044D17E7D}"/>
              </a:ext>
            </a:extLst>
          </p:cNvPr>
          <p:cNvSpPr>
            <a:spLocks noGrp="1"/>
          </p:cNvSpPr>
          <p:nvPr>
            <p:ph type="title"/>
          </p:nvPr>
        </p:nvSpPr>
        <p:spPr>
          <a:xfrm>
            <a:off x="179723" y="47170"/>
            <a:ext cx="12012277" cy="1325563"/>
          </a:xfrm>
        </p:spPr>
        <p:txBody>
          <a:bodyPr>
            <a:normAutofit/>
          </a:bodyPr>
          <a:lstStyle/>
          <a:p>
            <a:pPr algn="ctr"/>
            <a:r>
              <a:rPr lang="en-US" dirty="0"/>
              <a:t>Network Effects </a:t>
            </a:r>
            <a:br>
              <a:rPr lang="en-US" dirty="0"/>
            </a:br>
            <a:r>
              <a:rPr lang="en-US" sz="2200" dirty="0"/>
              <a:t>Both In and Between Individual Components </a:t>
            </a:r>
            <a:br>
              <a:rPr lang="en-US" sz="2200" dirty="0"/>
            </a:br>
            <a:r>
              <a:rPr lang="en-US" sz="2200" dirty="0"/>
              <a:t>and In and Among Component Networks</a:t>
            </a:r>
          </a:p>
        </p:txBody>
      </p:sp>
      <p:pic>
        <p:nvPicPr>
          <p:cNvPr id="4" name="Content Placeholder 3" descr="A screenshot of a cell phone&#10;&#10;Description automatically generated">
            <a:extLst>
              <a:ext uri="{FF2B5EF4-FFF2-40B4-BE49-F238E27FC236}">
                <a16:creationId xmlns:a16="http://schemas.microsoft.com/office/drawing/2014/main" id="{0D7D916A-F1BD-45EB-96CD-85D4A41CCAD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105" y="3133207"/>
            <a:ext cx="4527177" cy="2030156"/>
          </a:xfrm>
          <a:prstGeom prst="rect">
            <a:avLst/>
          </a:prstGeom>
        </p:spPr>
      </p:pic>
      <p:pic>
        <p:nvPicPr>
          <p:cNvPr id="5" name="Picture 4">
            <a:extLst>
              <a:ext uri="{FF2B5EF4-FFF2-40B4-BE49-F238E27FC236}">
                <a16:creationId xmlns:a16="http://schemas.microsoft.com/office/drawing/2014/main" id="{78A42B0E-4C26-465D-88E6-E9C141920316}"/>
              </a:ext>
            </a:extLst>
          </p:cNvPr>
          <p:cNvPicPr>
            <a:picLocks noChangeAspect="1"/>
          </p:cNvPicPr>
          <p:nvPr/>
        </p:nvPicPr>
        <p:blipFill>
          <a:blip r:embed="rId3"/>
          <a:stretch>
            <a:fillRect/>
          </a:stretch>
        </p:blipFill>
        <p:spPr>
          <a:xfrm>
            <a:off x="6950746" y="3172134"/>
            <a:ext cx="4640619" cy="2081922"/>
          </a:xfrm>
          <a:prstGeom prst="rect">
            <a:avLst/>
          </a:prstGeom>
        </p:spPr>
      </p:pic>
      <p:cxnSp>
        <p:nvCxnSpPr>
          <p:cNvPr id="7" name="Straight Connector 6">
            <a:extLst>
              <a:ext uri="{FF2B5EF4-FFF2-40B4-BE49-F238E27FC236}">
                <a16:creationId xmlns:a16="http://schemas.microsoft.com/office/drawing/2014/main" id="{C3CDEE72-CCD1-4502-B5D7-F8A1E9CC476D}"/>
              </a:ext>
            </a:extLst>
          </p:cNvPr>
          <p:cNvCxnSpPr>
            <a:cxnSpLocks/>
            <a:endCxn id="5" idx="1"/>
          </p:cNvCxnSpPr>
          <p:nvPr/>
        </p:nvCxnSpPr>
        <p:spPr>
          <a:xfrm>
            <a:off x="4881282" y="4213095"/>
            <a:ext cx="2069464"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2" name="Picture 11" descr="A close up of a map&#10;&#10;Description automatically generated">
            <a:extLst>
              <a:ext uri="{FF2B5EF4-FFF2-40B4-BE49-F238E27FC236}">
                <a16:creationId xmlns:a16="http://schemas.microsoft.com/office/drawing/2014/main" id="{B097FEC2-C7D2-4F81-AC3D-02C8EE4F0A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4805" y="1451429"/>
            <a:ext cx="3882390" cy="2092636"/>
          </a:xfrm>
          <a:prstGeom prst="rect">
            <a:avLst/>
          </a:prstGeom>
        </p:spPr>
      </p:pic>
      <p:sp>
        <p:nvSpPr>
          <p:cNvPr id="13" name="TextBox 12">
            <a:extLst>
              <a:ext uri="{FF2B5EF4-FFF2-40B4-BE49-F238E27FC236}">
                <a16:creationId xmlns:a16="http://schemas.microsoft.com/office/drawing/2014/main" id="{DD991E13-1E68-4F56-9E89-EBEF5ABC78A3}"/>
              </a:ext>
            </a:extLst>
          </p:cNvPr>
          <p:cNvSpPr txBox="1"/>
          <p:nvPr/>
        </p:nvSpPr>
        <p:spPr>
          <a:xfrm>
            <a:off x="179723" y="5484017"/>
            <a:ext cx="10945432" cy="1200329"/>
          </a:xfrm>
          <a:prstGeom prst="rect">
            <a:avLst/>
          </a:prstGeom>
          <a:noFill/>
        </p:spPr>
        <p:txBody>
          <a:bodyPr wrap="none" rtlCol="0">
            <a:spAutoFit/>
          </a:bodyPr>
          <a:lstStyle/>
          <a:p>
            <a:pPr marL="342900" indent="-342900">
              <a:buFontTx/>
              <a:buAutoNum type="arabicParenR"/>
            </a:pPr>
            <a:r>
              <a:rPr lang="en-US" dirty="0"/>
              <a:t>ORCID Aggregates from Several Sources and Networks and Connects to Other Networks, Internal and External</a:t>
            </a:r>
          </a:p>
          <a:p>
            <a:pPr marL="342900" indent="-342900">
              <a:buFontTx/>
              <a:buAutoNum type="arabicParenR"/>
            </a:pPr>
            <a:r>
              <a:rPr lang="en-US" dirty="0"/>
              <a:t>OMEKA can act as a middleware front end connecting several components and component networks internally.</a:t>
            </a:r>
            <a:br>
              <a:rPr lang="en-US" dirty="0"/>
            </a:br>
            <a:r>
              <a:rPr lang="en-US" dirty="0"/>
              <a:t>3) Digitization Lab’s IIIF Framework can create internal or globally distributed Image Libraries.</a:t>
            </a:r>
          </a:p>
          <a:p>
            <a:r>
              <a:rPr lang="en-US" dirty="0"/>
              <a:t>4) </a:t>
            </a:r>
            <a:r>
              <a:rPr lang="en-US" dirty="0" err="1"/>
              <a:t>Dataverse</a:t>
            </a:r>
            <a:r>
              <a:rPr lang="en-US" dirty="0"/>
              <a:t> can be configured as a single Instance or as a </a:t>
            </a:r>
            <a:r>
              <a:rPr lang="en-US" dirty="0" err="1"/>
              <a:t>Consortial</a:t>
            </a:r>
            <a:r>
              <a:rPr lang="en-US" dirty="0"/>
              <a:t> Model (Texas 22 Individual Instances, TDL)</a:t>
            </a:r>
          </a:p>
        </p:txBody>
      </p:sp>
    </p:spTree>
    <p:extLst>
      <p:ext uri="{BB962C8B-B14F-4D97-AF65-F5344CB8AC3E}">
        <p14:creationId xmlns:p14="http://schemas.microsoft.com/office/powerpoint/2010/main" val="42340564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626D2-B4A2-441F-A32E-BC0EA13DAAE3}"/>
              </a:ext>
            </a:extLst>
          </p:cNvPr>
          <p:cNvSpPr>
            <a:spLocks noGrp="1"/>
          </p:cNvSpPr>
          <p:nvPr>
            <p:ph type="title"/>
          </p:nvPr>
        </p:nvSpPr>
        <p:spPr>
          <a:xfrm>
            <a:off x="454874" y="279625"/>
            <a:ext cx="7191629" cy="1325563"/>
          </a:xfrm>
        </p:spPr>
        <p:txBody>
          <a:bodyPr vert="horz" lIns="91440" tIns="45720" rIns="91440" bIns="45720" rtlCol="0" anchor="ctr">
            <a:normAutofit/>
          </a:bodyPr>
          <a:lstStyle/>
          <a:p>
            <a:pPr algn="ctr"/>
            <a:r>
              <a:rPr lang="en-US" sz="2800" dirty="0"/>
              <a:t> </a:t>
            </a:r>
            <a:r>
              <a:rPr lang="en-US" sz="3600" dirty="0"/>
              <a:t>Ecosystem as System </a:t>
            </a:r>
            <a:br>
              <a:rPr lang="en-US" sz="3600" dirty="0"/>
            </a:br>
            <a:r>
              <a:rPr lang="en-US" sz="3600" dirty="0"/>
              <a:t> Enables Core Research</a:t>
            </a:r>
          </a:p>
        </p:txBody>
      </p:sp>
      <p:sp>
        <p:nvSpPr>
          <p:cNvPr id="3" name="TextBox 2">
            <a:extLst>
              <a:ext uri="{FF2B5EF4-FFF2-40B4-BE49-F238E27FC236}">
                <a16:creationId xmlns:a16="http://schemas.microsoft.com/office/drawing/2014/main" id="{84AE9D46-533B-4B79-BE44-800556F95DCB}"/>
              </a:ext>
            </a:extLst>
          </p:cNvPr>
          <p:cNvSpPr txBox="1"/>
          <p:nvPr/>
        </p:nvSpPr>
        <p:spPr>
          <a:xfrm>
            <a:off x="479253" y="2096449"/>
            <a:ext cx="6910167" cy="4249318"/>
          </a:xfrm>
          <a:prstGeom prst="rect">
            <a:avLst/>
          </a:prstGeom>
        </p:spPr>
        <p:txBody>
          <a:bodyPr vert="horz" lIns="91440" tIns="45720" rIns="91440" bIns="45720" rtlCol="0" anchor="t">
            <a:noAutofit/>
          </a:bodyPr>
          <a:lstStyle/>
          <a:p>
            <a:pPr marL="285750" indent="-228600">
              <a:lnSpc>
                <a:spcPct val="90000"/>
              </a:lnSpc>
              <a:spcAft>
                <a:spcPts val="600"/>
              </a:spcAft>
              <a:buFont typeface="Arial" panose="020B0604020202020204" pitchFamily="34" charset="0"/>
              <a:buChar char="•"/>
            </a:pPr>
            <a:r>
              <a:rPr lang="en-US" sz="2000" dirty="0"/>
              <a:t>Articles, Theses, Dissertations in the collections repository can be associated  with datasets in the data repository for reference, verification or reproducibility.</a:t>
            </a:r>
          </a:p>
          <a:p>
            <a:pPr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r>
              <a:rPr lang="en-US" sz="2000" dirty="0"/>
              <a:t>Journal article citation lists can be associated with  articles  and datasets in the Collections and Data Repositories</a:t>
            </a:r>
          </a:p>
          <a:p>
            <a:pPr marL="57150">
              <a:lnSpc>
                <a:spcPct val="90000"/>
              </a:lnSpc>
              <a:spcAft>
                <a:spcPts val="600"/>
              </a:spcAft>
            </a:pPr>
            <a:endParaRPr lang="en-US" sz="2000" dirty="0"/>
          </a:p>
          <a:p>
            <a:pPr marL="285750" indent="-228600">
              <a:lnSpc>
                <a:spcPct val="90000"/>
              </a:lnSpc>
              <a:spcAft>
                <a:spcPts val="600"/>
              </a:spcAft>
              <a:buFont typeface="Arial" panose="020B0604020202020204" pitchFamily="34" charset="0"/>
              <a:buChar char="•"/>
            </a:pPr>
            <a:r>
              <a:rPr lang="en-US" sz="2000" dirty="0"/>
              <a:t>Further Desired Connections can also guide developmental paths for both component software and the ecosystem</a:t>
            </a:r>
          </a:p>
        </p:txBody>
      </p:sp>
      <p:sp>
        <p:nvSpPr>
          <p:cNvPr id="16" name="Rectangle 12">
            <a:extLst>
              <a:ext uri="{FF2B5EF4-FFF2-40B4-BE49-F238E27FC236}">
                <a16:creationId xmlns:a16="http://schemas.microsoft.com/office/drawing/2014/main" id="{61445B8C-D724-4F73-AB77-3CCE4E822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20963"/>
            <a:ext cx="4657345" cy="6816065"/>
          </a:xfrm>
          <a:prstGeom prst="rect">
            <a:avLst/>
          </a:prstGeom>
          <a:solidFill>
            <a:schemeClr val="bg1">
              <a:lumMod val="95000"/>
              <a:lumOff val="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screenshot of a cell phone&#10;&#10;Description automatically generated">
            <a:extLst>
              <a:ext uri="{FF2B5EF4-FFF2-40B4-BE49-F238E27FC236}">
                <a16:creationId xmlns:a16="http://schemas.microsoft.com/office/drawing/2014/main" id="{24E5B8F0-B179-453F-ABE1-B83968CD96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73882" y="838442"/>
            <a:ext cx="3996386" cy="1788382"/>
          </a:xfrm>
          <a:prstGeom prst="rect">
            <a:avLst/>
          </a:prstGeom>
        </p:spPr>
      </p:pic>
      <p:cxnSp>
        <p:nvCxnSpPr>
          <p:cNvPr id="15" name="Straight Connector 14">
            <a:extLst>
              <a:ext uri="{FF2B5EF4-FFF2-40B4-BE49-F238E27FC236}">
                <a16:creationId xmlns:a16="http://schemas.microsoft.com/office/drawing/2014/main" id="{99905336-A7CD-4C75-9E77-C704674F40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73347" y="3429000"/>
            <a:ext cx="1597456" cy="0"/>
          </a:xfrm>
          <a:prstGeom prst="line">
            <a:avLst/>
          </a:prstGeom>
          <a:ln w="50800">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drawing&#10;&#10;Description automatically generated">
            <a:extLst>
              <a:ext uri="{FF2B5EF4-FFF2-40B4-BE49-F238E27FC236}">
                <a16:creationId xmlns:a16="http://schemas.microsoft.com/office/drawing/2014/main" id="{9DE1777F-2833-48A9-BB58-7E9CCCB30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73882" y="4046327"/>
            <a:ext cx="3996386" cy="2158048"/>
          </a:xfrm>
          <a:prstGeom prst="rect">
            <a:avLst/>
          </a:prstGeom>
        </p:spPr>
      </p:pic>
    </p:spTree>
    <p:extLst>
      <p:ext uri="{BB962C8B-B14F-4D97-AF65-F5344CB8AC3E}">
        <p14:creationId xmlns:p14="http://schemas.microsoft.com/office/powerpoint/2010/main" val="420372483"/>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4FB34-5C66-4CE5-A24D-DB5E73434A3E}"/>
              </a:ext>
            </a:extLst>
          </p:cNvPr>
          <p:cNvSpPr>
            <a:spLocks noGrp="1"/>
          </p:cNvSpPr>
          <p:nvPr>
            <p:ph type="title"/>
          </p:nvPr>
        </p:nvSpPr>
        <p:spPr>
          <a:xfrm>
            <a:off x="98914" y="129184"/>
            <a:ext cx="11273936" cy="1325563"/>
          </a:xfrm>
        </p:spPr>
        <p:txBody>
          <a:bodyPr/>
          <a:lstStyle/>
          <a:p>
            <a:pPr algn="ctr"/>
            <a:r>
              <a:rPr lang="en-US" dirty="0"/>
              <a:t> Assessment and Results</a:t>
            </a:r>
            <a:br>
              <a:rPr lang="en-US" dirty="0"/>
            </a:br>
            <a:r>
              <a:rPr lang="en-US" sz="2800" dirty="0"/>
              <a:t>Quantitative and Qualitative Measures</a:t>
            </a:r>
          </a:p>
        </p:txBody>
      </p:sp>
      <p:sp>
        <p:nvSpPr>
          <p:cNvPr id="5" name="Rectangle 4">
            <a:extLst>
              <a:ext uri="{FF2B5EF4-FFF2-40B4-BE49-F238E27FC236}">
                <a16:creationId xmlns:a16="http://schemas.microsoft.com/office/drawing/2014/main" id="{C8DB2479-D075-400B-8DB3-2D68B1263C3F}"/>
              </a:ext>
            </a:extLst>
          </p:cNvPr>
          <p:cNvSpPr/>
          <p:nvPr/>
        </p:nvSpPr>
        <p:spPr>
          <a:xfrm>
            <a:off x="0" y="653087"/>
            <a:ext cx="2963009" cy="6370975"/>
          </a:xfrm>
          <a:prstGeom prst="rect">
            <a:avLst/>
          </a:prstGeom>
        </p:spPr>
        <p:txBody>
          <a:bodyPr wrap="square">
            <a:spAutoFit/>
          </a:bodyPr>
          <a:lstStyle/>
          <a:p>
            <a:endParaRPr lang="en-US" dirty="0"/>
          </a:p>
          <a:p>
            <a:endParaRPr lang="en-US" dirty="0"/>
          </a:p>
          <a:p>
            <a:endParaRPr lang="en-US" dirty="0"/>
          </a:p>
          <a:p>
            <a:endParaRPr lang="en-US" dirty="0"/>
          </a:p>
          <a:p>
            <a:r>
              <a:rPr lang="en-US" dirty="0"/>
              <a:t>Annual Usage Growth</a:t>
            </a:r>
            <a:br>
              <a:rPr lang="en-US" dirty="0"/>
            </a:br>
            <a:r>
              <a:rPr lang="en-US" dirty="0"/>
              <a:t>(Downloads, Number of Items, ORCID ID’s </a:t>
            </a:r>
            <a:br>
              <a:rPr lang="en-US" dirty="0"/>
            </a:br>
            <a:r>
              <a:rPr lang="en-US" dirty="0"/>
              <a:t>and Hosted Journals)</a:t>
            </a:r>
          </a:p>
          <a:p>
            <a:br>
              <a:rPr lang="en-US" sz="2400" dirty="0"/>
            </a:br>
            <a:br>
              <a:rPr lang="en-US" sz="2400" dirty="0"/>
            </a:br>
            <a:br>
              <a:rPr lang="en-US" sz="2400" dirty="0"/>
            </a:br>
            <a:br>
              <a:rPr lang="en-US" sz="2400" dirty="0"/>
            </a:br>
            <a:endParaRPr lang="en-US" sz="2400" dirty="0"/>
          </a:p>
          <a:p>
            <a:br>
              <a:rPr lang="en-US" sz="2400" dirty="0"/>
            </a:br>
            <a:br>
              <a:rPr lang="en-US" sz="2400" dirty="0"/>
            </a:br>
            <a:r>
              <a:rPr lang="en-US" dirty="0" err="1"/>
              <a:t>LibQual</a:t>
            </a:r>
            <a:r>
              <a:rPr lang="en-US" dirty="0"/>
              <a:t> Biannual Survey 2013-2019, Faculty and Student System Perceptions, Comments</a:t>
            </a:r>
            <a:br>
              <a:rPr lang="en-US" sz="2400" dirty="0"/>
            </a:br>
            <a:r>
              <a:rPr lang="en-US" sz="2400" dirty="0"/>
              <a:t> </a:t>
            </a:r>
          </a:p>
        </p:txBody>
      </p:sp>
      <p:pic>
        <p:nvPicPr>
          <p:cNvPr id="10" name="Picture 9" descr="A screenshot of a cell phone&#10;&#10;Description automatically generated">
            <a:extLst>
              <a:ext uri="{FF2B5EF4-FFF2-40B4-BE49-F238E27FC236}">
                <a16:creationId xmlns:a16="http://schemas.microsoft.com/office/drawing/2014/main" id="{A5E026AA-8E19-468F-A3FB-EE3B94CC0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5457" y="5357804"/>
            <a:ext cx="6252342" cy="1225729"/>
          </a:xfrm>
          <a:prstGeom prst="rect">
            <a:avLst/>
          </a:prstGeom>
        </p:spPr>
      </p:pic>
      <p:sp>
        <p:nvSpPr>
          <p:cNvPr id="3" name="TextBox 2">
            <a:extLst>
              <a:ext uri="{FF2B5EF4-FFF2-40B4-BE49-F238E27FC236}">
                <a16:creationId xmlns:a16="http://schemas.microsoft.com/office/drawing/2014/main" id="{5CD0F206-7F0A-4618-8C57-405E6358E06B}"/>
              </a:ext>
            </a:extLst>
          </p:cNvPr>
          <p:cNvSpPr txBox="1"/>
          <p:nvPr/>
        </p:nvSpPr>
        <p:spPr>
          <a:xfrm>
            <a:off x="9640400" y="1655813"/>
            <a:ext cx="1543782" cy="1200329"/>
          </a:xfrm>
          <a:prstGeom prst="rect">
            <a:avLst/>
          </a:prstGeom>
          <a:noFill/>
        </p:spPr>
        <p:txBody>
          <a:bodyPr wrap="square" rtlCol="0">
            <a:spAutoFit/>
          </a:bodyPr>
          <a:lstStyle/>
          <a:p>
            <a:r>
              <a:rPr lang="en-US" dirty="0"/>
              <a:t>Ecosystem Implemented in Stages, 2014-2019</a:t>
            </a:r>
          </a:p>
        </p:txBody>
      </p:sp>
      <p:graphicFrame>
        <p:nvGraphicFramePr>
          <p:cNvPr id="4" name="Table 3">
            <a:extLst>
              <a:ext uri="{FF2B5EF4-FFF2-40B4-BE49-F238E27FC236}">
                <a16:creationId xmlns:a16="http://schemas.microsoft.com/office/drawing/2014/main" id="{B24449C7-3E9F-4D3A-9046-097C5CD26C1D}"/>
              </a:ext>
            </a:extLst>
          </p:cNvPr>
          <p:cNvGraphicFramePr>
            <a:graphicFrameLocks noGrp="1"/>
          </p:cNvGraphicFramePr>
          <p:nvPr>
            <p:extLst>
              <p:ext uri="{D42A27DB-BD31-4B8C-83A1-F6EECF244321}">
                <p14:modId xmlns:p14="http://schemas.microsoft.com/office/powerpoint/2010/main" val="315085658"/>
              </p:ext>
            </p:extLst>
          </p:nvPr>
        </p:nvGraphicFramePr>
        <p:xfrm>
          <a:off x="2733589" y="1391194"/>
          <a:ext cx="6004586" cy="3859444"/>
        </p:xfrm>
        <a:graphic>
          <a:graphicData uri="http://schemas.openxmlformats.org/drawingml/2006/table">
            <a:tbl>
              <a:tblPr firstRow="1" firstCol="1" bandRow="1">
                <a:tableStyleId>{5C22544A-7EE6-4342-B048-85BDC9FD1C3A}</a:tableStyleId>
              </a:tblPr>
              <a:tblGrid>
                <a:gridCol w="759128">
                  <a:extLst>
                    <a:ext uri="{9D8B030D-6E8A-4147-A177-3AD203B41FA5}">
                      <a16:colId xmlns:a16="http://schemas.microsoft.com/office/drawing/2014/main" val="313371595"/>
                    </a:ext>
                  </a:extLst>
                </a:gridCol>
                <a:gridCol w="145747">
                  <a:extLst>
                    <a:ext uri="{9D8B030D-6E8A-4147-A177-3AD203B41FA5}">
                      <a16:colId xmlns:a16="http://schemas.microsoft.com/office/drawing/2014/main" val="2142265026"/>
                    </a:ext>
                  </a:extLst>
                </a:gridCol>
                <a:gridCol w="870215">
                  <a:extLst>
                    <a:ext uri="{9D8B030D-6E8A-4147-A177-3AD203B41FA5}">
                      <a16:colId xmlns:a16="http://schemas.microsoft.com/office/drawing/2014/main" val="993388331"/>
                    </a:ext>
                  </a:extLst>
                </a:gridCol>
                <a:gridCol w="1015962">
                  <a:extLst>
                    <a:ext uri="{9D8B030D-6E8A-4147-A177-3AD203B41FA5}">
                      <a16:colId xmlns:a16="http://schemas.microsoft.com/office/drawing/2014/main" val="1940285762"/>
                    </a:ext>
                  </a:extLst>
                </a:gridCol>
                <a:gridCol w="1015962">
                  <a:extLst>
                    <a:ext uri="{9D8B030D-6E8A-4147-A177-3AD203B41FA5}">
                      <a16:colId xmlns:a16="http://schemas.microsoft.com/office/drawing/2014/main" val="1841569223"/>
                    </a:ext>
                  </a:extLst>
                </a:gridCol>
                <a:gridCol w="1015962">
                  <a:extLst>
                    <a:ext uri="{9D8B030D-6E8A-4147-A177-3AD203B41FA5}">
                      <a16:colId xmlns:a16="http://schemas.microsoft.com/office/drawing/2014/main" val="3464027460"/>
                    </a:ext>
                  </a:extLst>
                </a:gridCol>
                <a:gridCol w="1181610">
                  <a:extLst>
                    <a:ext uri="{9D8B030D-6E8A-4147-A177-3AD203B41FA5}">
                      <a16:colId xmlns:a16="http://schemas.microsoft.com/office/drawing/2014/main" val="483384978"/>
                    </a:ext>
                  </a:extLst>
                </a:gridCol>
              </a:tblGrid>
              <a:tr h="253617">
                <a:tc>
                  <a:txBody>
                    <a:bodyPr/>
                    <a:lstStyle/>
                    <a:p>
                      <a:pPr marL="0" marR="0" algn="ctr">
                        <a:spcBef>
                          <a:spcPts val="0"/>
                        </a:spcBef>
                        <a:spcAft>
                          <a:spcPts val="0"/>
                        </a:spcAft>
                      </a:pPr>
                      <a:r>
                        <a:rPr lang="en-US" sz="1200" dirty="0">
                          <a:effectLst/>
                        </a:rPr>
                        <a:t>System</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gridSpan="2">
                  <a:txBody>
                    <a:bodyPr/>
                    <a:lstStyle/>
                    <a:p>
                      <a:pPr marL="0" marR="0" algn="ctr">
                        <a:spcBef>
                          <a:spcPts val="0"/>
                        </a:spcBef>
                        <a:spcAft>
                          <a:spcPts val="0"/>
                        </a:spcAft>
                      </a:pPr>
                      <a:r>
                        <a:rPr lang="en-US" sz="1200">
                          <a:effectLst/>
                        </a:rPr>
                        <a:t>2015</a:t>
                      </a:r>
                      <a:endParaRPr lang="en-US" sz="9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hMerge="1">
                  <a:txBody>
                    <a:bodyPr/>
                    <a:lstStyle/>
                    <a:p>
                      <a:pPr marL="0" marR="0" algn="ctr">
                        <a:spcBef>
                          <a:spcPts val="0"/>
                        </a:spcBef>
                        <a:spcAft>
                          <a:spcPts val="0"/>
                        </a:spcAft>
                      </a:pPr>
                      <a:endParaRPr lang="en-US" sz="9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2016</a:t>
                      </a:r>
                      <a:endParaRPr lang="en-US" sz="9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2017</a:t>
                      </a:r>
                      <a:endParaRPr lang="en-US" sz="9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2018</a:t>
                      </a:r>
                      <a:endParaRPr lang="en-US" sz="9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200">
                          <a:effectLst/>
                        </a:rPr>
                        <a:t>2019</a:t>
                      </a:r>
                      <a:endParaRPr lang="en-US" sz="9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739231820"/>
                  </a:ext>
                </a:extLst>
              </a:tr>
              <a:tr h="411247">
                <a:tc gridSpan="7">
                  <a:txBody>
                    <a:bodyPr/>
                    <a:lstStyle/>
                    <a:p>
                      <a:pPr marL="0" marR="0" algn="ctr">
                        <a:spcBef>
                          <a:spcPts val="300"/>
                        </a:spcBef>
                        <a:spcAft>
                          <a:spcPts val="300"/>
                        </a:spcAft>
                      </a:pPr>
                      <a:r>
                        <a:rPr lang="en-US" sz="1200" dirty="0">
                          <a:effectLst/>
                        </a:rPr>
                        <a:t>Downloads</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263047"/>
                  </a:ext>
                </a:extLst>
              </a:tr>
              <a:tr h="323185">
                <a:tc gridSpan="2">
                  <a:txBody>
                    <a:bodyPr/>
                    <a:lstStyle/>
                    <a:p>
                      <a:pPr marL="0" marR="0" algn="l">
                        <a:spcBef>
                          <a:spcPts val="0"/>
                        </a:spcBef>
                        <a:spcAft>
                          <a:spcPts val="0"/>
                        </a:spcAft>
                      </a:pPr>
                      <a:r>
                        <a:rPr lang="en-US" sz="1200" dirty="0" err="1">
                          <a:effectLst/>
                        </a:rPr>
                        <a:t>DSpace</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hMerge="1">
                  <a:txBody>
                    <a:bodyPr/>
                    <a:lstStyle/>
                    <a:p>
                      <a:pPr marL="0" marR="0" algn="l">
                        <a:spcBef>
                          <a:spcPts val="0"/>
                        </a:spcBef>
                        <a:spcAft>
                          <a:spcPts val="0"/>
                        </a:spcAft>
                      </a:pPr>
                      <a:r>
                        <a:rPr lang="en-US" sz="1200">
                          <a:effectLst/>
                        </a:rPr>
                        <a:t>318,742</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318,742</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385,163</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341,224</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972,359</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1,010,349</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992555133"/>
                  </a:ext>
                </a:extLst>
              </a:tr>
              <a:tr h="323185">
                <a:tc gridSpan="2">
                  <a:txBody>
                    <a:bodyPr/>
                    <a:lstStyle/>
                    <a:p>
                      <a:pPr marL="0" marR="0" algn="l">
                        <a:spcBef>
                          <a:spcPts val="0"/>
                        </a:spcBef>
                        <a:spcAft>
                          <a:spcPts val="0"/>
                        </a:spcAft>
                      </a:pPr>
                      <a:r>
                        <a:rPr lang="en-US" sz="1200" dirty="0">
                          <a:effectLst/>
                        </a:rPr>
                        <a:t>ETDs</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hMerge="1">
                  <a:txBody>
                    <a:bodyPr/>
                    <a:lstStyle/>
                    <a:p>
                      <a:pPr marL="0" marR="0" algn="l">
                        <a:spcBef>
                          <a:spcPts val="0"/>
                        </a:spcBef>
                        <a:spcAft>
                          <a:spcPts val="0"/>
                        </a:spcAft>
                      </a:pPr>
                      <a:r>
                        <a:rPr lang="en-US" sz="1200">
                          <a:effectLst/>
                        </a:rPr>
                        <a:t>158,240</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158,240</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200,373</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328,420</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470,437</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505,658</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512176383"/>
                  </a:ext>
                </a:extLst>
              </a:tr>
              <a:tr h="323185">
                <a:tc gridSpan="2">
                  <a:txBody>
                    <a:bodyPr/>
                    <a:lstStyle/>
                    <a:p>
                      <a:pPr marL="0" marR="0" algn="l">
                        <a:spcBef>
                          <a:spcPts val="0"/>
                        </a:spcBef>
                        <a:spcAft>
                          <a:spcPts val="0"/>
                        </a:spcAft>
                      </a:pPr>
                      <a:r>
                        <a:rPr lang="en-US" sz="1200" dirty="0" err="1">
                          <a:effectLst/>
                        </a:rPr>
                        <a:t>Dataverse</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hMerge="1">
                  <a:txBody>
                    <a:bodyPr/>
                    <a:lstStyle/>
                    <a:p>
                      <a:pPr marL="0" marR="0" algn="l">
                        <a:spcBef>
                          <a:spcPts val="0"/>
                        </a:spcBef>
                        <a:spcAft>
                          <a:spcPts val="0"/>
                        </a:spcAft>
                      </a:pPr>
                      <a:r>
                        <a:rPr lang="en-US" sz="1200">
                          <a:effectLst/>
                        </a:rPr>
                        <a:t>n/a</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dirty="0">
                          <a:effectLst/>
                        </a:rPr>
                        <a:t>n/a</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n/a</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455</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3,451</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2,043</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60378617"/>
                  </a:ext>
                </a:extLst>
              </a:tr>
              <a:tr h="325827">
                <a:tc gridSpan="7">
                  <a:txBody>
                    <a:bodyPr/>
                    <a:lstStyle/>
                    <a:p>
                      <a:pPr marL="0" marR="0" algn="ctr">
                        <a:spcBef>
                          <a:spcPts val="0"/>
                        </a:spcBef>
                        <a:spcAft>
                          <a:spcPts val="0"/>
                        </a:spcAft>
                      </a:pPr>
                      <a:r>
                        <a:rPr lang="en-US" sz="1200" dirty="0">
                          <a:effectLst/>
                        </a:rPr>
                        <a:t>Items</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85574370"/>
                  </a:ext>
                </a:extLst>
              </a:tr>
              <a:tr h="190213">
                <a:tc gridSpan="2">
                  <a:txBody>
                    <a:bodyPr/>
                    <a:lstStyle/>
                    <a:p>
                      <a:pPr marL="0" marR="0" algn="l">
                        <a:spcBef>
                          <a:spcPts val="0"/>
                        </a:spcBef>
                        <a:spcAft>
                          <a:spcPts val="0"/>
                        </a:spcAft>
                      </a:pPr>
                      <a:r>
                        <a:rPr lang="en-US" sz="1200" dirty="0" err="1">
                          <a:effectLst/>
                        </a:rPr>
                        <a:t>DSpace</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hMerge="1">
                  <a:txBody>
                    <a:bodyPr/>
                    <a:lstStyle/>
                    <a:p>
                      <a:pPr marL="0" marR="0" algn="l">
                        <a:spcBef>
                          <a:spcPts val="0"/>
                        </a:spcBef>
                        <a:spcAft>
                          <a:spcPts val="0"/>
                        </a:spcAft>
                      </a:pPr>
                      <a:r>
                        <a:rPr lang="en-US" sz="1200">
                          <a:effectLst/>
                        </a:rPr>
                        <a:t>1,437</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1,437</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1,546</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1,660</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2,135</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2,720</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172923541"/>
                  </a:ext>
                </a:extLst>
              </a:tr>
              <a:tr h="190213">
                <a:tc gridSpan="2">
                  <a:txBody>
                    <a:bodyPr/>
                    <a:lstStyle/>
                    <a:p>
                      <a:pPr marL="0" marR="0" algn="l">
                        <a:spcBef>
                          <a:spcPts val="0"/>
                        </a:spcBef>
                        <a:spcAft>
                          <a:spcPts val="0"/>
                        </a:spcAft>
                      </a:pPr>
                      <a:r>
                        <a:rPr lang="en-US" sz="1200" dirty="0">
                          <a:effectLst/>
                        </a:rPr>
                        <a:t>ETDs</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hMerge="1">
                  <a:txBody>
                    <a:bodyPr/>
                    <a:lstStyle/>
                    <a:p>
                      <a:pPr marL="0" marR="0" algn="l">
                        <a:spcBef>
                          <a:spcPts val="0"/>
                        </a:spcBef>
                        <a:spcAft>
                          <a:spcPts val="0"/>
                        </a:spcAft>
                      </a:pPr>
                      <a:r>
                        <a:rPr lang="en-US" sz="1200">
                          <a:effectLst/>
                        </a:rPr>
                        <a:t>1,174</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1,174</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1,326</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1,581</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1,789</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2,218</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299652769"/>
                  </a:ext>
                </a:extLst>
              </a:tr>
              <a:tr h="323185">
                <a:tc gridSpan="2">
                  <a:txBody>
                    <a:bodyPr/>
                    <a:lstStyle/>
                    <a:p>
                      <a:pPr marL="0" marR="0" algn="l">
                        <a:spcBef>
                          <a:spcPts val="0"/>
                        </a:spcBef>
                        <a:spcAft>
                          <a:spcPts val="0"/>
                        </a:spcAft>
                      </a:pPr>
                      <a:r>
                        <a:rPr lang="en-US" sz="1200" dirty="0" err="1">
                          <a:effectLst/>
                        </a:rPr>
                        <a:t>Dataverse</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hMerge="1">
                  <a:txBody>
                    <a:bodyPr/>
                    <a:lstStyle/>
                    <a:p>
                      <a:pPr marL="0" marR="0" algn="l">
                        <a:spcBef>
                          <a:spcPts val="0"/>
                        </a:spcBef>
                        <a:spcAft>
                          <a:spcPts val="0"/>
                        </a:spcAft>
                      </a:pPr>
                      <a:r>
                        <a:rPr lang="en-US" sz="1200">
                          <a:effectLst/>
                        </a:rPr>
                        <a:t>n/a</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dirty="0">
                          <a:effectLst/>
                        </a:rPr>
                        <a:t>n/a</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dirty="0">
                          <a:effectLst/>
                        </a:rPr>
                        <a:t>n/a</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28</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33</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53</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651298249"/>
                  </a:ext>
                </a:extLst>
              </a:tr>
              <a:tr h="411247">
                <a:tc gridSpan="7">
                  <a:txBody>
                    <a:bodyPr/>
                    <a:lstStyle/>
                    <a:p>
                      <a:pPr marL="0" marR="0" algn="ctr">
                        <a:spcBef>
                          <a:spcPts val="300"/>
                        </a:spcBef>
                        <a:spcAft>
                          <a:spcPts val="300"/>
                        </a:spcAft>
                      </a:pPr>
                      <a:r>
                        <a:rPr lang="en-US" sz="1200" dirty="0">
                          <a:effectLst/>
                        </a:rPr>
                        <a:t>ORCID IDs</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7878560"/>
                  </a:ext>
                </a:extLst>
              </a:tr>
              <a:tr h="190213">
                <a:tc gridSpan="2">
                  <a:txBody>
                    <a:bodyPr/>
                    <a:lstStyle/>
                    <a:p>
                      <a:pPr marL="0" marR="0" algn="l">
                        <a:spcBef>
                          <a:spcPts val="0"/>
                        </a:spcBef>
                        <a:spcAft>
                          <a:spcPts val="0"/>
                        </a:spcAft>
                      </a:pPr>
                      <a:r>
                        <a:rPr lang="en-US" sz="1200" dirty="0">
                          <a:effectLst/>
                        </a:rPr>
                        <a:t>ORCID</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hMerge="1">
                  <a:txBody>
                    <a:bodyPr/>
                    <a:lstStyle/>
                    <a:p>
                      <a:pPr marL="0" marR="0" algn="l">
                        <a:spcBef>
                          <a:spcPts val="0"/>
                        </a:spcBef>
                        <a:spcAft>
                          <a:spcPts val="0"/>
                        </a:spcAft>
                      </a:pPr>
                      <a:r>
                        <a:rPr lang="en-US" sz="1200">
                          <a:effectLst/>
                        </a:rPr>
                        <a:t>190</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dirty="0">
                          <a:effectLst/>
                        </a:rPr>
                        <a:t>190</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316</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438</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545</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1200">
                          <a:effectLst/>
                        </a:rPr>
                        <a:t>669</a:t>
                      </a:r>
                      <a:endParaRPr lang="en-US" sz="12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150741274"/>
                  </a:ext>
                </a:extLst>
              </a:tr>
              <a:tr h="411247">
                <a:tc gridSpan="7">
                  <a:txBody>
                    <a:bodyPr/>
                    <a:lstStyle/>
                    <a:p>
                      <a:pPr marL="0" marR="0" algn="ctr">
                        <a:spcBef>
                          <a:spcPts val="300"/>
                        </a:spcBef>
                        <a:spcAft>
                          <a:spcPts val="300"/>
                        </a:spcAft>
                      </a:pPr>
                      <a:r>
                        <a:rPr lang="en-US" sz="1200" dirty="0">
                          <a:effectLst/>
                        </a:rPr>
                        <a:t>Hosted Journals</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9518190"/>
                  </a:ext>
                </a:extLst>
              </a:tr>
              <a:tr h="169078">
                <a:tc gridSpan="2">
                  <a:txBody>
                    <a:bodyPr/>
                    <a:lstStyle/>
                    <a:p>
                      <a:pPr marL="0" marR="0" algn="l">
                        <a:spcBef>
                          <a:spcPts val="0"/>
                        </a:spcBef>
                        <a:spcAft>
                          <a:spcPts val="0"/>
                        </a:spcAft>
                      </a:pPr>
                      <a:r>
                        <a:rPr lang="en-US" sz="1200" dirty="0">
                          <a:effectLst/>
                        </a:rPr>
                        <a:t>OJS</a:t>
                      </a:r>
                      <a:endParaRPr lang="en-US" sz="12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hMerge="1">
                  <a:txBody>
                    <a:bodyPr/>
                    <a:lstStyle/>
                    <a:p>
                      <a:pPr marL="0" marR="0" algn="l">
                        <a:spcBef>
                          <a:spcPts val="0"/>
                        </a:spcBef>
                        <a:spcAft>
                          <a:spcPts val="0"/>
                        </a:spcAft>
                      </a:pPr>
                      <a:r>
                        <a:rPr lang="en-US" sz="800">
                          <a:effectLst/>
                        </a:rPr>
                        <a:t>1</a:t>
                      </a:r>
                      <a:endParaRPr lang="en-US" sz="9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800" dirty="0">
                          <a:effectLst/>
                        </a:rPr>
                        <a:t>1</a:t>
                      </a:r>
                      <a:endParaRPr lang="en-US" sz="9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800">
                          <a:effectLst/>
                        </a:rPr>
                        <a:t>2</a:t>
                      </a:r>
                      <a:endParaRPr lang="en-US" sz="9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800">
                          <a:effectLst/>
                        </a:rPr>
                        <a:t>2</a:t>
                      </a:r>
                      <a:endParaRPr lang="en-US" sz="9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800">
                          <a:effectLst/>
                        </a:rPr>
                        <a:t>3</a:t>
                      </a:r>
                      <a:endParaRPr lang="en-US" sz="9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tc>
                  <a:txBody>
                    <a:bodyPr/>
                    <a:lstStyle/>
                    <a:p>
                      <a:pPr marL="0" marR="0" algn="l">
                        <a:spcBef>
                          <a:spcPts val="0"/>
                        </a:spcBef>
                        <a:spcAft>
                          <a:spcPts val="0"/>
                        </a:spcAft>
                      </a:pPr>
                      <a:r>
                        <a:rPr lang="en-US" sz="800" dirty="0">
                          <a:effectLst/>
                        </a:rPr>
                        <a:t>4</a:t>
                      </a:r>
                      <a:endParaRPr lang="en-US" sz="900" dirty="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335129081"/>
                  </a:ext>
                </a:extLst>
              </a:tr>
            </a:tbl>
          </a:graphicData>
        </a:graphic>
      </p:graphicFrame>
      <p:cxnSp>
        <p:nvCxnSpPr>
          <p:cNvPr id="9" name="Straight Arrow Connector 8">
            <a:extLst>
              <a:ext uri="{FF2B5EF4-FFF2-40B4-BE49-F238E27FC236}">
                <a16:creationId xmlns:a16="http://schemas.microsoft.com/office/drawing/2014/main" id="{CA7FAF0C-B7A0-441B-A888-97E3C64E6ADA}"/>
              </a:ext>
            </a:extLst>
          </p:cNvPr>
          <p:cNvCxnSpPr>
            <a:cxnSpLocks/>
          </p:cNvCxnSpPr>
          <p:nvPr/>
        </p:nvCxnSpPr>
        <p:spPr>
          <a:xfrm flipV="1">
            <a:off x="3068969" y="1816485"/>
            <a:ext cx="5031031" cy="165483"/>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a:extLst>
              <a:ext uri="{FF2B5EF4-FFF2-40B4-BE49-F238E27FC236}">
                <a16:creationId xmlns:a16="http://schemas.microsoft.com/office/drawing/2014/main" id="{B1E053C4-C2A2-4655-935E-527BD4F5523E}"/>
              </a:ext>
            </a:extLst>
          </p:cNvPr>
          <p:cNvCxnSpPr>
            <a:cxnSpLocks/>
          </p:cNvCxnSpPr>
          <p:nvPr/>
        </p:nvCxnSpPr>
        <p:spPr>
          <a:xfrm flipV="1">
            <a:off x="3068969" y="4257539"/>
            <a:ext cx="5031031" cy="11443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166130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E9500-6280-4708-B9DF-CF17B0704D0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D14CB3-355D-4231-B331-85F726A51D7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1681620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A1478-AC3F-47E3-93D5-F36542CE11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DA96D0E-DE8A-46B3-B5C9-99E42C2EAC0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030657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84C12-71F3-456C-A6E6-54A832B3DFB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1441E91-9C88-41DB-A2BE-FFFBC9C773C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13366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F3A71-D95E-49F6-8402-4EEC7E8FFE5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27C19F7-92D3-4CCA-B3EC-34F34A7C1E5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5990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DB81B-0DA5-4375-805C-1C824B699643}"/>
              </a:ext>
            </a:extLst>
          </p:cNvPr>
          <p:cNvSpPr>
            <a:spLocks noGrp="1"/>
          </p:cNvSpPr>
          <p:nvPr>
            <p:ph type="title"/>
          </p:nvPr>
        </p:nvSpPr>
        <p:spPr>
          <a:xfrm>
            <a:off x="517565" y="74771"/>
            <a:ext cx="11098820" cy="1325563"/>
          </a:xfrm>
        </p:spPr>
        <p:txBody>
          <a:bodyPr>
            <a:normAutofit fontScale="90000"/>
          </a:bodyPr>
          <a:lstStyle/>
          <a:p>
            <a:pPr algn="ctr"/>
            <a:br>
              <a:rPr lang="en-US" sz="2400" dirty="0"/>
            </a:br>
            <a:r>
              <a:rPr lang="en-US" sz="4000" b="1" dirty="0"/>
              <a:t> Together These Components Enable  </a:t>
            </a:r>
            <a:br>
              <a:rPr lang="en-US" sz="4000" b="1" dirty="0"/>
            </a:br>
            <a:r>
              <a:rPr lang="en-US" sz="4000" b="1" dirty="0"/>
              <a:t>Various Parts of the Academic Research Cycle</a:t>
            </a:r>
          </a:p>
        </p:txBody>
      </p:sp>
      <p:pic>
        <p:nvPicPr>
          <p:cNvPr id="4" name="Picture 3">
            <a:extLst>
              <a:ext uri="{FF2B5EF4-FFF2-40B4-BE49-F238E27FC236}">
                <a16:creationId xmlns:a16="http://schemas.microsoft.com/office/drawing/2014/main" id="{DA5CDC97-75B4-4A6D-97D0-7A5DC09A00BC}"/>
              </a:ext>
            </a:extLst>
          </p:cNvPr>
          <p:cNvPicPr>
            <a:picLocks noChangeAspect="1"/>
          </p:cNvPicPr>
          <p:nvPr/>
        </p:nvPicPr>
        <p:blipFill>
          <a:blip r:embed="rId2"/>
          <a:stretch>
            <a:fillRect/>
          </a:stretch>
        </p:blipFill>
        <p:spPr>
          <a:xfrm>
            <a:off x="6407870" y="1497199"/>
            <a:ext cx="5608413" cy="4201296"/>
          </a:xfrm>
          <a:prstGeom prst="rect">
            <a:avLst/>
          </a:prstGeom>
        </p:spPr>
      </p:pic>
      <p:pic>
        <p:nvPicPr>
          <p:cNvPr id="5" name="Picture 4">
            <a:extLst>
              <a:ext uri="{FF2B5EF4-FFF2-40B4-BE49-F238E27FC236}">
                <a16:creationId xmlns:a16="http://schemas.microsoft.com/office/drawing/2014/main" id="{80736DE5-F90F-4B6B-85DB-7AA97C9A18E3}"/>
              </a:ext>
            </a:extLst>
          </p:cNvPr>
          <p:cNvPicPr>
            <a:picLocks noChangeAspect="1"/>
          </p:cNvPicPr>
          <p:nvPr/>
        </p:nvPicPr>
        <p:blipFill>
          <a:blip r:embed="rId3"/>
          <a:stretch>
            <a:fillRect/>
          </a:stretch>
        </p:blipFill>
        <p:spPr>
          <a:xfrm>
            <a:off x="447924" y="1560365"/>
            <a:ext cx="4732422" cy="4345907"/>
          </a:xfrm>
          <a:prstGeom prst="rect">
            <a:avLst/>
          </a:prstGeom>
        </p:spPr>
      </p:pic>
      <p:sp>
        <p:nvSpPr>
          <p:cNvPr id="3" name="Oval 2">
            <a:extLst>
              <a:ext uri="{FF2B5EF4-FFF2-40B4-BE49-F238E27FC236}">
                <a16:creationId xmlns:a16="http://schemas.microsoft.com/office/drawing/2014/main" id="{05C8E073-1202-4C28-9209-B2C012AFA0DD}"/>
              </a:ext>
            </a:extLst>
          </p:cNvPr>
          <p:cNvSpPr/>
          <p:nvPr/>
        </p:nvSpPr>
        <p:spPr>
          <a:xfrm rot="2828502">
            <a:off x="-241020" y="3307724"/>
            <a:ext cx="3958696" cy="2426305"/>
          </a:xfrm>
          <a:prstGeom prst="ellipse">
            <a:avLst/>
          </a:prstGeom>
          <a:solidFill>
            <a:srgbClr val="4472C4">
              <a:alpha val="1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E95083F2-783B-4F2A-BF74-E19B24F74873}"/>
              </a:ext>
            </a:extLst>
          </p:cNvPr>
          <p:cNvSpPr/>
          <p:nvPr/>
        </p:nvSpPr>
        <p:spPr>
          <a:xfrm>
            <a:off x="6857161" y="2096050"/>
            <a:ext cx="1905314" cy="1409324"/>
          </a:xfrm>
          <a:prstGeom prst="ellipse">
            <a:avLst/>
          </a:prstGeom>
          <a:solidFill>
            <a:srgbClr val="4472C4">
              <a:alpha val="1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EABF1E7-D38D-47B7-B932-D7F3CB02C1C3}"/>
              </a:ext>
            </a:extLst>
          </p:cNvPr>
          <p:cNvSpPr/>
          <p:nvPr/>
        </p:nvSpPr>
        <p:spPr>
          <a:xfrm>
            <a:off x="7084881" y="3463827"/>
            <a:ext cx="4259720" cy="2099158"/>
          </a:xfrm>
          <a:prstGeom prst="ellipse">
            <a:avLst/>
          </a:prstGeom>
          <a:solidFill>
            <a:srgbClr val="4472C4">
              <a:alpha val="1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22B0F9D0-9434-4989-9E9B-D2AD003FDEB4}"/>
              </a:ext>
            </a:extLst>
          </p:cNvPr>
          <p:cNvSpPr/>
          <p:nvPr/>
        </p:nvSpPr>
        <p:spPr>
          <a:xfrm rot="5400000">
            <a:off x="2988343" y="3044054"/>
            <a:ext cx="2983832" cy="1941596"/>
          </a:xfrm>
          <a:prstGeom prst="ellipse">
            <a:avLst/>
          </a:prstGeom>
          <a:solidFill>
            <a:srgbClr val="4472C4">
              <a:alpha val="14118"/>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841C105-5B5B-43AC-8A55-81D6733EEA45}"/>
              </a:ext>
            </a:extLst>
          </p:cNvPr>
          <p:cNvSpPr txBox="1"/>
          <p:nvPr/>
        </p:nvSpPr>
        <p:spPr>
          <a:xfrm>
            <a:off x="4434651" y="1920652"/>
            <a:ext cx="1476110" cy="646331"/>
          </a:xfrm>
          <a:prstGeom prst="rect">
            <a:avLst/>
          </a:prstGeom>
          <a:noFill/>
        </p:spPr>
        <p:txBody>
          <a:bodyPr wrap="none" rtlCol="0" anchor="t">
            <a:spAutoFit/>
          </a:bodyPr>
          <a:lstStyle/>
          <a:p>
            <a:r>
              <a:rPr lang="en-US" dirty="0"/>
              <a:t>Pragmatic </a:t>
            </a:r>
            <a:br>
              <a:rPr lang="en-US" dirty="0"/>
            </a:br>
            <a:r>
              <a:rPr lang="en-US" dirty="0"/>
              <a:t>System Levels</a:t>
            </a:r>
          </a:p>
        </p:txBody>
      </p:sp>
      <p:sp>
        <p:nvSpPr>
          <p:cNvPr id="10" name="TextBox 9">
            <a:extLst>
              <a:ext uri="{FF2B5EF4-FFF2-40B4-BE49-F238E27FC236}">
                <a16:creationId xmlns:a16="http://schemas.microsoft.com/office/drawing/2014/main" id="{0509798E-9786-47FC-8FBF-70282A08192F}"/>
              </a:ext>
            </a:extLst>
          </p:cNvPr>
          <p:cNvSpPr txBox="1"/>
          <p:nvPr/>
        </p:nvSpPr>
        <p:spPr>
          <a:xfrm>
            <a:off x="10107266" y="1874217"/>
            <a:ext cx="1588255" cy="369332"/>
          </a:xfrm>
          <a:prstGeom prst="rect">
            <a:avLst/>
          </a:prstGeom>
          <a:noFill/>
        </p:spPr>
        <p:txBody>
          <a:bodyPr wrap="none" rtlCol="0">
            <a:spAutoFit/>
          </a:bodyPr>
          <a:lstStyle/>
          <a:p>
            <a:r>
              <a:rPr lang="en-US" dirty="0"/>
              <a:t>Abstract Levels</a:t>
            </a:r>
          </a:p>
        </p:txBody>
      </p:sp>
      <p:sp>
        <p:nvSpPr>
          <p:cNvPr id="11" name="Title 1">
            <a:extLst>
              <a:ext uri="{FF2B5EF4-FFF2-40B4-BE49-F238E27FC236}">
                <a16:creationId xmlns:a16="http://schemas.microsoft.com/office/drawing/2014/main" id="{3F118A1F-DF41-4311-9E44-C86C7D9BA0F5}"/>
              </a:ext>
            </a:extLst>
          </p:cNvPr>
          <p:cNvSpPr>
            <a:spLocks noGrp="1"/>
          </p:cNvSpPr>
          <p:nvPr/>
        </p:nvSpPr>
        <p:spPr>
          <a:xfrm>
            <a:off x="3290605" y="6176618"/>
            <a:ext cx="8659734" cy="13632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300" dirty="0"/>
              <a:t>Collocating Open Source Digital Components in a Networked Research Ecosystem Enables Connections and Larger Network Effects</a:t>
            </a:r>
          </a:p>
        </p:txBody>
      </p:sp>
    </p:spTree>
    <p:extLst>
      <p:ext uri="{BB962C8B-B14F-4D97-AF65-F5344CB8AC3E}">
        <p14:creationId xmlns:p14="http://schemas.microsoft.com/office/powerpoint/2010/main" val="33119650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6388F-1F77-4299-9F62-195CA7ED233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21FFACB-F82E-4837-8509-94CD74371F7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022576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FC643-EFB0-4E38-A73F-941C06389EB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C149F82-7D18-418D-BFF7-DF6B987F767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219811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59B79-2A3D-4800-BA82-9F2A858C03E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AE17C7-F70C-4BAF-BA18-0BFDFC8894F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15316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88C07-E704-452F-8AF0-4A329E7B76C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30DEED-299F-4D08-806B-5D5B7E90672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87631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E7C1F-AB05-4764-8D92-D7A9C3770CA4}"/>
              </a:ext>
            </a:extLst>
          </p:cNvPr>
          <p:cNvSpPr>
            <a:spLocks noGrp="1"/>
          </p:cNvSpPr>
          <p:nvPr>
            <p:ph type="title"/>
          </p:nvPr>
        </p:nvSpPr>
        <p:spPr>
          <a:xfrm>
            <a:off x="838200" y="365125"/>
            <a:ext cx="10515600" cy="1325563"/>
          </a:xfrm>
        </p:spPr>
        <p:txBody>
          <a:bodyPr>
            <a:normAutofit/>
          </a:bodyPr>
          <a:lstStyle/>
          <a:p>
            <a:pPr algn="ctr"/>
            <a:r>
              <a:rPr lang="en-US" b="1" dirty="0"/>
              <a:t>Network Effects: Metcalfe’s Law</a:t>
            </a:r>
            <a:br>
              <a:rPr lang="en-US" b="1" dirty="0"/>
            </a:br>
            <a:r>
              <a:rPr lang="en-US" sz="2200" dirty="0"/>
              <a:t>Early Telecommunications Law for Ethernet (1993)</a:t>
            </a:r>
            <a:endParaRPr lang="en-US" sz="2200" b="1" dirty="0"/>
          </a:p>
        </p:txBody>
      </p:sp>
      <p:pic>
        <p:nvPicPr>
          <p:cNvPr id="12" name="Picture 11" descr="A close up of a map&#10;&#10;Description automatically generated">
            <a:extLst>
              <a:ext uri="{FF2B5EF4-FFF2-40B4-BE49-F238E27FC236}">
                <a16:creationId xmlns:a16="http://schemas.microsoft.com/office/drawing/2014/main" id="{7EF668F7-6EA3-4F53-A5B7-E35EE2D66F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882" y="1747330"/>
            <a:ext cx="8222185" cy="4431816"/>
          </a:xfrm>
          <a:prstGeom prst="rect">
            <a:avLst/>
          </a:prstGeom>
        </p:spPr>
      </p:pic>
      <p:pic>
        <p:nvPicPr>
          <p:cNvPr id="4" name="Picture 3">
            <a:extLst>
              <a:ext uri="{FF2B5EF4-FFF2-40B4-BE49-F238E27FC236}">
                <a16:creationId xmlns:a16="http://schemas.microsoft.com/office/drawing/2014/main" id="{3D328F9F-61BE-4125-99D3-214BCAB2EFA0}"/>
              </a:ext>
            </a:extLst>
          </p:cNvPr>
          <p:cNvPicPr>
            <a:picLocks noChangeAspect="1"/>
          </p:cNvPicPr>
          <p:nvPr/>
        </p:nvPicPr>
        <p:blipFill>
          <a:blip r:embed="rId3"/>
          <a:stretch>
            <a:fillRect/>
          </a:stretch>
        </p:blipFill>
        <p:spPr>
          <a:xfrm>
            <a:off x="8477249" y="2038350"/>
            <a:ext cx="3381375" cy="2423947"/>
          </a:xfrm>
          <a:prstGeom prst="rect">
            <a:avLst/>
          </a:prstGeom>
        </p:spPr>
      </p:pic>
      <p:sp>
        <p:nvSpPr>
          <p:cNvPr id="3" name="TextBox 2">
            <a:extLst>
              <a:ext uri="{FF2B5EF4-FFF2-40B4-BE49-F238E27FC236}">
                <a16:creationId xmlns:a16="http://schemas.microsoft.com/office/drawing/2014/main" id="{C45FA4F6-464D-48C3-A6AF-068751F0E65B}"/>
              </a:ext>
            </a:extLst>
          </p:cNvPr>
          <p:cNvSpPr txBox="1"/>
          <p:nvPr/>
        </p:nvSpPr>
        <p:spPr>
          <a:xfrm>
            <a:off x="2943225" y="6051122"/>
            <a:ext cx="5280805" cy="646331"/>
          </a:xfrm>
          <a:prstGeom prst="rect">
            <a:avLst/>
          </a:prstGeom>
          <a:noFill/>
        </p:spPr>
        <p:txBody>
          <a:bodyPr wrap="none" rtlCol="0">
            <a:spAutoFit/>
          </a:bodyPr>
          <a:lstStyle/>
          <a:p>
            <a:r>
              <a:rPr lang="en-US" dirty="0"/>
              <a:t>Component Networks may be Internal and/or External</a:t>
            </a:r>
            <a:br>
              <a:rPr lang="en-US" dirty="0"/>
            </a:br>
            <a:endParaRPr lang="en-US" dirty="0"/>
          </a:p>
        </p:txBody>
      </p:sp>
    </p:spTree>
    <p:extLst>
      <p:ext uri="{BB962C8B-B14F-4D97-AF65-F5344CB8AC3E}">
        <p14:creationId xmlns:p14="http://schemas.microsoft.com/office/powerpoint/2010/main" val="2749027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69B9E-5519-41C2-B687-BAB6C209EE45}"/>
              </a:ext>
            </a:extLst>
          </p:cNvPr>
          <p:cNvSpPr>
            <a:spLocks noGrp="1"/>
          </p:cNvSpPr>
          <p:nvPr>
            <p:ph type="title"/>
          </p:nvPr>
        </p:nvSpPr>
        <p:spPr>
          <a:xfrm>
            <a:off x="1261322" y="122961"/>
            <a:ext cx="10515600" cy="1325563"/>
          </a:xfrm>
        </p:spPr>
        <p:txBody>
          <a:bodyPr>
            <a:normAutofit/>
          </a:bodyPr>
          <a:lstStyle/>
          <a:p>
            <a:pPr algn="ctr"/>
            <a:r>
              <a:rPr lang="en-US" dirty="0"/>
              <a:t>Network Effects of Digital Ecosystems Allow Opportunities among Research Institutions</a:t>
            </a:r>
          </a:p>
        </p:txBody>
      </p:sp>
      <p:pic>
        <p:nvPicPr>
          <p:cNvPr id="4" name="Picture 3" descr="A screenshot of a cell phone&#10;&#10;Description automatically generated">
            <a:extLst>
              <a:ext uri="{FF2B5EF4-FFF2-40B4-BE49-F238E27FC236}">
                <a16:creationId xmlns:a16="http://schemas.microsoft.com/office/drawing/2014/main" id="{EF61847E-1D6E-4FF4-996A-872C3F8576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1207" y="4438243"/>
            <a:ext cx="5188495" cy="2326716"/>
          </a:xfrm>
          <a:prstGeom prst="rect">
            <a:avLst/>
          </a:prstGeom>
        </p:spPr>
      </p:pic>
      <p:pic>
        <p:nvPicPr>
          <p:cNvPr id="5" name="Picture 4" descr="A screenshot of a cell phone&#10;&#10;Description automatically generated">
            <a:extLst>
              <a:ext uri="{FF2B5EF4-FFF2-40B4-BE49-F238E27FC236}">
                <a16:creationId xmlns:a16="http://schemas.microsoft.com/office/drawing/2014/main" id="{26EC2D13-E666-49FB-AD2D-0C48BFD62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757" y="1981046"/>
            <a:ext cx="4587287" cy="2057112"/>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63E4C6C8-C563-480C-89B4-DC5CDBD16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3958" y="2045054"/>
            <a:ext cx="4128820" cy="1851518"/>
          </a:xfrm>
          <a:prstGeom prst="rect">
            <a:avLst/>
          </a:prstGeom>
        </p:spPr>
      </p:pic>
      <p:pic>
        <p:nvPicPr>
          <p:cNvPr id="7" name="Picture 6">
            <a:extLst>
              <a:ext uri="{FF2B5EF4-FFF2-40B4-BE49-F238E27FC236}">
                <a16:creationId xmlns:a16="http://schemas.microsoft.com/office/drawing/2014/main" id="{4FA7162A-BB5D-49F0-B0A2-E87AEF9EAEFC}"/>
              </a:ext>
            </a:extLst>
          </p:cNvPr>
          <p:cNvPicPr>
            <a:picLocks noChangeAspect="1"/>
          </p:cNvPicPr>
          <p:nvPr/>
        </p:nvPicPr>
        <p:blipFill>
          <a:blip r:embed="rId3"/>
          <a:stretch>
            <a:fillRect/>
          </a:stretch>
        </p:blipFill>
        <p:spPr>
          <a:xfrm>
            <a:off x="5050447" y="2934234"/>
            <a:ext cx="2091109" cy="36579"/>
          </a:xfrm>
          <a:prstGeom prst="rect">
            <a:avLst/>
          </a:prstGeom>
        </p:spPr>
      </p:pic>
      <p:pic>
        <p:nvPicPr>
          <p:cNvPr id="8" name="Picture 7">
            <a:extLst>
              <a:ext uri="{FF2B5EF4-FFF2-40B4-BE49-F238E27FC236}">
                <a16:creationId xmlns:a16="http://schemas.microsoft.com/office/drawing/2014/main" id="{AE88AB8C-1AE4-432F-A600-F6D844966689}"/>
              </a:ext>
            </a:extLst>
          </p:cNvPr>
          <p:cNvPicPr>
            <a:picLocks noChangeAspect="1"/>
          </p:cNvPicPr>
          <p:nvPr/>
        </p:nvPicPr>
        <p:blipFill>
          <a:blip r:embed="rId3"/>
          <a:stretch>
            <a:fillRect/>
          </a:stretch>
        </p:blipFill>
        <p:spPr>
          <a:xfrm rot="2628544" flipV="1">
            <a:off x="2093553" y="4936443"/>
            <a:ext cx="2613615" cy="45719"/>
          </a:xfrm>
          <a:prstGeom prst="rect">
            <a:avLst/>
          </a:prstGeom>
        </p:spPr>
      </p:pic>
      <p:pic>
        <p:nvPicPr>
          <p:cNvPr id="9" name="Picture 8">
            <a:extLst>
              <a:ext uri="{FF2B5EF4-FFF2-40B4-BE49-F238E27FC236}">
                <a16:creationId xmlns:a16="http://schemas.microsoft.com/office/drawing/2014/main" id="{920062BE-E003-4FED-BB86-F971E338738D}"/>
              </a:ext>
            </a:extLst>
          </p:cNvPr>
          <p:cNvPicPr>
            <a:picLocks noChangeAspect="1"/>
          </p:cNvPicPr>
          <p:nvPr/>
        </p:nvPicPr>
        <p:blipFill>
          <a:blip r:embed="rId3"/>
          <a:stretch>
            <a:fillRect/>
          </a:stretch>
        </p:blipFill>
        <p:spPr>
          <a:xfrm rot="8408967" flipV="1">
            <a:off x="8702645" y="4261077"/>
            <a:ext cx="2613615" cy="45719"/>
          </a:xfrm>
          <a:prstGeom prst="rect">
            <a:avLst/>
          </a:prstGeom>
        </p:spPr>
      </p:pic>
      <p:sp>
        <p:nvSpPr>
          <p:cNvPr id="3" name="TextBox 2">
            <a:extLst>
              <a:ext uri="{FF2B5EF4-FFF2-40B4-BE49-F238E27FC236}">
                <a16:creationId xmlns:a16="http://schemas.microsoft.com/office/drawing/2014/main" id="{46EFE102-1094-40EE-9D31-0AB8CD356750}"/>
              </a:ext>
            </a:extLst>
          </p:cNvPr>
          <p:cNvSpPr txBox="1"/>
          <p:nvPr/>
        </p:nvSpPr>
        <p:spPr>
          <a:xfrm>
            <a:off x="0" y="1402688"/>
            <a:ext cx="1812419" cy="830997"/>
          </a:xfrm>
          <a:prstGeom prst="rect">
            <a:avLst/>
          </a:prstGeom>
          <a:noFill/>
        </p:spPr>
        <p:txBody>
          <a:bodyPr wrap="square" rtlCol="0">
            <a:spAutoFit/>
          </a:bodyPr>
          <a:lstStyle/>
          <a:p>
            <a:pPr algn="ctr"/>
            <a:r>
              <a:rPr lang="en-US" sz="2400" b="1" dirty="0"/>
              <a:t>Research </a:t>
            </a:r>
          </a:p>
          <a:p>
            <a:pPr algn="ctr"/>
            <a:r>
              <a:rPr lang="en-US" sz="2400" b="1" dirty="0"/>
              <a:t>Institution A</a:t>
            </a:r>
          </a:p>
        </p:txBody>
      </p:sp>
      <p:sp>
        <p:nvSpPr>
          <p:cNvPr id="10" name="Rectangle 9">
            <a:extLst>
              <a:ext uri="{FF2B5EF4-FFF2-40B4-BE49-F238E27FC236}">
                <a16:creationId xmlns:a16="http://schemas.microsoft.com/office/drawing/2014/main" id="{021D18C2-442A-4210-8CEE-269BA3969ADD}"/>
              </a:ext>
            </a:extLst>
          </p:cNvPr>
          <p:cNvSpPr/>
          <p:nvPr/>
        </p:nvSpPr>
        <p:spPr>
          <a:xfrm>
            <a:off x="8615552" y="5464948"/>
            <a:ext cx="3053632" cy="830997"/>
          </a:xfrm>
          <a:prstGeom prst="rect">
            <a:avLst/>
          </a:prstGeom>
        </p:spPr>
        <p:txBody>
          <a:bodyPr wrap="square">
            <a:spAutoFit/>
          </a:bodyPr>
          <a:lstStyle/>
          <a:p>
            <a:pPr lvl="0" algn="ctr"/>
            <a:r>
              <a:rPr lang="en-US" sz="2400" b="1" dirty="0">
                <a:solidFill>
                  <a:prstClr val="black"/>
                </a:solidFill>
              </a:rPr>
              <a:t>Research </a:t>
            </a:r>
          </a:p>
          <a:p>
            <a:pPr lvl="0" algn="ctr"/>
            <a:r>
              <a:rPr lang="en-US" sz="2400" b="1" dirty="0">
                <a:solidFill>
                  <a:prstClr val="black"/>
                </a:solidFill>
              </a:rPr>
              <a:t>Institution C</a:t>
            </a:r>
          </a:p>
        </p:txBody>
      </p:sp>
      <p:sp>
        <p:nvSpPr>
          <p:cNvPr id="12" name="Rectangle 11">
            <a:extLst>
              <a:ext uri="{FF2B5EF4-FFF2-40B4-BE49-F238E27FC236}">
                <a16:creationId xmlns:a16="http://schemas.microsoft.com/office/drawing/2014/main" id="{1D10ADF4-74CE-47F3-8C22-B3E8E7D92E16}"/>
              </a:ext>
            </a:extLst>
          </p:cNvPr>
          <p:cNvSpPr/>
          <p:nvPr/>
        </p:nvSpPr>
        <p:spPr>
          <a:xfrm>
            <a:off x="8173844" y="1449515"/>
            <a:ext cx="6096000" cy="830997"/>
          </a:xfrm>
          <a:prstGeom prst="rect">
            <a:avLst/>
          </a:prstGeom>
        </p:spPr>
        <p:txBody>
          <a:bodyPr>
            <a:spAutoFit/>
          </a:bodyPr>
          <a:lstStyle/>
          <a:p>
            <a:pPr lvl="0" algn="ctr"/>
            <a:r>
              <a:rPr lang="en-US" sz="2400" b="1" dirty="0">
                <a:solidFill>
                  <a:prstClr val="black"/>
                </a:solidFill>
              </a:rPr>
              <a:t>Research</a:t>
            </a:r>
          </a:p>
          <a:p>
            <a:pPr lvl="0" algn="ctr"/>
            <a:r>
              <a:rPr lang="en-US" sz="2400" b="1" dirty="0">
                <a:solidFill>
                  <a:prstClr val="black"/>
                </a:solidFill>
              </a:rPr>
              <a:t> Institution B</a:t>
            </a:r>
          </a:p>
        </p:txBody>
      </p:sp>
    </p:spTree>
    <p:extLst>
      <p:ext uri="{BB962C8B-B14F-4D97-AF65-F5344CB8AC3E}">
        <p14:creationId xmlns:p14="http://schemas.microsoft.com/office/powerpoint/2010/main" val="3620728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5B32A67F-3598-4A13-8552-DA884FFCCE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1047819-231A-4F7E-AC40-E015112EFCD8}"/>
              </a:ext>
            </a:extLst>
          </p:cNvPr>
          <p:cNvSpPr>
            <a:spLocks noGrp="1"/>
          </p:cNvSpPr>
          <p:nvPr>
            <p:ph type="title"/>
          </p:nvPr>
        </p:nvSpPr>
        <p:spPr>
          <a:xfrm>
            <a:off x="505634" y="1352667"/>
            <a:ext cx="5009819" cy="2076333"/>
          </a:xfrm>
        </p:spPr>
        <p:txBody>
          <a:bodyPr vert="horz" lIns="91440" tIns="45720" rIns="91440" bIns="45720" rtlCol="0" anchor="t">
            <a:normAutofit fontScale="90000"/>
          </a:bodyPr>
          <a:lstStyle/>
          <a:p>
            <a:r>
              <a:rPr lang="en-US" sz="4800" kern="1200" dirty="0">
                <a:solidFill>
                  <a:schemeClr val="bg1"/>
                </a:solidFill>
                <a:latin typeface="+mj-lt"/>
                <a:ea typeface="+mj-ea"/>
                <a:cs typeface="+mj-cs"/>
              </a:rPr>
              <a:t>Texas State University</a:t>
            </a:r>
            <a:br>
              <a:rPr lang="en-US" sz="4800" kern="1200" dirty="0">
                <a:solidFill>
                  <a:schemeClr val="bg1"/>
                </a:solidFill>
                <a:latin typeface="+mj-lt"/>
                <a:ea typeface="+mj-ea"/>
                <a:cs typeface="+mj-cs"/>
              </a:rPr>
            </a:br>
            <a:r>
              <a:rPr lang="en-US" sz="4800" kern="1200" dirty="0">
                <a:solidFill>
                  <a:schemeClr val="bg1"/>
                </a:solidFill>
                <a:latin typeface="+mj-lt"/>
                <a:ea typeface="+mj-ea"/>
                <a:cs typeface="+mj-cs"/>
              </a:rPr>
              <a:t>Libraries</a:t>
            </a:r>
            <a:br>
              <a:rPr lang="en-US" sz="4800" kern="1200" dirty="0">
                <a:solidFill>
                  <a:schemeClr val="bg1"/>
                </a:solidFill>
                <a:latin typeface="+mj-lt"/>
                <a:ea typeface="+mj-ea"/>
                <a:cs typeface="+mj-cs"/>
              </a:rPr>
            </a:br>
            <a:r>
              <a:rPr lang="en-US" sz="4800" kern="1200" dirty="0">
                <a:solidFill>
                  <a:schemeClr val="bg1"/>
                </a:solidFill>
                <a:latin typeface="+mj-lt"/>
                <a:ea typeface="+mj-ea"/>
                <a:cs typeface="+mj-cs"/>
              </a:rPr>
              <a:t>Digital Scholarly Research Ecosystem</a:t>
            </a:r>
            <a:br>
              <a:rPr lang="en-US" sz="4800" kern="1200" dirty="0">
                <a:solidFill>
                  <a:schemeClr val="bg1"/>
                </a:solidFill>
                <a:latin typeface="+mj-lt"/>
                <a:ea typeface="+mj-ea"/>
                <a:cs typeface="+mj-cs"/>
              </a:rPr>
            </a:br>
            <a:r>
              <a:rPr lang="en-US" sz="3100" dirty="0">
                <a:solidFill>
                  <a:schemeClr val="bg1"/>
                </a:solidFill>
              </a:rPr>
              <a:t> P</a:t>
            </a:r>
            <a:r>
              <a:rPr lang="en-US" sz="3100" kern="1200" dirty="0">
                <a:solidFill>
                  <a:schemeClr val="bg1"/>
                </a:solidFill>
                <a:latin typeface="+mj-lt"/>
                <a:ea typeface="+mj-ea"/>
                <a:cs typeface="+mj-cs"/>
              </a:rPr>
              <a:t>rimary Components</a:t>
            </a:r>
            <a:br>
              <a:rPr lang="en-US" sz="3100" kern="1200" dirty="0">
                <a:solidFill>
                  <a:schemeClr val="bg1"/>
                </a:solidFill>
                <a:latin typeface="+mj-lt"/>
                <a:ea typeface="+mj-ea"/>
                <a:cs typeface="+mj-cs"/>
              </a:rPr>
            </a:br>
            <a:br>
              <a:rPr lang="en-US" sz="3100" kern="1200" dirty="0">
                <a:solidFill>
                  <a:schemeClr val="bg1"/>
                </a:solidFill>
                <a:latin typeface="+mj-lt"/>
                <a:ea typeface="+mj-ea"/>
                <a:cs typeface="+mj-cs"/>
              </a:rPr>
            </a:br>
            <a:r>
              <a:rPr lang="en-US" sz="3100" kern="1200" dirty="0">
                <a:solidFill>
                  <a:schemeClr val="bg1"/>
                </a:solidFill>
                <a:latin typeface="+mj-lt"/>
                <a:ea typeface="+mj-ea"/>
                <a:cs typeface="+mj-cs"/>
              </a:rPr>
              <a:t>(Deep Dive)</a:t>
            </a:r>
          </a:p>
        </p:txBody>
      </p:sp>
      <p:sp>
        <p:nvSpPr>
          <p:cNvPr id="17" name="Freeform: Shape 11">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3">
            <a:extLst>
              <a:ext uri="{FF2B5EF4-FFF2-40B4-BE49-F238E27FC236}">
                <a16:creationId xmlns:a16="http://schemas.microsoft.com/office/drawing/2014/main" id="{598EBA13-C937-430B-9523-439FE2109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1086" y="544777"/>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Graphic 2" descr="Books">
            <a:extLst>
              <a:ext uri="{FF2B5EF4-FFF2-40B4-BE49-F238E27FC236}">
                <a16:creationId xmlns:a16="http://schemas.microsoft.com/office/drawing/2014/main" id="{788E96B1-A6D2-45E7-AAEF-08D1F1306A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71871" y="2897916"/>
            <a:ext cx="2308714" cy="2308714"/>
          </a:xfrm>
          <a:prstGeom prst="rect">
            <a:avLst/>
          </a:prstGeom>
        </p:spPr>
      </p:pic>
      <p:pic>
        <p:nvPicPr>
          <p:cNvPr id="4" name="Graphic 6" descr="System">
            <a:extLst>
              <a:ext uri="{FF2B5EF4-FFF2-40B4-BE49-F238E27FC236}">
                <a16:creationId xmlns:a16="http://schemas.microsoft.com/office/drawing/2014/main" id="{A0A05F68-457E-4961-958F-7677FEE335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80585" y="2339664"/>
            <a:ext cx="3123954" cy="3123954"/>
          </a:xfrm>
          <a:prstGeom prst="rect">
            <a:avLst/>
          </a:prstGeom>
        </p:spPr>
      </p:pic>
    </p:spTree>
    <p:extLst>
      <p:ext uri="{BB962C8B-B14F-4D97-AF65-F5344CB8AC3E}">
        <p14:creationId xmlns:p14="http://schemas.microsoft.com/office/powerpoint/2010/main" val="5467976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0A1B5-631A-4BC2-AD49-1849096CE3FD}"/>
              </a:ext>
            </a:extLst>
          </p:cNvPr>
          <p:cNvSpPr>
            <a:spLocks noGrp="1"/>
          </p:cNvSpPr>
          <p:nvPr>
            <p:ph type="title"/>
          </p:nvPr>
        </p:nvSpPr>
        <p:spPr>
          <a:xfrm>
            <a:off x="6501200" y="910514"/>
            <a:ext cx="5558278" cy="1325563"/>
          </a:xfrm>
        </p:spPr>
        <p:txBody>
          <a:bodyPr vert="horz" lIns="91440" tIns="45720" rIns="91440" bIns="45720" rtlCol="0" anchor="ctr">
            <a:normAutofit fontScale="90000"/>
          </a:bodyPr>
          <a:lstStyle/>
          <a:p>
            <a:pPr algn="ctr"/>
            <a:r>
              <a:rPr lang="en-US" sz="4900" kern="1200" dirty="0">
                <a:solidFill>
                  <a:schemeClr val="tx1"/>
                </a:solidFill>
                <a:latin typeface="+mj-lt"/>
                <a:ea typeface="+mj-ea"/>
                <a:cs typeface="+mj-cs"/>
              </a:rPr>
              <a:t>Institutional Digital Collections Repository </a:t>
            </a:r>
            <a:r>
              <a:rPr lang="en-US" sz="3600" kern="1200" dirty="0">
                <a:solidFill>
                  <a:schemeClr val="tx1"/>
                </a:solidFill>
                <a:latin typeface="+mj-lt"/>
                <a:ea typeface="+mj-ea"/>
                <a:cs typeface="+mj-cs"/>
              </a:rPr>
              <a:t>(</a:t>
            </a:r>
            <a:r>
              <a:rPr lang="en-US" sz="3600" kern="1200" dirty="0" err="1">
                <a:solidFill>
                  <a:schemeClr val="tx1"/>
                </a:solidFill>
                <a:latin typeface="+mj-lt"/>
                <a:ea typeface="+mj-ea"/>
                <a:cs typeface="+mj-cs"/>
              </a:rPr>
              <a:t>Dspace</a:t>
            </a:r>
            <a:r>
              <a:rPr lang="en-US" sz="3600" kern="1200" dirty="0">
                <a:solidFill>
                  <a:schemeClr val="tx1"/>
                </a:solidFill>
                <a:latin typeface="+mj-lt"/>
                <a:ea typeface="+mj-ea"/>
                <a:cs typeface="+mj-cs"/>
              </a:rPr>
              <a:t>)</a:t>
            </a:r>
          </a:p>
        </p:txBody>
      </p:sp>
      <p:sp>
        <p:nvSpPr>
          <p:cNvPr id="14" name="Freeform: Shape 9">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1">
            <a:extLst>
              <a:ext uri="{FF2B5EF4-FFF2-40B4-BE49-F238E27FC236}">
                <a16:creationId xmlns:a16="http://schemas.microsoft.com/office/drawing/2014/main" id="{58D44E42-C462-4105-BC86-FE75B4E3C4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8D2EEBC-5480-421B-AAF4-B5E9FB53687A}"/>
              </a:ext>
            </a:extLst>
          </p:cNvPr>
          <p:cNvPicPr>
            <a:picLocks noChangeAspect="1"/>
          </p:cNvPicPr>
          <p:nvPr/>
        </p:nvPicPr>
        <p:blipFill>
          <a:blip r:embed="rId2"/>
          <a:stretch>
            <a:fillRect/>
          </a:stretch>
        </p:blipFill>
        <p:spPr>
          <a:xfrm>
            <a:off x="397566" y="360494"/>
            <a:ext cx="4399722" cy="4436409"/>
          </a:xfrm>
          <a:prstGeom prst="rect">
            <a:avLst/>
          </a:prstGeom>
        </p:spPr>
      </p:pic>
      <p:sp>
        <p:nvSpPr>
          <p:cNvPr id="5" name="TextBox 4">
            <a:extLst>
              <a:ext uri="{FF2B5EF4-FFF2-40B4-BE49-F238E27FC236}">
                <a16:creationId xmlns:a16="http://schemas.microsoft.com/office/drawing/2014/main" id="{5F7DF43B-EC98-421C-98DD-00E4905887BF}"/>
              </a:ext>
            </a:extLst>
          </p:cNvPr>
          <p:cNvSpPr txBox="1"/>
          <p:nvPr/>
        </p:nvSpPr>
        <p:spPr>
          <a:xfrm>
            <a:off x="6501200" y="2578699"/>
            <a:ext cx="5006336" cy="3181684"/>
          </a:xfrm>
          <a:prstGeom prst="rect">
            <a:avLst/>
          </a:prstGeom>
        </p:spPr>
        <p:txBody>
          <a:bodyPr vert="horz" lIns="91440" tIns="45720" rIns="91440" bIns="45720" rtlCol="0" anchor="t">
            <a:normAutofit/>
          </a:bodyPr>
          <a:lstStyle/>
          <a:p>
            <a:pPr>
              <a:lnSpc>
                <a:spcPct val="90000"/>
              </a:lnSpc>
              <a:spcAft>
                <a:spcPts val="600"/>
              </a:spcAft>
            </a:pPr>
            <a:r>
              <a:rPr lang="en-US" sz="1500" dirty="0"/>
              <a:t>Organizes, centralizes and makes  accessible </a:t>
            </a:r>
            <a:br>
              <a:rPr lang="en-US" sz="1500" dirty="0"/>
            </a:br>
            <a:r>
              <a:rPr lang="en-US" sz="1500" dirty="0"/>
              <a:t>research and knowledge generated by the institution’s research community (Faculty, Graduate Students and Researchers):</a:t>
            </a:r>
            <a:br>
              <a:rPr lang="en-US" sz="1500" dirty="0"/>
            </a:br>
            <a:br>
              <a:rPr lang="en-US" sz="1500" dirty="0"/>
            </a:br>
            <a:r>
              <a:rPr lang="en-US" sz="1500" dirty="0"/>
              <a:t>Pre-prints</a:t>
            </a:r>
            <a:br>
              <a:rPr lang="en-US" sz="1500" dirty="0"/>
            </a:br>
            <a:r>
              <a:rPr lang="en-US" sz="1500" dirty="0"/>
              <a:t>Faculty Publications</a:t>
            </a:r>
            <a:br>
              <a:rPr lang="en-US" sz="1500" dirty="0"/>
            </a:br>
            <a:r>
              <a:rPr lang="en-US" sz="1500" dirty="0"/>
              <a:t>White Papers</a:t>
            </a:r>
            <a:br>
              <a:rPr lang="en-US" sz="1500" dirty="0"/>
            </a:br>
            <a:r>
              <a:rPr lang="en-US" sz="1500" dirty="0"/>
              <a:t>Conference Presentations</a:t>
            </a:r>
            <a:br>
              <a:rPr lang="en-US" sz="1500" dirty="0"/>
            </a:br>
            <a:r>
              <a:rPr lang="en-US" sz="1500" dirty="0"/>
              <a:t>Graduate Student Theses</a:t>
            </a:r>
            <a:br>
              <a:rPr lang="en-US" sz="1500" dirty="0"/>
            </a:br>
            <a:r>
              <a:rPr lang="en-US" sz="1500" dirty="0"/>
              <a:t>and Dissertations</a:t>
            </a:r>
            <a:br>
              <a:rPr lang="en-US" sz="1500" dirty="0"/>
            </a:br>
            <a:br>
              <a:rPr lang="en-US" sz="1500" dirty="0"/>
            </a:br>
            <a:br>
              <a:rPr lang="en-US" sz="1500" dirty="0"/>
            </a:br>
            <a:endParaRPr lang="en-US" sz="1500" dirty="0"/>
          </a:p>
        </p:txBody>
      </p:sp>
    </p:spTree>
    <p:extLst>
      <p:ext uri="{BB962C8B-B14F-4D97-AF65-F5344CB8AC3E}">
        <p14:creationId xmlns:p14="http://schemas.microsoft.com/office/powerpoint/2010/main" val="3417168394"/>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TotalTime>
  <Words>2719</Words>
  <Application>Microsoft Office PowerPoint</Application>
  <PresentationFormat>Widescreen</PresentationFormat>
  <Paragraphs>308</Paragraphs>
  <Slides>53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Calibri Light</vt:lpstr>
      <vt:lpstr>Helvetica</vt:lpstr>
      <vt:lpstr>Times New Roman</vt:lpstr>
      <vt:lpstr>Tw Cen MT</vt:lpstr>
      <vt:lpstr>Office Theme</vt:lpstr>
      <vt:lpstr>New Opportunities for Libraries  Open Source &amp; Open Access Software  and Digital Scholarly Ecosystems </vt:lpstr>
      <vt:lpstr>What is a Digital Scholarly Research Ecosystem? </vt:lpstr>
      <vt:lpstr>  What are the General Common Characteristics for a Data Repository and   Digital Scholarship Ecosystem?  </vt:lpstr>
      <vt:lpstr>A Digital Scholarship Research Ecosystem Consists of Six Open Source Components </vt:lpstr>
      <vt:lpstr>  Together These Components Enable   Various Parts of the Academic Research Cycle</vt:lpstr>
      <vt:lpstr>Network Effects: Metcalfe’s Law Early Telecommunications Law for Ethernet (1993)</vt:lpstr>
      <vt:lpstr>Network Effects of Digital Ecosystems Allow Opportunities among Research Institutions</vt:lpstr>
      <vt:lpstr>Texas State University Libraries Digital Scholarly Research Ecosystem  Primary Components  (Deep Dive)</vt:lpstr>
      <vt:lpstr>Institutional Digital Collections Repository (Dspace)</vt:lpstr>
      <vt:lpstr>Important Use Case Value Application of Structured Metadata Schema for Search Engine Optimization </vt:lpstr>
      <vt:lpstr>PowerPoint Presentation</vt:lpstr>
      <vt:lpstr>Application of Structured Metadata Schema  for Search Engine Optimization Opens Accessibility and Multiple Points of Access</vt:lpstr>
      <vt:lpstr>Percent Increase in Article Citations by Discipline with Open Access Online Availability (Immediately Available Through Google)</vt:lpstr>
      <vt:lpstr>PowerPoint Presentation</vt:lpstr>
      <vt:lpstr> Digital Collection Repositories Give Insight and another window/Altmetrics Faculty/Student Research   (Statistics)</vt:lpstr>
      <vt:lpstr> Research Data Repository</vt:lpstr>
      <vt:lpstr>Data Citation  and Metadata</vt:lpstr>
      <vt:lpstr>   The Dataverse can be configured as a single Instance or as a Consortial Model  </vt:lpstr>
      <vt:lpstr>PowerPoint Presentation</vt:lpstr>
      <vt:lpstr> Digital Scholarly  Research Ecosystem  Secondary Communication Components (Dependent on and work in Concert with Primary Digital  Content Repositories  for both Content and Data)</vt:lpstr>
      <vt:lpstr>Vireo </vt:lpstr>
      <vt:lpstr>Researcher Identity Management System </vt:lpstr>
      <vt:lpstr>Omeka and OJS</vt:lpstr>
      <vt:lpstr>The Digitization Lab Expands Possibilities for Faculty and Graduate Student Research Projects </vt:lpstr>
      <vt:lpstr> Combining These Research Ecosystem Components Opens Amazing Possibilities For Digital Scholarship &amp; Research Collaboration Opportunities </vt:lpstr>
      <vt:lpstr> Assessment and Results Quantitative and Qualitative Measures</vt:lpstr>
      <vt:lpstr> Timelines and Implementation Paths Many Roads To Rome (1-5 Year Paths)</vt:lpstr>
      <vt:lpstr>Human Resources</vt:lpstr>
      <vt:lpstr>  Summary Reflections</vt:lpstr>
      <vt:lpstr>Future Pathways Networked Global Scholarly Research Environment</vt:lpstr>
      <vt:lpstr>Questions, Comments</vt:lpstr>
      <vt:lpstr>Further References</vt:lpstr>
      <vt:lpstr>PowerPoint Presentation</vt:lpstr>
      <vt:lpstr>PowerPoint Presentation</vt:lpstr>
      <vt:lpstr>Research Universities and Digital Research Ecosystems</vt:lpstr>
      <vt:lpstr> One Server Per Research Institution  2020-2025</vt:lpstr>
      <vt:lpstr>Collaboration Across Institutions Continues to Increase</vt:lpstr>
      <vt:lpstr>Brainstorming Models One Laptop Per Child   Dreamed up mid-late 90’s, Launched 2005</vt:lpstr>
      <vt:lpstr>Larger Digital Scholarly Research Projects   Can Act as  Qualitative/Quantitative Benchmarks  </vt:lpstr>
      <vt:lpstr>Research Universities and Digital Research Ecosystems</vt:lpstr>
      <vt:lpstr>Research Universities and Digital Research Ecosystems</vt:lpstr>
      <vt:lpstr>Combining Components System Synergies  Digital Scholarly Research Ecosystem  </vt:lpstr>
      <vt:lpstr>Network Effects  Both In and Between Individual Components  and In and Among Component Networks</vt:lpstr>
      <vt:lpstr> Ecosystem as System   Enables Core Research</vt:lpstr>
      <vt:lpstr> Assessment and Results Quantitative and Qualitative Measures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Scholarship Research Ecosystems </dc:title>
  <dc:creator>Uzwyshyn, Raymond J</dc:creator>
  <cp:lastModifiedBy>Uzwyshyn, Raymond J</cp:lastModifiedBy>
  <cp:revision>361</cp:revision>
  <dcterms:created xsi:type="dcterms:W3CDTF">2020-01-27T22:49:12Z</dcterms:created>
  <dcterms:modified xsi:type="dcterms:W3CDTF">2022-09-18T21:30:54Z</dcterms:modified>
</cp:coreProperties>
</file>