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58" r:id="rId3"/>
    <p:sldId id="277" r:id="rId4"/>
    <p:sldId id="306" r:id="rId5"/>
    <p:sldId id="278" r:id="rId6"/>
    <p:sldId id="266" r:id="rId7"/>
    <p:sldId id="280" r:id="rId8"/>
    <p:sldId id="281" r:id="rId9"/>
    <p:sldId id="293" r:id="rId10"/>
    <p:sldId id="308" r:id="rId11"/>
    <p:sldId id="305" r:id="rId12"/>
    <p:sldId id="302" r:id="rId13"/>
    <p:sldId id="304" r:id="rId14"/>
    <p:sldId id="303" r:id="rId15"/>
    <p:sldId id="295" r:id="rId16"/>
    <p:sldId id="283" r:id="rId17"/>
    <p:sldId id="276" r:id="rId18"/>
    <p:sldId id="307" r:id="rId19"/>
    <p:sldId id="296" r:id="rId20"/>
    <p:sldId id="297" r:id="rId21"/>
    <p:sldId id="309" r:id="rId22"/>
    <p:sldId id="310" r:id="rId23"/>
    <p:sldId id="290" r:id="rId24"/>
    <p:sldId id="291" r:id="rId25"/>
    <p:sldId id="300" r:id="rId26"/>
    <p:sldId id="268" r:id="rId27"/>
    <p:sldId id="292" r:id="rId28"/>
    <p:sldId id="270" r:id="rId29"/>
    <p:sldId id="279" r:id="rId30"/>
    <p:sldId id="286" r:id="rId31"/>
    <p:sldId id="262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9" autoAdjust="0"/>
    <p:restoredTop sz="94660"/>
  </p:normalViewPr>
  <p:slideViewPr>
    <p:cSldViewPr>
      <p:cViewPr>
        <p:scale>
          <a:sx n="66" d="100"/>
          <a:sy n="66" d="100"/>
        </p:scale>
        <p:origin x="-1099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0E38-9555-40CF-A25B-911508CA3E3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54C-C231-43CC-9236-DAB533F3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54C-C231-43CC-9236-DAB533F3B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54C-C231-43CC-9236-DAB533F3BA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 Academic </a:t>
            </a:r>
            <a:r>
              <a:rPr lang="en-US" sz="3600" dirty="0" smtClean="0"/>
              <a:t>Library Collections &amp;</a:t>
            </a:r>
            <a:br>
              <a:rPr lang="en-US" sz="3600" dirty="0" smtClean="0"/>
            </a:br>
            <a:r>
              <a:rPr lang="en-US" sz="3600" dirty="0" smtClean="0"/>
              <a:t>Digital Services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581400"/>
            <a:ext cx="4141468" cy="329259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  Evolution &amp;  Development</a:t>
            </a:r>
            <a:br>
              <a:rPr lang="en-US" sz="1400" b="1" dirty="0" smtClean="0"/>
            </a:br>
            <a:r>
              <a:rPr lang="en-US" sz="1400" b="1" dirty="0" smtClean="0"/>
              <a:t>Through Technology, Creativity and Best Practices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Ray Uzwyshyn, Ph.D. MBA MLIS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58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library.syr.edu/help/summon/images/img-sum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239000" cy="40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40524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New  </a:t>
            </a:r>
            <a:r>
              <a:rPr lang="en-US" sz="2800" dirty="0" err="1" smtClean="0"/>
              <a:t>TeXtual</a:t>
            </a:r>
            <a:r>
              <a:rPr lang="en-US" sz="2800" dirty="0" smtClean="0"/>
              <a:t> Aggregator Methodologies</a:t>
            </a:r>
            <a:br>
              <a:rPr lang="en-US" sz="2800" dirty="0" smtClean="0"/>
            </a:br>
            <a:r>
              <a:rPr lang="en-US" sz="2800" dirty="0" smtClean="0"/>
              <a:t>New METADATA </a:t>
            </a:r>
            <a:r>
              <a:rPr lang="en-US" sz="2800" dirty="0" err="1" smtClean="0"/>
              <a:t>POSsibilities</a:t>
            </a:r>
            <a:r>
              <a:rPr lang="en-US" sz="2800" dirty="0" smtClean="0"/>
              <a:t> (XML, RDA)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5867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Search Engine Tuning</a:t>
            </a:r>
            <a:br>
              <a:rPr lang="en-US" dirty="0" smtClean="0"/>
            </a:br>
            <a:r>
              <a:rPr lang="en-US" dirty="0" smtClean="0"/>
              <a:t>Human Resources Shift  </a:t>
            </a:r>
          </a:p>
          <a:p>
            <a:pPr algn="ctr"/>
            <a:r>
              <a:rPr lang="en-US" dirty="0" smtClean="0"/>
              <a:t>Search Design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67" y="160338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 Web Scale LMS Appearing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75545"/>
            <a:ext cx="7239000" cy="35299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Entirely Cloud Based Applications</a:t>
            </a:r>
            <a:r>
              <a:rPr lang="en-US" sz="2400" dirty="0" smtClean="0"/>
              <a:t>: Less need to purchase hardware/software</a:t>
            </a:r>
          </a:p>
          <a:p>
            <a:r>
              <a:rPr lang="en-US" sz="2400" b="1" dirty="0" smtClean="0"/>
              <a:t>Expanded Shared </a:t>
            </a:r>
            <a:r>
              <a:rPr lang="en-US" sz="2400" b="1" dirty="0"/>
              <a:t>Data Possibility</a:t>
            </a:r>
            <a:r>
              <a:rPr lang="en-US" sz="2400" dirty="0"/>
              <a:t>: Silos between applications, databases eliminated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i.e. </a:t>
            </a:r>
            <a:r>
              <a:rPr lang="en-US" sz="2400" dirty="0" err="1" smtClean="0"/>
              <a:t>Worldshare</a:t>
            </a:r>
            <a:r>
              <a:rPr lang="en-US" sz="2400" dirty="0" smtClean="0"/>
              <a:t>/</a:t>
            </a:r>
            <a:r>
              <a:rPr lang="en-US" sz="2400" dirty="0" err="1" smtClean="0"/>
              <a:t>Worldcat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Expanded System/Division Integration</a:t>
            </a:r>
            <a:r>
              <a:rPr lang="en-US" sz="2400" dirty="0" smtClean="0"/>
              <a:t>: Ordering, Receiving, </a:t>
            </a:r>
            <a:r>
              <a:rPr lang="en-US" sz="2400" dirty="0" err="1" smtClean="0"/>
              <a:t>Dataloging</a:t>
            </a:r>
            <a:r>
              <a:rPr lang="en-US" sz="2400" dirty="0" smtClean="0"/>
              <a:t>, higher end digital library (</a:t>
            </a:r>
            <a:r>
              <a:rPr lang="en-US" sz="2400" dirty="0" err="1" smtClean="0"/>
              <a:t>ContentDM</a:t>
            </a:r>
            <a:r>
              <a:rPr lang="en-US" sz="2400" dirty="0" smtClean="0"/>
              <a:t>) and other integration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hISEBAPDxEQDw8PDw8QEBAQFRQPEBAQFBAVFBQQFBIXHCYfFxkjGRUSHy8hIyc1LCwsFR4xNTAqNSYrLCoBCQoKDgwOGQ8PGiwkHyQpLCwwLCkqLC8wLy8sLCwsLywvLzQuKSopKiwsLC8sLCopLCwsNCwsLCwsNCwpKTQpKf/AABEIAMkA+wMBIgACEQEDEQH/xAAcAAEAAgMBAQEAAAAAAAAAAAAABgcDBAUBAgj/xABAEAABAwICBwUGAwcCBwAAAAABAAIDBBEFIQYSEzFBUWEHIjJxgRRCUpGhsSNichYzc4KSouFjwQgVJDRTstH/xAAaAQEAAgMBAAAAAAAAAAAAAAAAAQQDBQYC/8QALxEAAgICAgEBBgUEAwAAAAAAAAECAwQREiExBRMiQVFhcRQykaHRseHw8RUjQv/aAAwDAQACEQMRAD8AvFERAEREAREQBERAEREAREQBERAEREAREQBERAEREAREQBERAEREAREQBERAEREAREQBERAEREAREQBERAEREAREQBERAEREAREQBERAEREAREQBERAEREAREQBERAEREAREQBERAF4XWzOQHEr1cjFJy52zHhb4up5KUtgyzY20GzAX9fCFibjh4x5dD/hYYaRZjRr1pEG9S4gyTIGzvhOR/wArZUcqYC3vDIjMEbwVHNJO0+amkEDKZjnajX7R7zquBuLhgHMEb+C9wplZLjAx2Wxrjyl4LGRVBF2y1QPfp6dzeTdow/MuP2Ur0e7U6WpcI5b0srjYCQgxuPISDj+oBZbMO6C21+hiry6ZvSZNERFULQREQBERAEREAREQBERAEREAREQBERAEREAREQBYpqlrPEbdN5PosVdV6gsPGd3QcytCOG93OPUk/e6lIg3P+ZX3NJ88lxqrG6aNx21RBG4kktc9usLn4d6r7SzTWSoe6Clc6OmaS0vb3Xz8yTvDOQ48eQjcVAtvT6a5Lc3r6GmyPVYVvUVsu2g0ko5DaOpgceWuAfqu1qghfnl9BbMZHopRofppLTPbFM50kBNrHMt6t5H7/VervTNLdb39GY6fWE3qxdfNfAtCtiyUC0x0UlqJKeSHU/DbM2QOJaS12oW6uWdnNO/mrEyeA5pu1wBaRuIIuCsEtKtZVY65KS8o3NlcbYOL8MpDEMCkiOrKwtJ3cQfIjIrlTUiuvF8IZMx0cgu13LJzTwc08HDgVU81M5ks1NLYy07w0kCwkY4a0coHDWbvHAgrf4uWr/da0zmszDli+/F7j/Q7ejHafNSQ7CaM1TG2ETi/UexvwXLTrDdblu3WtKsP7Y6V5Amimgv71hKweZb3v7VWFRScVp7NTZgUzbeu/oeqfUbElp7P0dhuLQ1DBJTyslYfeYb2PIjeD0K21+bsOxOalkE1NI6N4328Lh8Lm7nDoVd2hWmTK+EmwjqI7CaLkTue3m05+W7qdNlYcqfeXaN1i5kb+vDJGiIqJeCIiAIiIAiIgCIiAIiIAiIgCIsNTVNjF3eg4k8ggMyLjOrpHnLuN5Df6lfcdOeNz55r1ojZ8yvF3yPIa0XJc4gNa0cSTuCh+lenlO6nmpqVz3ySN2e0DdWMNJGvYmxN23GQ4rjafaQOlmdSxm0ELtVwG6SUbyeYByHkSos1i3eJgLSss++v5NBm+pNN11/bf8GSmiXSiYFz2OstmKZbg5i1N9m06ILVlplsskX2AoK6k4mam0uroWtZHN3GCzWOYxwtfdmL/VSnRztJbK4Q1jWxPdk2VtxGTycD4fO9lD3wrnVdOq1uJVau1380bXF9Stg0lLr5PwXbUxKo9LxbGXNHGgj1/wBQldq39CPmrB0ExUz0jQ83khOzdfeW+6foR6Lr1FIDkQCDwIuPkVooSeLd2t6OrnFZmPpPXJfp/op+pi7qj8zrFWnjmgUEocYtaklO58HdaT+eHwOHoD1VU4vRTUs/s9U0Bxzjlb+7mbfe2+48xw+V95Tm13PXhmj/AOLsx03vaModcLd0Yxt1HWRVAJ1A7VlHxQuIDx6bx1aFzY19SRXViyCnFpmGubrntH6Yab5r1RHR3TmkFJTCepiZKII2yNce8HNaGm/yv6rv0OPU02UFRDKfhY9rnf0g3XIzqnFvaZ1sLYSS00b6IixmQIiIAiIgCIiAIiIAiIgCjtdOXyu5NJaPTf8AVbGkGl1NRj8d/fIu2JnflcOerwHU2Cj9Dj7JoX1bQQ20rywm7m6t3Fptxt91mjVLjy10YnbDlx32bWL6VU9GAJSXykXbEyxeR8Rvk0ef1UZre1Sc/wDbQQR/xteYn+kst9VA56900j5pDrPkcXOPU8PIbvILIyRb+v06qMff7Zz2R6jc5e50jYeSSXHMkkk8yTcleLHtU2i2BptMyFfTHLEXrzXQjib8cq2Y5VymyrNFOmjBOo6oK16hq9ilSVygrRTTN/RrS0UW0/CMu0A97VAsSb7jfepXhfabTSuDJGuhceffH2B+V1W0zVz6mNVrcOq1uUl389/4je4ubbXFRjLr5aX+/wBy/X6rmhzSHNcLhwNwRzBUQ080YFZSSRADbM/EgccrSgbr8A4d0+YPBaPZXj7pDJSSEu1W7RhPQgH7/TqVPJqVc/dW8ezjvwdTj2+3r5Nfcpyj0CrAxu0dTsfbvXL5M/JoA+q8qNBa23dqaUnkY3tHzzVqy0S1pKJZ/wAdc/iePwVC74lL4jhGIU4Lpads0Y3vgJdYcyBmPVq1KHEY5SA0lknBrsjf8p4q6JICFCtMdA2VDXTU7RHVN73d7rZiM7O5O5O+fMWKs6W9TMFuBXJe50zJo32i1VK4Mmc6pp9xa83lYObHnM+Ry8lcOGYnHURMnhcHxyC7T9wRwIORC/NuCVhmY5kn72I2dfIkbgSOeRBU30A0sbRPljnL/Z5BrANBcWyggXA6t3/pC95eJGyHtKl3/X+5UxcyVVnsbn/n8FyoolT9qFA42MkkfV8bwPmL2Umoq6OZgkhkZKw7nMcHt8rjitNOqcPzJo3cLYT/ACtMzoiLGZAiIgCIiAKL6faX+wwDUsaiYlsIOYbbxSkcQLjLiSOqlCpHtZqi7Eiw+GKCJrR+q7yfm76K3h1K21KXjyVcu11VNryRwPfK90krnSSPOs57jdzjzJUgwWrMQezxRStLJGcwWlusORsVxaELswtyXU+zjKPFro4q3JnXPlF9kSlaY3ljt7TbzHA+q9FSpDiuDtmAz1JG+F9ri3wuHEKNVGAVbb6rYpLcWutf+V1lMm18C3TdVcveaT+vRl9qXrapcYieO+3je1vxauTfUcF9tqRvBHzXmM0y48ZfDv7HZFSvfaFx21oJsCCVk9oXpPfgxvG0dUVCzRTriidZo6lSY5Y/RIoqhfZnXDZWLJHXg7iDbkoKbxn5Oo+RaVS5YzVrFGHyvZFE0vkkcGsY3NznHgAjaXbMlVL2TbscpS6tnlt3Y6YtJ4az5G2Hya/5K33sUf0N0abQUwiydM+z53j3pLeEflbuHqeK7MtTZcrl2q21yXg6/Gq9lWovyeOiC+XUgIWNtSs4nCrFg5VbSLjzRWUiq3grh1ZAuTYAXJJyAHNe4kMqrEaAR4vUhmTZYGzOA3azi2/zcHH1Ww6mutmbv1FRVHfMWtjByIhjGqy44Fxu71C9YurxoONUVLycN6jep5EnDwujny0K8wrGp6KUTU7iMxrsN9nI34Xt4+e8cF1JLWXDxC2ayWQjJaZjxb5qW0X9o/jbKuniqY8myNzacyxwNnMPUEELoqvexdzvY6gHwiqOr5mKPWt9FYS5G+CrslFfBndUzc61JhERYTKEREAVM9sWHOZWxVFvw6iENv8A6kROs3+lzD6HkrmXJ0n0birqZ9NNcA2cyRvjikHhkb1Fz5gkcVYxrvY2KRgvq9rBxKFo5l2IJ1x8dwSow+XZVbNVpJEVQ2+wmH5Xe67m05jqM15DW9V1VVsZrcWcblYkovTR39qvDKuSK5eOrVm5FH8OzYq32NxvBuFvUWjOGV3jjNNU+8IHbJrz8TGEFvoAuBPU3WFsyrX1K1edP5m2w7Z4/wBV8idUfZFh7HBznVMluDpGtH9jQfqofpXoNLSF0kd5qa5s8DvxjlI0bv1DLy3LZZpJVNbaKpewjdrBsrfIh4P0K0azSbFnZCpbbnG2OM/+t/qqEKsimXT2jcrKotXfTI6Hr3a23mysaioKKtYHTU0LKm15WxkxnW4uBYRrA7+nFb1FoVhzHaxpGyEf+R8rx/SXWPqvUs/j1KLTMkcdTW4y2it8FwmprZNhRxueffk8McQ+J79zR9eQKsWfsMjDGbKtkZMGjaFzA+Nz+JaAWlo6ElTGkxWOJgjhjZExu5kbQxg/lGS5uP6ax00ZkmcGix1WDxyH4Wt4+e4cVr7Mq2yXXRahRCCIzT9jjgbS4h3eIjiOsfVz8lOdGtFqShBMDS6Uizp5TryuHIHc0dGgdbqscE7VZ5ZCySBrmlxOsxxYY2XyDrgh3LhdSCbTfLuMJdyc7VHzAP2XqVWTatPbRhd2NTLtpMsKpxRrQXOcAACSSbAAC5JPAKIYZ2k0tVJIxjnN2biA541WSNvYOa7dnyNioHjeIVFX3J5hHBfOCAFod+t7s3fK3RakQbG3UjAa0cB9yeJWan05tf8AZ0VrvVIrqrsuaGtvmDccxmPmtltWqPbiDm+Fzm/pJb9l81WkMrWOc6WVwaNxe7PpvSXp2v8A1+xMPUnLrh39y5q/Go4xeSRrehPePk0ZqIYzpPtbsj7sZ3k+J3/wKv6XG2v3Os7i12Tv8ra9tVvHw663y3tlDMyr7U4a4r9/1OxLVLD7WuTJWdVt0eA11RDt6OlkqI9bVDwWtaSN5brOBeOF25X4q7O6MFuT0a6rBlPqKNmSuyXIr60AEk5ffoOZXTpdAcZlNhRiEcXTPY0DrbWJ+QVh6E9kDKaRlVXSCrqWEOjaARBC74gDm9w4EgAcr5qjdn1xXT2zaY/pUk/e6JB2cYK+lw+FkoLJpNaaRh3sdIbhh6huoD1BUnRFzs5OUnJ/E6KMVFJIIiLyegiIgCIiAw1dHHKx0czGSxvFnMkaHscORacioJinYpQyEup3z0TjnaF+tFf+G+9vIEKwUXuFkoflejzKKl00VG/sMm9zE8vz0wJ+kiz0vYUL/wDUYjO9vFsMbIL/AMxLvsrVRZnl3PrkYlj1LtRRBKjseoRTGGnD4ps3Nne90ri+3vgmxb0ACqXSDA6ihfqVcboxezZfFBJ+mUZehsei/Sq+JoWvaWPa17XCzmuAc0jkQcistOdZV0+19THdiV2d+Gfl9lQDuIPlmvvbq7cW7IsLnJd7PsHn3qZzof7B3P7VH6nsBpz+6rayPo7Uk+wathH1Kt+UUJemv4MrIVBBuCQRuIyIW43S6dgttsvzhrj83C6m4/4fWX72ITkfw2g/MvK36PsBoG5yy1Ux5azI2n+ll/qvNmdTLytmSvBnDxLX2KortPKs5NqbA7yyKNpt+q32Wh7JtnbWWZ8xO9xJJPQk3Pov0pgugOH0mdPSQtdu2jxtZOvffcj0UF0x7FLudUYS5sLnXc6kflC4/wCm73P0nLkWhYasqnl3HSLFtFjj7suyuKbVYNVgDR0/35rY9pWjidHVUjtWtpZoD8RadmfJ/hPoVqNxWM+99CtvG2LXTNLZiz32jruqFhfMuc/FIx730K3sJwurqzq0dLNPfLX1dWIech7o9SkrYpbbEMWb8IxSTWuSbAbyVbHZHoaRG+uqo8qiMxwRSNveB3ikc0/HkAD7t/iXmhnY0I3NqMTcyeRpDmUzM6dh4F5P7wjlu/UrSWmy83muEPBuMbEVb5S8lfY32IYdO4vjbLSOOf4Dhs7/AMN4IHk2y4bf+H1oOWIThvIRgG3nr/7K3UVGN9kfDLrri/KIFgvYvh8Dg+US1jxmPaXa0YP8JoDT/NdTuOMNAa0BrWgAACwAGQAHAL6ReJTlPuTPSil4CIi8EhERAEREAREQBERAEXhcvkyID7RYjKF8moCAzotU1gXw7EGqdEbN1FzjireaxuxpvNNMbR1UXGdpAzmsZ0jZzTTHJHdRcA6Ts5heftRHzCcWRyR3nMBFiAQd4OYPouRUaHUEhvJRUbzzMERPz1Vg/aiPmvRpOzmFK2vA2jYptEKGM3joqRhG4thiBHrqrrAAZDIDcFxBpGzmF9tx9nNHt+RtHZRcpuNMPFZG4q3mo0ydo6KLSGIDmsgrAmhs2UWAVAX2JQoJMiL4Ei9DkB9IiIAiIgCIiALwr1EBjcFjcxbC8sgNR0RWJ9OV0LJqqdkaOO+kctaSgcpBqpqBTyI4kUkwt/VasmDSdVNNmE2IU8iOJAZMDk6rA/AJeqsTYDkvPZxyTmOJWx0fl6r5Oj0vVWX7OOSezt5JyHFlafs9L1X23R+XqrI9nbyCezjknIcSvGYDL1WxHgcnVTz2cck2A5JzHEhseDydVtRYW/qpTsgmzCchxODHh7lsx0hXW1Amoo5E8TQZTlZmxFbWqllGydGFrF9tavuy9UEhERAEREAREQBERAEREAREQBERAEREAREQBERAE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2971800" cy="23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4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OCLC </a:t>
            </a:r>
            <a:r>
              <a:rPr lang="en-US" dirty="0" err="1" smtClean="0"/>
              <a:t>Worldshare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Live Metadata Integration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340600" cy="463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 Web-Scale LMS &amp; Other</a:t>
            </a:r>
            <a:br>
              <a:rPr lang="en-US" dirty="0" smtClean="0"/>
            </a:br>
            <a:r>
              <a:rPr lang="en-US" dirty="0" smtClean="0"/>
              <a:t>Cloud Based Library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40675"/>
            <a:ext cx="5486400" cy="313703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Reduces Cost</a:t>
            </a:r>
            <a:r>
              <a:rPr lang="en-US" sz="2000" dirty="0" smtClean="0"/>
              <a:t>: Eliminates need for hosting multiple servers and equipment (hardware/software upgrades)</a:t>
            </a:r>
          </a:p>
          <a:p>
            <a:r>
              <a:rPr lang="en-US" sz="2000" b="1" dirty="0" smtClean="0"/>
              <a:t>Institutional Human Resources Refocus</a:t>
            </a:r>
            <a:r>
              <a:rPr lang="en-US" sz="2000" dirty="0" smtClean="0"/>
              <a:t>: allows refocus on other possibilities, challenges</a:t>
            </a:r>
          </a:p>
          <a:p>
            <a:r>
              <a:rPr lang="en-US" sz="2000" b="1" dirty="0" smtClean="0"/>
              <a:t>Better Analytics: </a:t>
            </a:r>
            <a:r>
              <a:rPr lang="en-US" sz="2000" dirty="0" smtClean="0"/>
              <a:t>User Trends, Click </a:t>
            </a:r>
            <a:r>
              <a:rPr lang="en-US" sz="2000" dirty="0" err="1" smtClean="0"/>
              <a:t>Streams,Library</a:t>
            </a:r>
            <a:r>
              <a:rPr lang="en-US" sz="2000" dirty="0" smtClean="0"/>
              <a:t> Database Usage. </a:t>
            </a:r>
            <a:br>
              <a:rPr lang="en-US" sz="2000" dirty="0" smtClean="0"/>
            </a:br>
            <a:r>
              <a:rPr lang="en-US" sz="2000" dirty="0" smtClean="0"/>
              <a:t>Insight, Business Intelligence (BI)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981200" cy="148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 User Focused Analytics (Collection Development)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2718"/>
            <a:ext cx="2903316" cy="4525963"/>
          </a:xfrm>
        </p:spPr>
        <p:txBody>
          <a:bodyPr>
            <a:normAutofit/>
          </a:bodyPr>
          <a:lstStyle/>
          <a:p>
            <a:r>
              <a:rPr lang="en-US" sz="1600" dirty="0" err="1"/>
              <a:t>Reconceptualizing</a:t>
            </a:r>
            <a:r>
              <a:rPr lang="en-US" sz="1600" dirty="0"/>
              <a:t> </a:t>
            </a:r>
            <a:r>
              <a:rPr lang="en-US" sz="1600" dirty="0" smtClean="0"/>
              <a:t>Collection Management</a:t>
            </a:r>
          </a:p>
          <a:p>
            <a:r>
              <a:rPr lang="en-US" sz="1600" dirty="0" err="1" smtClean="0"/>
              <a:t>Reconceptualizing</a:t>
            </a:r>
            <a:r>
              <a:rPr lang="en-US" sz="1600" dirty="0" smtClean="0"/>
              <a:t> Electronic </a:t>
            </a:r>
            <a:r>
              <a:rPr lang="en-US" sz="1600" dirty="0"/>
              <a:t>Resource </a:t>
            </a:r>
            <a:r>
              <a:rPr lang="en-US" sz="1600" dirty="0" smtClean="0"/>
              <a:t>Management ( </a:t>
            </a:r>
            <a:r>
              <a:rPr lang="en-US" sz="1600" dirty="0"/>
              <a:t>Integration with Serials Solutions </a:t>
            </a:r>
            <a:r>
              <a:rPr lang="en-US" sz="1600" dirty="0" smtClean="0"/>
              <a:t>360)</a:t>
            </a:r>
            <a:endParaRPr lang="en-US" sz="1600" dirty="0"/>
          </a:p>
          <a:p>
            <a:r>
              <a:rPr lang="en-US" sz="1600" b="1" dirty="0"/>
              <a:t>Strong Assessment/</a:t>
            </a:r>
            <a:br>
              <a:rPr lang="en-US" sz="1600" b="1" dirty="0"/>
            </a:br>
            <a:r>
              <a:rPr lang="en-US" sz="1600" b="1" dirty="0"/>
              <a:t>Analytics </a:t>
            </a:r>
            <a:r>
              <a:rPr lang="en-US" sz="1600" dirty="0"/>
              <a:t>Reporting</a:t>
            </a:r>
            <a:r>
              <a:rPr lang="en-US" sz="1600" dirty="0" smtClean="0"/>
              <a:t>, </a:t>
            </a:r>
            <a:r>
              <a:rPr lang="en-US" sz="1600" dirty="0"/>
              <a:t>(Accreditation)</a:t>
            </a:r>
          </a:p>
          <a:p>
            <a:r>
              <a:rPr lang="en-US" sz="1600" dirty="0"/>
              <a:t>Subscription Model</a:t>
            </a:r>
          </a:p>
          <a:p>
            <a:r>
              <a:rPr lang="en-US" sz="1600" dirty="0" smtClean="0"/>
              <a:t>Strong Integration with </a:t>
            </a:r>
            <a:r>
              <a:rPr lang="en-US" sz="1600" dirty="0" err="1" smtClean="0"/>
              <a:t>Proquest</a:t>
            </a:r>
            <a:r>
              <a:rPr lang="en-US" sz="1600" dirty="0" smtClean="0"/>
              <a:t>, Summon 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3076" name="Picture 4" descr="http://www.thedigitalshift.com/wp-content/uploads/2013/11/131125_int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16" y="1464197"/>
            <a:ext cx="5181600" cy="51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696794"/>
            <a:ext cx="3371848" cy="252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0439"/>
            <a:ext cx="2990335" cy="22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6879" y="5050971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Online Curricular Needs</a:t>
            </a:r>
            <a:br>
              <a:rPr lang="en-US" sz="2800" b="1" dirty="0" smtClean="0"/>
            </a:br>
            <a:r>
              <a:rPr lang="en-US" sz="2000" b="1" dirty="0" smtClean="0"/>
              <a:t>(OER, E-Books, E-Articles, Media)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31049"/>
            <a:ext cx="1744531" cy="19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879" y="228600"/>
            <a:ext cx="7827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Online Library Services Expanding</a:t>
            </a:r>
          </a:p>
          <a:p>
            <a:pPr algn="ctr"/>
            <a:r>
              <a:rPr lang="en-US" b="1" dirty="0" smtClean="0"/>
              <a:t>From Online Research Help Systems &amp; Knowledge bases to MOOC’s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83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Library Integration with Online Classroom</a:t>
            </a:r>
            <a:br>
              <a:rPr lang="en-US" dirty="0" smtClean="0"/>
            </a:br>
            <a:r>
              <a:rPr lang="en-US" sz="2000" dirty="0" smtClean="0"/>
              <a:t>Learning Management System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25" y="5258038"/>
            <a:ext cx="22574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1" y="1371600"/>
            <a:ext cx="6816120" cy="313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ruzwyshyn\Desktop\MayLibraryPresentation\CampusGuidesHome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94" y="2151414"/>
            <a:ext cx="6020177" cy="30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823466"/>
            <a:ext cx="397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Flipped Classroom/Blended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56021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>Online Course Guides</a:t>
            </a:r>
            <a:br>
              <a:rPr lang="en-US" sz="4000" dirty="0" smtClean="0"/>
            </a:br>
            <a:r>
              <a:rPr lang="en-US" sz="4000" dirty="0" smtClean="0"/>
              <a:t>powerful Research Tools</a:t>
            </a:r>
            <a:endParaRPr lang="en-US" sz="1600" dirty="0" smtClean="0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0" y="1489959"/>
            <a:ext cx="2759675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Direct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Curricular 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Replacement</a:t>
            </a:r>
            <a:br>
              <a:rPr lang="en-US" sz="1600" dirty="0">
                <a:solidFill>
                  <a:prstClr val="black"/>
                </a:solidFill>
                <a:latin typeface="Calibri" pitchFamily="34" charset="0"/>
              </a:rPr>
            </a:b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Secondary</a:t>
            </a:r>
          </a:p>
          <a:p>
            <a:pPr eaLnBrk="1" hangingPunct="1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Multimedia</a:t>
            </a:r>
            <a:br>
              <a:rPr lang="en-US" sz="16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Bibliographic Resource</a:t>
            </a:r>
          </a:p>
          <a:p>
            <a:pPr eaLnBrk="1" hangingPunct="1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Global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Marketing/Branding</a:t>
            </a:r>
          </a:p>
          <a:p>
            <a:pPr eaLnBrk="1" hangingPunct="1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ROI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607491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Partnering with Faculty Online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3" y="5351017"/>
            <a:ext cx="85668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" y="4495800"/>
            <a:ext cx="1898567" cy="7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67" y="5989182"/>
            <a:ext cx="837033" cy="83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ruzwyshyn\Desktop\MayLibraryPresentation\Parklan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89306"/>
            <a:ext cx="5876256" cy="435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73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Digital Help Systems</a:t>
            </a:r>
            <a:br>
              <a:rPr lang="en-US" altLang="en-US" sz="3600" dirty="0" smtClean="0"/>
            </a:br>
            <a:r>
              <a:rPr lang="en-US" altLang="en-US" sz="2400" dirty="0" smtClean="0"/>
              <a:t>Online Semantic Knowledge Base</a:t>
            </a:r>
          </a:p>
        </p:txBody>
      </p:sp>
      <p:pic>
        <p:nvPicPr>
          <p:cNvPr id="18435" name="Picture 2" descr="C:\Documents and Settings\ruzwyshyn\Desktop\APUSOnlinePresentation\SemanticSearchEng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09787"/>
            <a:ext cx="7848600" cy="3108252"/>
          </a:xfrm>
          <a:noFill/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47800" y="5638800"/>
            <a:ext cx="5275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Knowledgebase: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 Semantic Knowledge Base for LMS and Libraries</a:t>
            </a:r>
          </a:p>
        </p:txBody>
      </p:sp>
      <p:sp>
        <p:nvSpPr>
          <p:cNvPr id="5" name="Oval 4"/>
          <p:cNvSpPr/>
          <p:nvPr/>
        </p:nvSpPr>
        <p:spPr>
          <a:xfrm>
            <a:off x="1081088" y="2992438"/>
            <a:ext cx="5008562" cy="3714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Online Video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help </a:t>
            </a:r>
            <a:r>
              <a:rPr lang="en-US" sz="2800" dirty="0" err="1" smtClean="0"/>
              <a:t>SYstems</a:t>
            </a:r>
            <a:endParaRPr lang="en-US" sz="2800" dirty="0"/>
          </a:p>
        </p:txBody>
      </p:sp>
      <p:pic>
        <p:nvPicPr>
          <p:cNvPr id="4098" name="Picture 2" descr="C:\Users\ruzwyshyn\Desktop\MayLibraryPresentation\LibrarySpotlightVide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9" y="1469570"/>
            <a:ext cx="7719381" cy="53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2171700"/>
            <a:ext cx="73152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6553200" cy="11430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10" y="2057400"/>
            <a:ext cx="369137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annelizclark.net/images/redrivercolllearn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423969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09600"/>
            <a:ext cx="8011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Collection Management and Digital Services are in a State of Paradigm Shift &amp;  </a:t>
            </a:r>
            <a:r>
              <a:rPr lang="en-US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Transformation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145533" y="5562600"/>
            <a:ext cx="430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21st Century Library Learning Commons</a:t>
            </a:r>
          </a:p>
        </p:txBody>
      </p:sp>
    </p:spTree>
    <p:extLst>
      <p:ext uri="{BB962C8B-B14F-4D97-AF65-F5344CB8AC3E}">
        <p14:creationId xmlns:p14="http://schemas.microsoft.com/office/powerpoint/2010/main" val="29568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934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Media Channels &amp; Social Media Network Help Systems</a:t>
            </a:r>
            <a:endParaRPr lang="en-US" sz="2400" dirty="0"/>
          </a:p>
        </p:txBody>
      </p:sp>
      <p:pic>
        <p:nvPicPr>
          <p:cNvPr id="5123" name="Picture 3" descr="C:\Users\ruzwyshyn\Desktop\MayLibraryPresentation\YoutubeCha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153400" cy="40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4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4195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New Media Possibilities For  Collection Development</a:t>
            </a:r>
            <a:br>
              <a:rPr lang="en-US" dirty="0" smtClean="0"/>
            </a:br>
            <a:r>
              <a:rPr lang="en-US" sz="2000" dirty="0" smtClean="0"/>
              <a:t>Academic Video Databases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186524" cy="14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127967" y="1544074"/>
            <a:ext cx="233269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/>
              <a:t>Business</a:t>
            </a:r>
          </a:p>
          <a:p>
            <a:pPr eaLnBrk="1" hangingPunct="1"/>
            <a:r>
              <a:rPr lang="en-US" sz="1400" b="1" dirty="0"/>
              <a:t>Psychology</a:t>
            </a:r>
            <a:br>
              <a:rPr lang="en-US" sz="1400" b="1" dirty="0"/>
            </a:br>
            <a:r>
              <a:rPr lang="en-US" sz="1400" b="1" dirty="0"/>
              <a:t>Counseling and therapy</a:t>
            </a:r>
          </a:p>
          <a:p>
            <a:pPr eaLnBrk="1" hangingPunct="1"/>
            <a:r>
              <a:rPr lang="en-US" sz="1400" b="1" dirty="0"/>
              <a:t>Education</a:t>
            </a:r>
          </a:p>
          <a:p>
            <a:pPr eaLnBrk="1" hangingPunct="1"/>
            <a:r>
              <a:rPr lang="en-US" sz="1400" b="1" dirty="0"/>
              <a:t>Economics</a:t>
            </a:r>
          </a:p>
          <a:p>
            <a:pPr eaLnBrk="1" hangingPunct="1"/>
            <a:r>
              <a:rPr lang="en-US" sz="1400" b="1" dirty="0"/>
              <a:t>Public Health</a:t>
            </a:r>
            <a:br>
              <a:rPr lang="en-US" sz="1400" b="1" dirty="0"/>
            </a:br>
            <a:r>
              <a:rPr lang="en-US" sz="1400" b="1" dirty="0"/>
              <a:t>History</a:t>
            </a:r>
            <a:br>
              <a:rPr lang="en-US" sz="1400" b="1" dirty="0"/>
            </a:br>
            <a:r>
              <a:rPr lang="en-US" sz="1400" b="1" dirty="0"/>
              <a:t>Humanities</a:t>
            </a:r>
            <a:br>
              <a:rPr lang="en-US" sz="1400" b="1" dirty="0"/>
            </a:br>
            <a:r>
              <a:rPr lang="en-US" sz="1400" b="1" dirty="0"/>
              <a:t>Criminal Justice and Law</a:t>
            </a:r>
            <a:br>
              <a:rPr lang="en-US" sz="1400" b="1" dirty="0"/>
            </a:br>
            <a:r>
              <a:rPr lang="en-US" sz="1400" b="1" dirty="0"/>
              <a:t>Political Science</a:t>
            </a:r>
            <a:br>
              <a:rPr lang="en-US" sz="1400" b="1" dirty="0"/>
            </a:br>
            <a:r>
              <a:rPr lang="en-US" sz="1400" b="1" dirty="0"/>
              <a:t>Public Safety/Intel</a:t>
            </a:r>
            <a:br>
              <a:rPr lang="en-US" sz="1400" b="1" dirty="0"/>
            </a:br>
            <a:r>
              <a:rPr lang="en-US" sz="1400" b="1" dirty="0"/>
              <a:t>Literature/Philosophy</a:t>
            </a:r>
            <a:br>
              <a:rPr lang="en-US" sz="1400" b="1" dirty="0"/>
            </a:br>
            <a:r>
              <a:rPr lang="en-US" sz="1400" b="1" dirty="0"/>
              <a:t>Religion/theatre </a:t>
            </a:r>
          </a:p>
          <a:p>
            <a:pPr eaLnBrk="1" hangingPunct="1"/>
            <a:r>
              <a:rPr lang="en-US" sz="1400" b="1" dirty="0" smtClean="0"/>
              <a:t>Science/Technology</a:t>
            </a:r>
          </a:p>
          <a:p>
            <a:pPr eaLnBrk="1" hangingPunct="1"/>
            <a:r>
              <a:rPr lang="en-US" sz="1400" b="1" dirty="0" smtClean="0"/>
              <a:t>Security/Military </a:t>
            </a:r>
            <a:endParaRPr lang="en-US" sz="1400" b="1" dirty="0"/>
          </a:p>
          <a:p>
            <a:pPr eaLnBrk="1" hangingPunct="1"/>
            <a:r>
              <a:rPr lang="en-US" sz="1400" b="1" dirty="0"/>
              <a:t>Space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" y="1676400"/>
            <a:ext cx="260985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9018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1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2" y="959078"/>
            <a:ext cx="6140198" cy="589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662896"/>
            <a:ext cx="190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400" dirty="0" smtClean="0"/>
              <a:t>Alexander Street Press VAST, </a:t>
            </a:r>
            <a:br>
              <a:rPr lang="en-US" sz="1400" dirty="0" smtClean="0"/>
            </a:br>
            <a:r>
              <a:rPr lang="en-US" sz="1400" dirty="0" smtClean="0"/>
              <a:t>20,000 videos</a:t>
            </a:r>
          </a:p>
          <a:p>
            <a:r>
              <a:rPr lang="en-US" sz="1400" dirty="0" smtClean="0"/>
              <a:t>2013.  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762000" y="112693"/>
            <a:ext cx="6096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Interdisciplinarity</a:t>
            </a: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, </a:t>
            </a:r>
            <a:r>
              <a:rPr lang="en-US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Interactivity</a:t>
            </a: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,</a:t>
            </a:r>
          </a:p>
          <a:p>
            <a:pPr algn="ctr"/>
            <a:r>
              <a:rPr lang="en-US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Multi-modal Research Possibility</a:t>
            </a: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7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633" y="725487"/>
            <a:ext cx="6096000" cy="1292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100" dirty="0" smtClean="0"/>
              <a:t>New Genres of Digital Library Services</a:t>
            </a:r>
            <a:br>
              <a:rPr lang="en-US" sz="3100" dirty="0" smtClean="0"/>
            </a:br>
            <a:r>
              <a:rPr lang="en-US" sz="2200" dirty="0" smtClean="0"/>
              <a:t>Partnering </a:t>
            </a:r>
            <a:r>
              <a:rPr lang="en-US" sz="2200" dirty="0"/>
              <a:t>with Faculty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18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892" y="1097968"/>
            <a:ext cx="2514600" cy="3429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</a:t>
            </a:r>
          </a:p>
        </p:txBody>
      </p:sp>
      <p:pic>
        <p:nvPicPr>
          <p:cNvPr id="32773" name="Picture 5" descr="anthu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946114" cy="39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anthiurmcover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43389"/>
            <a:ext cx="2582784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3113610" y="5547247"/>
            <a:ext cx="44422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prstClr val="black"/>
                </a:solidFill>
              </a:rPr>
              <a:t>Scholarly Refereed E-Journals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Open Source Publishing Opportunities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4503"/>
            <a:ext cx="8274873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/>
              <a:t>e-Press/Bookstore</a:t>
            </a:r>
            <a:br>
              <a:rPr lang="en-US" sz="2400" dirty="0"/>
            </a:br>
            <a:r>
              <a:rPr lang="en-US" sz="2400" dirty="0"/>
              <a:t>Partnerships with Faculty/Other Divisions</a:t>
            </a:r>
            <a:br>
              <a:rPr lang="en-US" sz="2400" dirty="0"/>
            </a:br>
            <a:endParaRPr lang="en-US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25" y="1407503"/>
            <a:ext cx="2813061" cy="363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295400"/>
            <a:ext cx="2508576" cy="37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4724400"/>
            <a:ext cx="4191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Publish on Demand (POD) </a:t>
            </a:r>
            <a:r>
              <a:rPr lang="en-US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Books </a:t>
            </a:r>
            <a:r>
              <a:rPr lang="en-US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and </a:t>
            </a: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Faculty Publications, Revenue Generation </a:t>
            </a:r>
            <a:b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Student/Faculty Benefits</a:t>
            </a:r>
            <a:r>
              <a:rPr lang="en-US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endParaRPr lang="en-US" sz="2400" b="1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80322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/>
              <a:t>Enabling Student Research</a:t>
            </a:r>
            <a:endParaRPr lang="en-US" sz="3600" dirty="0"/>
          </a:p>
        </p:txBody>
      </p:sp>
      <p:pic>
        <p:nvPicPr>
          <p:cNvPr id="5" name="Picture 2" descr="C:\Documents and Settings\ruzwyshyn\Desktop\New Folder\Thesis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524000"/>
            <a:ext cx="748289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63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Online Masters Thesis Archive/Capstone/Online Library</a:t>
            </a:r>
          </a:p>
          <a:p>
            <a:pPr algn="ctr"/>
            <a:r>
              <a:rPr lang="en-US" altLang="en-US" b="1" dirty="0"/>
              <a:t>(Dark Archives </a:t>
            </a:r>
            <a:r>
              <a:rPr lang="en-US" altLang="en-US" b="1" dirty="0" smtClean="0"/>
              <a:t>&amp; Institutional </a:t>
            </a:r>
            <a:r>
              <a:rPr lang="en-US" altLang="en-US" b="1" dirty="0"/>
              <a:t>Repositories)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04800"/>
            <a:ext cx="7239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/>
              <a:t>Digital Archives and Special Collections</a:t>
            </a:r>
            <a:endParaRPr lang="en-US" sz="3200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004888" y="5867400"/>
            <a:ext cx="670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</a:rPr>
              <a:t>Library Academic/University/Community Connections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5844" name="Picture 2" descr="C:\Users\Ray\Desktop\New Folder\westfloridaheader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836"/>
            <a:ext cx="4547881" cy="26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ruzwyshyn\Desktop\PowerpointUHA\Cooli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42" y="2077836"/>
            <a:ext cx="3516710" cy="31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25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8032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Digital Libraries</a:t>
            </a:r>
            <a:br>
              <a:rPr lang="en-US" sz="3600" dirty="0" smtClean="0"/>
            </a:br>
            <a:r>
              <a:rPr lang="en-US" sz="2200" dirty="0" smtClean="0"/>
              <a:t>Engagement With Faculty Research/ Special Collections</a:t>
            </a:r>
            <a:endParaRPr lang="en-US" sz="2200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066800" y="5791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New Genres of Digital Archives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2449"/>
            <a:ext cx="4648200" cy="36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ubanraf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428999" cy="220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mep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905"/>
            <a:ext cx="8137071" cy="455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92577" y="6231880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Engagement </a:t>
            </a:r>
            <a:r>
              <a:rPr lang="en-US" sz="2400" dirty="0">
                <a:solidFill>
                  <a:prstClr val="black"/>
                </a:solidFill>
              </a:rPr>
              <a:t>with University Administration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042" y="152400"/>
            <a:ext cx="72988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University/Library/Community </a:t>
            </a:r>
            <a:r>
              <a:rPr lang="en-US" sz="3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Bridges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838200"/>
            <a:ext cx="8686800" cy="54864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Digital Literacy/ </a:t>
            </a:r>
            <a:r>
              <a:rPr lang="en-US" sz="3200" dirty="0" err="1" smtClean="0"/>
              <a:t>Interdisciplinarity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Partnership with Faculty Divisions and Schools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7170" name="Picture 2" descr="C:\Users\ruzwyshyn\Desktop\UMi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1169"/>
            <a:ext cx="5105400" cy="39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780782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Library</a:t>
            </a:r>
            <a:r>
              <a:rPr lang="en-US" sz="1400" dirty="0"/>
              <a:t> </a:t>
            </a:r>
            <a:r>
              <a:rPr lang="en-US" sz="1400" dirty="0" smtClean="0"/>
              <a:t>Technology/Information Literacy Services</a:t>
            </a:r>
            <a:br>
              <a:rPr lang="en-US" sz="1400" dirty="0" smtClean="0"/>
            </a:br>
            <a:r>
              <a:rPr lang="en-US" sz="1400" dirty="0" smtClean="0"/>
              <a:t>School of Education</a:t>
            </a:r>
            <a:br>
              <a:rPr lang="en-US" sz="1400" dirty="0" smtClean="0"/>
            </a:br>
            <a:r>
              <a:rPr lang="en-US" sz="1400" dirty="0" smtClean="0"/>
              <a:t>University Art Department/Museum </a:t>
            </a:r>
          </a:p>
          <a:p>
            <a:pPr algn="ctr"/>
            <a:r>
              <a:rPr lang="en-US" sz="1400" dirty="0" smtClean="0"/>
              <a:t>State </a:t>
            </a:r>
            <a:r>
              <a:rPr lang="en-US" sz="1400" dirty="0" err="1" smtClean="0"/>
              <a:t>Dept</a:t>
            </a:r>
            <a:r>
              <a:rPr lang="en-US" sz="1400" dirty="0" smtClean="0"/>
              <a:t>, Of Education Grant Opportunities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240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Traditional </a:t>
            </a:r>
            <a:r>
              <a:rPr lang="en-US" sz="2400" dirty="0"/>
              <a:t>Print Warehouse </a:t>
            </a:r>
            <a:r>
              <a:rPr lang="en-US" sz="2400" dirty="0" smtClean="0"/>
              <a:t>Model Waning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Digital Services &amp; Digital Collections Expanding</a:t>
            </a:r>
            <a:br>
              <a:rPr lang="en-US" sz="24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0" dirty="0"/>
          </a:p>
        </p:txBody>
      </p:sp>
      <p:pic>
        <p:nvPicPr>
          <p:cNvPr id="5122" name="Picture 2" descr="http://brieflyspeakingbiz.files.wordpress.com/2010/03/learning-comm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456024" cy="3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583859"/>
            <a:ext cx="6395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Student/Faculty Centered Collaborative Learning Spaces, </a:t>
            </a:r>
            <a:br>
              <a:rPr lang="en-US" dirty="0"/>
            </a:br>
            <a:r>
              <a:rPr lang="en-US" dirty="0"/>
              <a:t>Digital Literacy Labs, Multimedia Studios</a:t>
            </a:r>
          </a:p>
        </p:txBody>
      </p:sp>
    </p:spTree>
    <p:extLst>
      <p:ext uri="{BB962C8B-B14F-4D97-AF65-F5344CB8AC3E}">
        <p14:creationId xmlns:p14="http://schemas.microsoft.com/office/powerpoint/2010/main" val="19214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82" y="1339064"/>
            <a:ext cx="952664" cy="125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profile.ak.fbcdn.net/hprofile-ak-snc4/275851_1280354316_46785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85" y="2712816"/>
            <a:ext cx="1446599" cy="96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herainmakergroupinc.web10.hubspot.com/Portals/115950/images/Syner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40" y="1323439"/>
            <a:ext cx="4227388" cy="409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profile.ak.fbcdn.net/hprofile-ak-ash2/211529_1380698046_471145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9" y="4077354"/>
            <a:ext cx="885568" cy="123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12919" y="5715000"/>
            <a:ext cx="58368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 smtClean="0"/>
              <a:t>Technology/Ideas/ People</a:t>
            </a:r>
            <a:endParaRPr lang="en-US" sz="1600" dirty="0"/>
          </a:p>
          <a:p>
            <a:pPr algn="ctr" eaLnBrk="1" hangingPunct="1"/>
            <a:r>
              <a:rPr lang="en-US" sz="1600" dirty="0" smtClean="0"/>
              <a:t>Student/Faculty/Administration </a:t>
            </a:r>
            <a:r>
              <a:rPr lang="en-US" sz="1600" dirty="0"/>
              <a:t>Synergies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30854" y="1301849"/>
            <a:ext cx="5401733" cy="3703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25" y="4215607"/>
            <a:ext cx="832119" cy="120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Profil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6" y="2657872"/>
            <a:ext cx="1180811" cy="11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" y="1323439"/>
            <a:ext cx="968440" cy="11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351" y="1524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Tomorrows Collection &amp; Digital Services</a:t>
            </a:r>
            <a:r>
              <a:rPr lang="en-US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en-US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en-US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Through People/Partnerships</a:t>
            </a:r>
            <a:r>
              <a:rPr lang="en-US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en-US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endParaRPr lang="en-US" sz="20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8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04" y="990600"/>
            <a:ext cx="7601973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thanks!</a:t>
            </a:r>
            <a:endParaRPr lang="en-US" sz="3100" dirty="0"/>
          </a:p>
        </p:txBody>
      </p:sp>
      <p:pic>
        <p:nvPicPr>
          <p:cNvPr id="4" name="Picture 2" descr="s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2" y="2029568"/>
            <a:ext cx="2827215" cy="16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9262" y="5736769"/>
            <a:ext cx="28758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dobe Fan Heiti Std B"/>
              </a:rPr>
              <a:t>Ray </a:t>
            </a:r>
            <a:r>
              <a:rPr lang="en-US" sz="1400" b="1" dirty="0" err="1" smtClean="0">
                <a:latin typeface="Adobe Fan Heiti Std B"/>
              </a:rPr>
              <a:t>Uzwyshyn</a:t>
            </a:r>
            <a:r>
              <a:rPr lang="en-US" sz="1400" b="1" dirty="0" smtClean="0">
                <a:latin typeface="Adobe Fan Heiti Std B"/>
              </a:rPr>
              <a:t> Ph.D. MBA MLIS</a:t>
            </a:r>
            <a:br>
              <a:rPr lang="en-US" sz="1400" b="1" dirty="0" smtClean="0">
                <a:latin typeface="Adobe Fan Heiti Std B"/>
              </a:rPr>
            </a:br>
            <a:r>
              <a:rPr lang="en-US" sz="1400" b="1" dirty="0" smtClean="0">
                <a:latin typeface="Adobe Fan Heiti Std B"/>
              </a:rPr>
              <a:t>http://rayuzwyshyn.net </a:t>
            </a:r>
            <a:br>
              <a:rPr lang="en-US" sz="1400" b="1" dirty="0" smtClean="0">
                <a:latin typeface="Adobe Fan Heiti Std B"/>
              </a:rPr>
            </a:br>
            <a:r>
              <a:rPr lang="en-US" sz="1400" b="1" dirty="0" smtClean="0">
                <a:latin typeface="Adobe Fan Heiti Std B"/>
              </a:rPr>
              <a:t>ruzwyshyn@gmail.com</a:t>
            </a:r>
            <a:endParaRPr lang="en-US" sz="1400" b="1" dirty="0">
              <a:latin typeface="Adobe Fan Heiti Std B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4725" y="3968819"/>
            <a:ext cx="1473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Questions?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29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/>
              <a:t>Opportunity To Reimagine Digital </a:t>
            </a:r>
            <a:r>
              <a:rPr lang="en-US" sz="3200" dirty="0"/>
              <a:t>and Collection </a:t>
            </a:r>
            <a:r>
              <a:rPr lang="en-US" sz="3200" dirty="0" smtClean="0"/>
              <a:t>Services  </a:t>
            </a:r>
            <a:r>
              <a:rPr lang="en-US" sz="3200" dirty="0"/>
              <a:t>For 21</a:t>
            </a:r>
            <a:r>
              <a:rPr lang="en-US" sz="3200" baseline="30000" dirty="0"/>
              <a:t>st</a:t>
            </a:r>
            <a:r>
              <a:rPr lang="en-US" sz="3200" dirty="0"/>
              <a:t> Century</a:t>
            </a:r>
            <a:br>
              <a:rPr lang="en-US" sz="32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2000" dirty="0"/>
          </a:p>
        </p:txBody>
      </p:sp>
      <p:pic>
        <p:nvPicPr>
          <p:cNvPr id="5" name="Picture 2" descr="C:\Users\ruzwyshyn\Desktop\Skylab\SkylabPresentation\SkylabCartoon&amp;GeneralImages\escher_grid_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301414"/>
            <a:ext cx="4583566" cy="45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http://cdn1.elitedaily.com/elite/wp-content/uploads/2012/12/college-textbooks-elite-da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0" y="2317346"/>
            <a:ext cx="3743047" cy="249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4147" y="5829781"/>
            <a:ext cx="380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Faculty/Student/Curriculum &amp;</a:t>
            </a:r>
            <a:br>
              <a:rPr lang="en-US" dirty="0" smtClean="0"/>
            </a:br>
            <a:r>
              <a:rPr lang="en-US" dirty="0" smtClean="0"/>
              <a:t>Research Relationships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199" y="243840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Reimagining University/ Classroom/Library </a:t>
            </a:r>
            <a:r>
              <a:rPr lang="en-US" dirty="0" smtClean="0"/>
              <a:t>– Relationships</a:t>
            </a:r>
            <a:br>
              <a:rPr lang="en-US" dirty="0" smtClean="0"/>
            </a:br>
            <a:r>
              <a:rPr lang="en-US" dirty="0" smtClean="0"/>
              <a:t>(Relevancy)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Collection Development Priorities Transforming Through Digital Resources &amp; Media</a:t>
            </a:r>
            <a:endParaRPr lang="en-US" sz="2400" dirty="0"/>
          </a:p>
        </p:txBody>
      </p:sp>
      <p:pic>
        <p:nvPicPr>
          <p:cNvPr id="5122" name="Picture 2" descr="http://www.newyorker.com/online/blogs/photobooth/Books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0695"/>
            <a:ext cx="3511896" cy="26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2.business2community.com/wp-content/uploads/2011/08/digital-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59" y="3211568"/>
            <a:ext cx="2461100" cy="18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gsu.edu/images/lib/img844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26073"/>
            <a:ext cx="3286991" cy="11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343400"/>
            <a:ext cx="3658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Collection Development Priorities</a:t>
            </a:r>
            <a:br>
              <a:rPr lang="en-US" dirty="0" smtClean="0"/>
            </a:br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8063" y="5638800"/>
            <a:ext cx="5824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Changing Models From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Ownership to Access to Aggregation and Distribution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84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uzwyshyn\Desktop\Skylab\SkylabPresentation\SkylabCartoon&amp;GeneralImages\escher_grid_ps.jpg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1421499" y="986894"/>
            <a:ext cx="6028231" cy="57122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09" y="0"/>
            <a:ext cx="7719946" cy="894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 </a:t>
            </a:r>
            <a:r>
              <a:rPr lang="en-US" sz="3600" b="1" dirty="0" smtClean="0"/>
              <a:t>Learning, Spaces, Technology 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1339314" y="1390135"/>
            <a:ext cx="5943600" cy="4648200"/>
          </a:xfrm>
          <a:prstGeom prst="ellipse">
            <a:avLst/>
          </a:prstGeom>
          <a:solidFill>
            <a:schemeClr val="accent3">
              <a:lumMod val="60000"/>
              <a:lumOff val="40000"/>
              <a:alpha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11114" y="1999735"/>
            <a:ext cx="3048000" cy="2590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Multimedia </a:t>
            </a:r>
            <a:r>
              <a:rPr lang="en-US" dirty="0" smtClean="0">
                <a:solidFill>
                  <a:prstClr val="black"/>
                </a:solidFill>
              </a:rPr>
              <a:t>Studios &amp; Archival Media Conversion Labs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39314" y="1999735"/>
            <a:ext cx="3265273" cy="2590800"/>
          </a:xfrm>
          <a:prstGeom prst="ellipse">
            <a:avLst/>
          </a:prstGeom>
          <a:solidFill>
            <a:schemeClr val="accent3">
              <a:lumMod val="50000"/>
              <a:alpha val="32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Information &amp; </a:t>
            </a:r>
            <a:r>
              <a:rPr lang="en-US" b="1" dirty="0" smtClean="0">
                <a:solidFill>
                  <a:prstClr val="black"/>
                </a:solidFill>
              </a:rPr>
              <a:t>Digital Literacy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Classrooms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66287" y="3599935"/>
            <a:ext cx="3276600" cy="2590800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Traditional Study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Books, e-books, journals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658" y="2049053"/>
            <a:ext cx="1328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New </a:t>
            </a:r>
            <a:r>
              <a:rPr lang="en-US" sz="1600" b="1" dirty="0">
                <a:solidFill>
                  <a:prstClr val="black"/>
                </a:solidFill>
              </a:rPr>
              <a:t/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Possibilities 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for Learning &amp;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Research.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endParaRPr lang="en-US" sz="1600" b="1" dirty="0" smtClean="0">
              <a:solidFill>
                <a:prstClr val="black"/>
              </a:solidFill>
            </a:endParaRPr>
          </a:p>
          <a:p>
            <a:endParaRPr lang="en-US" sz="1600" b="1" dirty="0">
              <a:solidFill>
                <a:prstClr val="black"/>
              </a:solidFill>
            </a:endParaRP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endParaRPr lang="en-US" sz="1600" b="1" dirty="0">
              <a:solidFill>
                <a:prstClr val="black"/>
              </a:solidFill>
            </a:endParaRPr>
          </a:p>
          <a:p>
            <a:endParaRPr lang="en-US" sz="1600" b="1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581400"/>
            <a:ext cx="186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Technology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657" y="4405869"/>
            <a:ext cx="143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Virtual &amp; Physical Spaces</a:t>
            </a:r>
            <a:endParaRPr lang="en-US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" y="1005776"/>
            <a:ext cx="1271158" cy="11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5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869" y="0"/>
            <a:ext cx="3729364" cy="1133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UWF Skylab 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0956" y="22098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Handouts: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Tech. Proposals,  </a:t>
            </a:r>
            <a:br>
              <a:rPr lang="en-US" sz="1400" dirty="0" smtClean="0"/>
            </a:br>
            <a:r>
              <a:rPr lang="en-US" sz="1400" dirty="0" smtClean="0"/>
              <a:t>Schematics </a:t>
            </a:r>
            <a:br>
              <a:rPr lang="en-US" sz="1400" dirty="0" smtClean="0"/>
            </a:br>
            <a:r>
              <a:rPr lang="en-US" sz="1400" dirty="0" smtClean="0"/>
              <a:t>Skylab Conceptualization/Grant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3688" y="3387400"/>
            <a:ext cx="25618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Binders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Complete Hardware, Software Tech. Specifications</a:t>
            </a:r>
            <a:br>
              <a:rPr lang="en-US" sz="1400" dirty="0" smtClean="0"/>
            </a:br>
            <a:r>
              <a:rPr lang="en-US" sz="1400" dirty="0" smtClean="0"/>
              <a:t>Budget Binders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Budgetary Documents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Skylab Date Log  with Primary Documents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Presentations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Library Stakeholders</a:t>
            </a:r>
            <a:br>
              <a:rPr lang="en-US" sz="1400" dirty="0" smtClean="0"/>
            </a:br>
            <a:r>
              <a:rPr lang="en-US" sz="1400" dirty="0" smtClean="0"/>
              <a:t>University Administration/Faculty</a:t>
            </a:r>
            <a:br>
              <a:rPr lang="en-US" sz="1400" dirty="0" smtClean="0"/>
            </a:br>
            <a:r>
              <a:rPr lang="en-US" sz="1400" dirty="0" smtClean="0"/>
              <a:t>National Awareness/Marketing</a:t>
            </a:r>
            <a:endParaRPr lang="en-US" sz="1400" dirty="0"/>
          </a:p>
        </p:txBody>
      </p:sp>
      <p:pic>
        <p:nvPicPr>
          <p:cNvPr id="51202" name="Picture 2" descr="C:\Users\ruzwyshyn\Desktop\Skylab\SkylabPresentation\SkylabSchematics\Skyl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585" y="1538494"/>
            <a:ext cx="5473108" cy="531950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9" y="379097"/>
            <a:ext cx="15231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305100"/>
            <a:ext cx="78486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UWF Skylab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1400" dirty="0" smtClean="0"/>
              <a:t>Planning: Arch &amp; Eng.: Electrical Data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8914" name="Picture 2" descr="C:\Users\ruzwyshyn\Desktop\Skylab\SkylabPresentation\SkylabSchematics\5th_floor_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0163"/>
            <a:ext cx="6043685" cy="43954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2660" y="615978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Engaging and Transforming the Library through</a:t>
            </a:r>
            <a:br>
              <a:rPr lang="en-US" sz="1600" dirty="0" smtClean="0"/>
            </a:br>
            <a:r>
              <a:rPr lang="en-US" sz="1600" dirty="0" smtClean="0"/>
              <a:t>Partnership with Faculty, Students and Administrators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" y="8238"/>
            <a:ext cx="1895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2" y="2253343"/>
            <a:ext cx="1678562" cy="14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s3.amazonaws.com/production.mediajoint.prx.org/public/piece_images/141796/nautilus_squ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0" y="4987134"/>
            <a:ext cx="838200" cy="9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New genres of Library Web-Scale</a:t>
            </a:r>
            <a:br>
              <a:rPr lang="en-US" sz="3200" dirty="0" smtClean="0"/>
            </a:br>
            <a:r>
              <a:rPr lang="en-US" sz="3200" dirty="0" smtClean="0"/>
              <a:t>Information Discovery Tools</a:t>
            </a:r>
            <a:endParaRPr lang="en-US" sz="3200" dirty="0"/>
          </a:p>
        </p:txBody>
      </p:sp>
      <p:pic>
        <p:nvPicPr>
          <p:cNvPr id="4098" name="Picture 2" descr="http://beyondplm.com/wp-content/uploads/2013/07/product-information-discovery-24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7" y="1925409"/>
            <a:ext cx="2501685" cy="30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562600"/>
            <a:ext cx="4901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Engaging Faculty and Students </a:t>
            </a:r>
            <a:br>
              <a:rPr lang="en-US" dirty="0" smtClean="0"/>
            </a:br>
            <a:r>
              <a:rPr lang="en-US" dirty="0" smtClean="0"/>
              <a:t>Through New Research Discovery Possibilities </a:t>
            </a:r>
            <a:br>
              <a:rPr lang="en-US" dirty="0" smtClean="0"/>
            </a:br>
            <a:r>
              <a:rPr lang="en-US" dirty="0" smtClean="0"/>
              <a:t>(Summon, Primo, Web-Scale Discovery tools</a:t>
            </a:r>
            <a:r>
              <a:rPr lang="en-US" dirty="0"/>
              <a:t>)</a:t>
            </a:r>
          </a:p>
        </p:txBody>
      </p:sp>
      <p:pic>
        <p:nvPicPr>
          <p:cNvPr id="3" name="Picture 2" descr="C:\Users\Ray\Desktop\Online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5556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1267</TotalTime>
  <Words>364</Words>
  <Application>Microsoft Office PowerPoint</Application>
  <PresentationFormat>On-screen Show (4:3)</PresentationFormat>
  <Paragraphs>121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   21st Century Academic Library Collections &amp; Digital Services</vt:lpstr>
      <vt:lpstr> </vt:lpstr>
      <vt:lpstr>Traditional Print Warehouse Model Waning, Digital Services &amp; Digital Collections Expanding   </vt:lpstr>
      <vt:lpstr>Opportunity To Reimagine Digital and Collection Services  For 21st Century  </vt:lpstr>
      <vt:lpstr>Collection Development Priorities Transforming Through Digital Resources &amp; Media</vt:lpstr>
      <vt:lpstr>  Learning, Spaces, Technology </vt:lpstr>
      <vt:lpstr> UWF Skylab  </vt:lpstr>
      <vt:lpstr>UWF Skylab  Planning: Arch &amp; Eng.: Electrical Data   </vt:lpstr>
      <vt:lpstr>New genres of Library Web-Scale Information Discovery Tools</vt:lpstr>
      <vt:lpstr>New  TeXtual Aggregator Methodologies New METADATA POSsibilities (XML, RDA)</vt:lpstr>
      <vt:lpstr>New Web Scale LMS Appearing</vt:lpstr>
      <vt:lpstr>OCLC Worldshare  Live Metadata Integration</vt:lpstr>
      <vt:lpstr>New Web-Scale LMS &amp; Other Cloud Based Library Systems</vt:lpstr>
      <vt:lpstr>New User Focused Analytics (Collection Development)</vt:lpstr>
      <vt:lpstr>PowerPoint Presentation</vt:lpstr>
      <vt:lpstr>Library Integration with Online Classroom Learning Management System</vt:lpstr>
      <vt:lpstr>Online Course Guides powerful Research Tools</vt:lpstr>
      <vt:lpstr>Digital Help Systems Online Semantic Knowledge Base</vt:lpstr>
      <vt:lpstr> Online Video help SYstems</vt:lpstr>
      <vt:lpstr>Media Channels &amp; Social Media Network Help Systems</vt:lpstr>
      <vt:lpstr>New Media Possibilities For  Collection Development Academic Video Databases</vt:lpstr>
      <vt:lpstr>PowerPoint Presentation</vt:lpstr>
      <vt:lpstr>New Genres of Digital Library Services Partnering with Faculty  </vt:lpstr>
      <vt:lpstr> e-Press/Bookstore Partnerships with Faculty/Other Divisions </vt:lpstr>
      <vt:lpstr>Enabling Student Research</vt:lpstr>
      <vt:lpstr>Digital Archives and Special Collections</vt:lpstr>
      <vt:lpstr>Digital Libraries Engagement With Faculty Research/ Special Collections</vt:lpstr>
      <vt:lpstr>PowerPoint Presentation</vt:lpstr>
      <vt:lpstr>Digital Literacy/ Interdisciplinarity Partnership with Faculty Divisions and Schools </vt:lpstr>
      <vt:lpstr> </vt:lpstr>
      <vt:lpstr>  thanks!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Uzwyshyn, Raymond</dc:creator>
  <cp:lastModifiedBy>Ray</cp:lastModifiedBy>
  <cp:revision>153</cp:revision>
  <dcterms:created xsi:type="dcterms:W3CDTF">2013-01-23T15:18:01Z</dcterms:created>
  <dcterms:modified xsi:type="dcterms:W3CDTF">2014-03-21T15:36:03Z</dcterms:modified>
</cp:coreProperties>
</file>