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399" r:id="rId7"/>
    <p:sldId id="279" r:id="rId8"/>
    <p:sldId id="263" r:id="rId9"/>
    <p:sldId id="391" r:id="rId10"/>
    <p:sldId id="277" r:id="rId11"/>
    <p:sldId id="259" r:id="rId12"/>
    <p:sldId id="303" r:id="rId13"/>
    <p:sldId id="400" r:id="rId14"/>
    <p:sldId id="314" r:id="rId15"/>
    <p:sldId id="260" r:id="rId16"/>
    <p:sldId id="302" r:id="rId17"/>
    <p:sldId id="339" r:id="rId18"/>
    <p:sldId id="403" r:id="rId19"/>
    <p:sldId id="378" r:id="rId20"/>
    <p:sldId id="379" r:id="rId21"/>
    <p:sldId id="388" r:id="rId22"/>
    <p:sldId id="383" r:id="rId23"/>
    <p:sldId id="262" r:id="rId24"/>
    <p:sldId id="365" r:id="rId25"/>
    <p:sldId id="373" r:id="rId26"/>
    <p:sldId id="374" r:id="rId27"/>
    <p:sldId id="334" r:id="rId28"/>
    <p:sldId id="363" r:id="rId29"/>
    <p:sldId id="285" r:id="rId30"/>
    <p:sldId id="286" r:id="rId31"/>
    <p:sldId id="307" r:id="rId32"/>
    <p:sldId id="290" r:id="rId33"/>
    <p:sldId id="330" r:id="rId34"/>
    <p:sldId id="304" r:id="rId35"/>
    <p:sldId id="264" r:id="rId36"/>
    <p:sldId id="392" r:id="rId37"/>
    <p:sldId id="306" r:id="rId38"/>
    <p:sldId id="371" r:id="rId39"/>
    <p:sldId id="287" r:id="rId40"/>
    <p:sldId id="332" r:id="rId41"/>
    <p:sldId id="283" r:id="rId42"/>
    <p:sldId id="340" r:id="rId43"/>
    <p:sldId id="258" r:id="rId44"/>
    <p:sldId id="402" r:id="rId45"/>
    <p:sldId id="389" r:id="rId46"/>
    <p:sldId id="398" r:id="rId47"/>
    <p:sldId id="396" r:id="rId48"/>
    <p:sldId id="397" r:id="rId49"/>
    <p:sldId id="387" r:id="rId50"/>
    <p:sldId id="282" r:id="rId51"/>
    <p:sldId id="294" r:id="rId52"/>
    <p:sldId id="257" r:id="rId53"/>
    <p:sldId id="265" r:id="rId54"/>
    <p:sldId id="266" r:id="rId55"/>
    <p:sldId id="267" r:id="rId56"/>
    <p:sldId id="268" r:id="rId57"/>
    <p:sldId id="269" r:id="rId58"/>
    <p:sldId id="270" r:id="rId59"/>
    <p:sldId id="271" r:id="rId60"/>
    <p:sldId id="272" r:id="rId61"/>
    <p:sldId id="273" r:id="rId62"/>
    <p:sldId id="274" r:id="rId63"/>
    <p:sldId id="27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4ABE92-401B-478F-BE68-15969E6D540F}" v="62" dt="2022-04-25T21:12:07.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95" autoAdjust="0"/>
    <p:restoredTop sz="94660"/>
  </p:normalViewPr>
  <p:slideViewPr>
    <p:cSldViewPr snapToGrid="0">
      <p:cViewPr varScale="1">
        <p:scale>
          <a:sx n="129" d="100"/>
          <a:sy n="129" d="100"/>
        </p:scale>
        <p:origin x="132"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7E175-E061-4B03-90CE-A1A3384DFC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56A3587-CC4C-4774-AF24-B439B989F04B}">
      <dgm:prSet/>
      <dgm:spPr/>
      <dgm:t>
        <a:bodyPr/>
        <a:lstStyle/>
        <a:p>
          <a:pPr>
            <a:lnSpc>
              <a:spcPct val="100000"/>
            </a:lnSpc>
          </a:pPr>
          <a:r>
            <a:rPr lang="en-US" b="1" dirty="0"/>
            <a:t>Evolution of Technology Enhanced Learning</a:t>
          </a:r>
          <a:r>
            <a:rPr lang="en-US" dirty="0"/>
            <a:t> </a:t>
          </a:r>
          <a:r>
            <a:rPr lang="en-US" b="1" dirty="0"/>
            <a:t>Commons</a:t>
          </a:r>
          <a:r>
            <a:rPr lang="en-US" dirty="0"/>
            <a:t> </a:t>
          </a:r>
          <a:br>
            <a:rPr lang="en-US" dirty="0"/>
          </a:br>
          <a:r>
            <a:rPr lang="en-US" dirty="0"/>
            <a:t>Towards Research, From Digital Infrastructures and Multimedia Labs, Makerspaces &amp; AI Labs)</a:t>
          </a:r>
        </a:p>
      </dgm:t>
    </dgm:pt>
    <dgm:pt modelId="{8442245E-C725-4346-BB90-622BD93FF567}" type="parTrans" cxnId="{B8BD54FA-0777-4B75-8547-126596F48E0D}">
      <dgm:prSet/>
      <dgm:spPr/>
      <dgm:t>
        <a:bodyPr/>
        <a:lstStyle/>
        <a:p>
          <a:endParaRPr lang="en-US"/>
        </a:p>
      </dgm:t>
    </dgm:pt>
    <dgm:pt modelId="{8FE8778C-F567-498B-96F8-1C02B20A83D7}" type="sibTrans" cxnId="{B8BD54FA-0777-4B75-8547-126596F48E0D}">
      <dgm:prSet/>
      <dgm:spPr/>
      <dgm:t>
        <a:bodyPr/>
        <a:lstStyle/>
        <a:p>
          <a:endParaRPr lang="en-US"/>
        </a:p>
      </dgm:t>
    </dgm:pt>
    <dgm:pt modelId="{B69AD18D-2DAD-485A-8471-427D708E8D97}">
      <dgm:prSet/>
      <dgm:spPr/>
      <dgm:t>
        <a:bodyPr/>
        <a:lstStyle/>
        <a:p>
          <a:pPr>
            <a:lnSpc>
              <a:spcPct val="100000"/>
            </a:lnSpc>
          </a:pPr>
          <a:r>
            <a:rPr lang="en-US" b="1" dirty="0"/>
            <a:t>Evolution of Data Research Services and Current Steps Towards AI</a:t>
          </a:r>
          <a:br>
            <a:rPr lang="en-US" b="1" dirty="0"/>
          </a:br>
          <a:r>
            <a:rPr lang="en-US" dirty="0"/>
            <a:t>Data Research, Visualization, Literacy, Analytics, Visualization Walls, Data  Repositories and Next Steps with AI Infrastructures</a:t>
          </a:r>
        </a:p>
      </dgm:t>
    </dgm:pt>
    <dgm:pt modelId="{FAA1123C-4514-41D2-9009-3AD45F144733}" type="parTrans" cxnId="{E2F105E4-0EB4-403E-A96F-81FAFE49F584}">
      <dgm:prSet/>
      <dgm:spPr/>
      <dgm:t>
        <a:bodyPr/>
        <a:lstStyle/>
        <a:p>
          <a:endParaRPr lang="en-US"/>
        </a:p>
      </dgm:t>
    </dgm:pt>
    <dgm:pt modelId="{DEF9783C-8B53-49E1-93C1-518791B88B75}" type="sibTrans" cxnId="{E2F105E4-0EB4-403E-A96F-81FAFE49F584}">
      <dgm:prSet/>
      <dgm:spPr/>
      <dgm:t>
        <a:bodyPr/>
        <a:lstStyle/>
        <a:p>
          <a:endParaRPr lang="en-US"/>
        </a:p>
      </dgm:t>
    </dgm:pt>
    <dgm:pt modelId="{A37DE1AF-5100-4C40-AB4B-92F573440C35}">
      <dgm:prSet/>
      <dgm:spPr/>
      <dgm:t>
        <a:bodyPr/>
        <a:lstStyle/>
        <a:p>
          <a:pPr>
            <a:lnSpc>
              <a:spcPct val="100000"/>
            </a:lnSpc>
          </a:pPr>
          <a:r>
            <a:rPr lang="en-US" b="1" dirty="0"/>
            <a:t>Evolution and Synthesis of Digital Scholarship Possibilities, </a:t>
          </a:r>
          <a:br>
            <a:rPr lang="en-US" b="1" dirty="0"/>
          </a:br>
          <a:r>
            <a:rPr lang="en-US" dirty="0"/>
            <a:t>Enabling Research Academics and Graduate Students (Digital Research Ecosystems, Multimedia Digital Libraries, Data and Future Digital Library Projects</a:t>
          </a:r>
        </a:p>
      </dgm:t>
    </dgm:pt>
    <dgm:pt modelId="{6EC99B54-C72E-40BB-912B-215E64741E40}" type="parTrans" cxnId="{253D204A-E7ED-4AB1-8400-6CCC52ADA77F}">
      <dgm:prSet/>
      <dgm:spPr/>
      <dgm:t>
        <a:bodyPr/>
        <a:lstStyle/>
        <a:p>
          <a:endParaRPr lang="en-US"/>
        </a:p>
      </dgm:t>
    </dgm:pt>
    <dgm:pt modelId="{76419D30-3ABD-453E-814F-500FCA9F5597}" type="sibTrans" cxnId="{253D204A-E7ED-4AB1-8400-6CCC52ADA77F}">
      <dgm:prSet/>
      <dgm:spPr/>
      <dgm:t>
        <a:bodyPr/>
        <a:lstStyle/>
        <a:p>
          <a:endParaRPr lang="en-US"/>
        </a:p>
      </dgm:t>
    </dgm:pt>
    <dgm:pt modelId="{9ACDC7AD-9680-49FC-A262-A3BB8A7D859F}" type="pres">
      <dgm:prSet presAssocID="{FFE7E175-E061-4B03-90CE-A1A3384DFCE5}" presName="root" presStyleCnt="0">
        <dgm:presLayoutVars>
          <dgm:dir/>
          <dgm:resizeHandles val="exact"/>
        </dgm:presLayoutVars>
      </dgm:prSet>
      <dgm:spPr/>
    </dgm:pt>
    <dgm:pt modelId="{39E15F1F-78B4-4B69-B3C1-EC83F8DA3DC9}" type="pres">
      <dgm:prSet presAssocID="{856A3587-CC4C-4774-AF24-B439B989F04B}" presName="compNode" presStyleCnt="0"/>
      <dgm:spPr/>
    </dgm:pt>
    <dgm:pt modelId="{070D411D-CE38-48AA-8A9B-0F1C0D0DAEDE}" type="pres">
      <dgm:prSet presAssocID="{856A3587-CC4C-4774-AF24-B439B989F04B}" presName="bgRect" presStyleLbl="bgShp" presStyleIdx="0" presStyleCnt="3"/>
      <dgm:spPr/>
    </dgm:pt>
    <dgm:pt modelId="{57DD4288-9858-42C5-A9DF-5C54CA876FEA}" type="pres">
      <dgm:prSet presAssocID="{856A3587-CC4C-4774-AF24-B439B989F04B}" presName="iconRect"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obot"/>
        </a:ext>
      </dgm:extLst>
    </dgm:pt>
    <dgm:pt modelId="{3A9DCAF6-45FF-4318-A485-888D1172EB3C}" type="pres">
      <dgm:prSet presAssocID="{856A3587-CC4C-4774-AF24-B439B989F04B}" presName="spaceRect" presStyleCnt="0"/>
      <dgm:spPr/>
    </dgm:pt>
    <dgm:pt modelId="{63C73F9E-6657-43EE-8C2F-FB48648A49A2}" type="pres">
      <dgm:prSet presAssocID="{856A3587-CC4C-4774-AF24-B439B989F04B}" presName="parTx" presStyleLbl="revTx" presStyleIdx="0" presStyleCnt="3">
        <dgm:presLayoutVars>
          <dgm:chMax val="0"/>
          <dgm:chPref val="0"/>
        </dgm:presLayoutVars>
      </dgm:prSet>
      <dgm:spPr/>
    </dgm:pt>
    <dgm:pt modelId="{30633578-ED9D-4C46-B5EB-3655F1BA460E}" type="pres">
      <dgm:prSet presAssocID="{8FE8778C-F567-498B-96F8-1C02B20A83D7}" presName="sibTrans" presStyleCnt="0"/>
      <dgm:spPr/>
    </dgm:pt>
    <dgm:pt modelId="{8AD0800C-B2A1-4FFC-8DF6-3DE738DFF17C}" type="pres">
      <dgm:prSet presAssocID="{B69AD18D-2DAD-485A-8471-427D708E8D97}" presName="compNode" presStyleCnt="0"/>
      <dgm:spPr/>
    </dgm:pt>
    <dgm:pt modelId="{F5DC5D35-5F6C-4AA8-8F61-DF4F390F3023}" type="pres">
      <dgm:prSet presAssocID="{B69AD18D-2DAD-485A-8471-427D708E8D97}" presName="bgRect" presStyleLbl="bgShp" presStyleIdx="1" presStyleCnt="3"/>
      <dgm:spPr/>
    </dgm:pt>
    <dgm:pt modelId="{44C30588-0900-4707-B54F-F1634BB5ACD0}" type="pres">
      <dgm:prSet presAssocID="{B69AD18D-2DAD-485A-8471-427D708E8D97}" presName="iconRect" presStyleLbl="node1" presStyleIdx="1" presStyleCnt="3"/>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3F372083-BF3F-4AB2-9C5A-DE6AD3D3CA7B}" type="pres">
      <dgm:prSet presAssocID="{B69AD18D-2DAD-485A-8471-427D708E8D97}" presName="spaceRect" presStyleCnt="0"/>
      <dgm:spPr/>
    </dgm:pt>
    <dgm:pt modelId="{CF8B0E78-54AD-410E-A984-D13419BBF129}" type="pres">
      <dgm:prSet presAssocID="{B69AD18D-2DAD-485A-8471-427D708E8D97}" presName="parTx" presStyleLbl="revTx" presStyleIdx="1" presStyleCnt="3">
        <dgm:presLayoutVars>
          <dgm:chMax val="0"/>
          <dgm:chPref val="0"/>
        </dgm:presLayoutVars>
      </dgm:prSet>
      <dgm:spPr/>
    </dgm:pt>
    <dgm:pt modelId="{9F18263F-E71B-45A5-8BB4-B3979B39B4B8}" type="pres">
      <dgm:prSet presAssocID="{DEF9783C-8B53-49E1-93C1-518791B88B75}" presName="sibTrans" presStyleCnt="0"/>
      <dgm:spPr/>
    </dgm:pt>
    <dgm:pt modelId="{16F23AAA-8FB6-44B6-A295-5C5D8D085C87}" type="pres">
      <dgm:prSet presAssocID="{A37DE1AF-5100-4C40-AB4B-92F573440C35}" presName="compNode" presStyleCnt="0"/>
      <dgm:spPr/>
    </dgm:pt>
    <dgm:pt modelId="{BBA6434C-B271-4A7B-81FF-7ACAA673BEA7}" type="pres">
      <dgm:prSet presAssocID="{A37DE1AF-5100-4C40-AB4B-92F573440C35}" presName="bgRect" presStyleLbl="bgShp" presStyleIdx="2" presStyleCnt="3"/>
      <dgm:spPr/>
    </dgm:pt>
    <dgm:pt modelId="{F669AB8D-1CA2-4BAA-8229-BFDC45D35584}" type="pres">
      <dgm:prSet presAssocID="{A37DE1AF-5100-4C40-AB4B-92F573440C35}" presName="iconRect" presStyleLbl="node1" presStyleIdx="2" presStyleCnt="3"/>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aduation Cap"/>
        </a:ext>
      </dgm:extLst>
    </dgm:pt>
    <dgm:pt modelId="{B3D40775-5F5F-4471-8E07-6CCF0D1CFB31}" type="pres">
      <dgm:prSet presAssocID="{A37DE1AF-5100-4C40-AB4B-92F573440C35}" presName="spaceRect" presStyleCnt="0"/>
      <dgm:spPr/>
    </dgm:pt>
    <dgm:pt modelId="{EE19C4A3-0457-421E-BED7-6898A94AC6AC}" type="pres">
      <dgm:prSet presAssocID="{A37DE1AF-5100-4C40-AB4B-92F573440C35}" presName="parTx" presStyleLbl="revTx" presStyleIdx="2" presStyleCnt="3">
        <dgm:presLayoutVars>
          <dgm:chMax val="0"/>
          <dgm:chPref val="0"/>
        </dgm:presLayoutVars>
      </dgm:prSet>
      <dgm:spPr/>
    </dgm:pt>
  </dgm:ptLst>
  <dgm:cxnLst>
    <dgm:cxn modelId="{FE026203-F8CE-4A39-A1AB-2DCE36622D6B}" type="presOf" srcId="{A37DE1AF-5100-4C40-AB4B-92F573440C35}" destId="{EE19C4A3-0457-421E-BED7-6898A94AC6AC}" srcOrd="0" destOrd="0" presId="urn:microsoft.com/office/officeart/2018/2/layout/IconVerticalSolidList"/>
    <dgm:cxn modelId="{253D204A-E7ED-4AB1-8400-6CCC52ADA77F}" srcId="{FFE7E175-E061-4B03-90CE-A1A3384DFCE5}" destId="{A37DE1AF-5100-4C40-AB4B-92F573440C35}" srcOrd="2" destOrd="0" parTransId="{6EC99B54-C72E-40BB-912B-215E64741E40}" sibTransId="{76419D30-3ABD-453E-814F-500FCA9F5597}"/>
    <dgm:cxn modelId="{CE00EA54-A142-4CDA-8635-F5DC1932617B}" type="presOf" srcId="{B69AD18D-2DAD-485A-8471-427D708E8D97}" destId="{CF8B0E78-54AD-410E-A984-D13419BBF129}" srcOrd="0" destOrd="0" presId="urn:microsoft.com/office/officeart/2018/2/layout/IconVerticalSolidList"/>
    <dgm:cxn modelId="{1E2145AC-69BD-4B22-BFA3-1031B1EAE19D}" type="presOf" srcId="{856A3587-CC4C-4774-AF24-B439B989F04B}" destId="{63C73F9E-6657-43EE-8C2F-FB48648A49A2}" srcOrd="0" destOrd="0" presId="urn:microsoft.com/office/officeart/2018/2/layout/IconVerticalSolidList"/>
    <dgm:cxn modelId="{B33909CB-E4C6-49DB-82DE-7EB7C10B396B}" type="presOf" srcId="{FFE7E175-E061-4B03-90CE-A1A3384DFCE5}" destId="{9ACDC7AD-9680-49FC-A262-A3BB8A7D859F}" srcOrd="0" destOrd="0" presId="urn:microsoft.com/office/officeart/2018/2/layout/IconVerticalSolidList"/>
    <dgm:cxn modelId="{E2F105E4-0EB4-403E-A96F-81FAFE49F584}" srcId="{FFE7E175-E061-4B03-90CE-A1A3384DFCE5}" destId="{B69AD18D-2DAD-485A-8471-427D708E8D97}" srcOrd="1" destOrd="0" parTransId="{FAA1123C-4514-41D2-9009-3AD45F144733}" sibTransId="{DEF9783C-8B53-49E1-93C1-518791B88B75}"/>
    <dgm:cxn modelId="{B8BD54FA-0777-4B75-8547-126596F48E0D}" srcId="{FFE7E175-E061-4B03-90CE-A1A3384DFCE5}" destId="{856A3587-CC4C-4774-AF24-B439B989F04B}" srcOrd="0" destOrd="0" parTransId="{8442245E-C725-4346-BB90-622BD93FF567}" sibTransId="{8FE8778C-F567-498B-96F8-1C02B20A83D7}"/>
    <dgm:cxn modelId="{4E611266-C8D6-401B-8B0F-BB88D616E91A}" type="presParOf" srcId="{9ACDC7AD-9680-49FC-A262-A3BB8A7D859F}" destId="{39E15F1F-78B4-4B69-B3C1-EC83F8DA3DC9}" srcOrd="0" destOrd="0" presId="urn:microsoft.com/office/officeart/2018/2/layout/IconVerticalSolidList"/>
    <dgm:cxn modelId="{4AF12445-90F9-4C22-AD17-8DF3716FE9D3}" type="presParOf" srcId="{39E15F1F-78B4-4B69-B3C1-EC83F8DA3DC9}" destId="{070D411D-CE38-48AA-8A9B-0F1C0D0DAEDE}" srcOrd="0" destOrd="0" presId="urn:microsoft.com/office/officeart/2018/2/layout/IconVerticalSolidList"/>
    <dgm:cxn modelId="{25BD6C51-E6B0-4568-966C-C83E02486B71}" type="presParOf" srcId="{39E15F1F-78B4-4B69-B3C1-EC83F8DA3DC9}" destId="{57DD4288-9858-42C5-A9DF-5C54CA876FEA}" srcOrd="1" destOrd="0" presId="urn:microsoft.com/office/officeart/2018/2/layout/IconVerticalSolidList"/>
    <dgm:cxn modelId="{B8135E24-68F4-47BE-8D23-1A9624168704}" type="presParOf" srcId="{39E15F1F-78B4-4B69-B3C1-EC83F8DA3DC9}" destId="{3A9DCAF6-45FF-4318-A485-888D1172EB3C}" srcOrd="2" destOrd="0" presId="urn:microsoft.com/office/officeart/2018/2/layout/IconVerticalSolidList"/>
    <dgm:cxn modelId="{D2EBF097-B261-4FB5-93C2-90E2D88DDFFC}" type="presParOf" srcId="{39E15F1F-78B4-4B69-B3C1-EC83F8DA3DC9}" destId="{63C73F9E-6657-43EE-8C2F-FB48648A49A2}" srcOrd="3" destOrd="0" presId="urn:microsoft.com/office/officeart/2018/2/layout/IconVerticalSolidList"/>
    <dgm:cxn modelId="{F77D1F50-9F58-47A3-82BD-1837AE92AF5C}" type="presParOf" srcId="{9ACDC7AD-9680-49FC-A262-A3BB8A7D859F}" destId="{30633578-ED9D-4C46-B5EB-3655F1BA460E}" srcOrd="1" destOrd="0" presId="urn:microsoft.com/office/officeart/2018/2/layout/IconVerticalSolidList"/>
    <dgm:cxn modelId="{7937245E-12D5-45C2-B187-FA767906AA77}" type="presParOf" srcId="{9ACDC7AD-9680-49FC-A262-A3BB8A7D859F}" destId="{8AD0800C-B2A1-4FFC-8DF6-3DE738DFF17C}" srcOrd="2" destOrd="0" presId="urn:microsoft.com/office/officeart/2018/2/layout/IconVerticalSolidList"/>
    <dgm:cxn modelId="{F25FB745-3856-4405-94AA-E0080CD55F4A}" type="presParOf" srcId="{8AD0800C-B2A1-4FFC-8DF6-3DE738DFF17C}" destId="{F5DC5D35-5F6C-4AA8-8F61-DF4F390F3023}" srcOrd="0" destOrd="0" presId="urn:microsoft.com/office/officeart/2018/2/layout/IconVerticalSolidList"/>
    <dgm:cxn modelId="{1F30494D-DCFF-4FB3-B3AE-17F2946F7009}" type="presParOf" srcId="{8AD0800C-B2A1-4FFC-8DF6-3DE738DFF17C}" destId="{44C30588-0900-4707-B54F-F1634BB5ACD0}" srcOrd="1" destOrd="0" presId="urn:microsoft.com/office/officeart/2018/2/layout/IconVerticalSolidList"/>
    <dgm:cxn modelId="{CC8259E6-243B-43CE-9434-E68F54666FFF}" type="presParOf" srcId="{8AD0800C-B2A1-4FFC-8DF6-3DE738DFF17C}" destId="{3F372083-BF3F-4AB2-9C5A-DE6AD3D3CA7B}" srcOrd="2" destOrd="0" presId="urn:microsoft.com/office/officeart/2018/2/layout/IconVerticalSolidList"/>
    <dgm:cxn modelId="{6883CD5E-E8C0-437C-BEE8-DBBA89F51715}" type="presParOf" srcId="{8AD0800C-B2A1-4FFC-8DF6-3DE738DFF17C}" destId="{CF8B0E78-54AD-410E-A984-D13419BBF129}" srcOrd="3" destOrd="0" presId="urn:microsoft.com/office/officeart/2018/2/layout/IconVerticalSolidList"/>
    <dgm:cxn modelId="{1EE450F5-61CB-499C-8B31-C39670C447A3}" type="presParOf" srcId="{9ACDC7AD-9680-49FC-A262-A3BB8A7D859F}" destId="{9F18263F-E71B-45A5-8BB4-B3979B39B4B8}" srcOrd="3" destOrd="0" presId="urn:microsoft.com/office/officeart/2018/2/layout/IconVerticalSolidList"/>
    <dgm:cxn modelId="{8083D3F8-6370-4D9C-9852-AE525E8A8259}" type="presParOf" srcId="{9ACDC7AD-9680-49FC-A262-A3BB8A7D859F}" destId="{16F23AAA-8FB6-44B6-A295-5C5D8D085C87}" srcOrd="4" destOrd="0" presId="urn:microsoft.com/office/officeart/2018/2/layout/IconVerticalSolidList"/>
    <dgm:cxn modelId="{45DBF6BD-9559-48D5-B156-4A89A585029F}" type="presParOf" srcId="{16F23AAA-8FB6-44B6-A295-5C5D8D085C87}" destId="{BBA6434C-B271-4A7B-81FF-7ACAA673BEA7}" srcOrd="0" destOrd="0" presId="urn:microsoft.com/office/officeart/2018/2/layout/IconVerticalSolidList"/>
    <dgm:cxn modelId="{7A9ED33F-A9A3-4D83-A312-14F261759FE2}" type="presParOf" srcId="{16F23AAA-8FB6-44B6-A295-5C5D8D085C87}" destId="{F669AB8D-1CA2-4BAA-8229-BFDC45D35584}" srcOrd="1" destOrd="0" presId="urn:microsoft.com/office/officeart/2018/2/layout/IconVerticalSolidList"/>
    <dgm:cxn modelId="{1E3F5570-BFDD-407B-93F0-EB18FAF54DDC}" type="presParOf" srcId="{16F23AAA-8FB6-44B6-A295-5C5D8D085C87}" destId="{B3D40775-5F5F-4471-8E07-6CCF0D1CFB31}" srcOrd="2" destOrd="0" presId="urn:microsoft.com/office/officeart/2018/2/layout/IconVerticalSolidList"/>
    <dgm:cxn modelId="{4A049D9D-8FA5-4870-A2A5-37488A73EBF1}" type="presParOf" srcId="{16F23AAA-8FB6-44B6-A295-5C5D8D085C87}" destId="{EE19C4A3-0457-421E-BED7-6898A94AC6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91781C-2E3A-443C-AB5E-261D4E564F9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780BA40-3C27-4928-A2AA-B90358FE38B4}">
      <dgm:prSet custT="1"/>
      <dgm:spPr>
        <a:xfrm>
          <a:off x="0" y="1528330"/>
          <a:ext cx="2927522" cy="2223395"/>
        </a:xfrm>
        <a:prstGeom prst="rect">
          <a:avLst/>
        </a:prstGeom>
        <a:noFill/>
        <a:ln>
          <a:noFill/>
        </a:ln>
        <a:effectLst/>
      </dgm:spPr>
      <dgm:t>
        <a:bodyPr/>
        <a:lstStyle/>
        <a:p>
          <a:pPr algn="ctr">
            <a:buNone/>
          </a:pPr>
          <a:r>
            <a:rPr lang="en-US" sz="2400" b="1" dirty="0">
              <a:solidFill>
                <a:srgbClr val="FFFFFF">
                  <a:hueOff val="0"/>
                  <a:satOff val="0"/>
                  <a:lumOff val="0"/>
                  <a:alphaOff val="0"/>
                </a:srgbClr>
              </a:solidFill>
              <a:latin typeface="Avenir Next LT Pro"/>
              <a:ea typeface="+mn-ea"/>
              <a:cs typeface="+mn-cs"/>
            </a:rPr>
            <a:t>PRIMARY</a:t>
          </a:r>
          <a:endParaRPr lang="en-US" sz="2400" dirty="0">
            <a:solidFill>
              <a:srgbClr val="FFFFFF">
                <a:hueOff val="0"/>
                <a:satOff val="0"/>
                <a:lumOff val="0"/>
                <a:alphaOff val="0"/>
              </a:srgbClr>
            </a:solidFill>
            <a:latin typeface="Avenir Next LT Pro"/>
            <a:ea typeface="+mn-ea"/>
            <a:cs typeface="+mn-cs"/>
          </a:endParaRPr>
        </a:p>
      </dgm:t>
    </dgm:pt>
    <dgm:pt modelId="{1E99957F-3015-4803-95DA-FD1F0C87101A}" type="parTrans" cxnId="{28911D52-3784-4842-9094-0DAD12F3D581}">
      <dgm:prSet/>
      <dgm:spPr/>
      <dgm:t>
        <a:bodyPr/>
        <a:lstStyle/>
        <a:p>
          <a:endParaRPr lang="en-US"/>
        </a:p>
      </dgm:t>
    </dgm:pt>
    <dgm:pt modelId="{E723782B-A875-4C38-86BF-0A8B12CEFBC7}" type="sibTrans" cxnId="{28911D52-3784-4842-9094-0DAD12F3D581}">
      <dgm:prSet/>
      <dgm:spPr>
        <a:xfrm>
          <a:off x="740619" y="762210"/>
          <a:ext cx="4568319" cy="4568319"/>
        </a:xfrm>
        <a:prstGeom prst="circularArrow">
          <a:avLst>
            <a:gd name="adj1" fmla="val 9491"/>
            <a:gd name="adj2" fmla="val 685669"/>
            <a:gd name="adj3" fmla="val 17659825"/>
            <a:gd name="adj4" fmla="val 14207163"/>
            <a:gd name="adj5" fmla="val 11072"/>
          </a:avLst>
        </a:prstGeom>
        <a:solidFill>
          <a:srgbClr val="48ADDA">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endParaRPr lang="en-US"/>
        </a:p>
      </dgm:t>
    </dgm:pt>
    <dgm:pt modelId="{32B9CAF6-3D16-4928-AB9D-3E7D30DA2398}">
      <dgm:prSet custT="1"/>
      <dgm:spPr>
        <a:xfrm>
          <a:off x="0" y="1528330"/>
          <a:ext cx="2927522" cy="2223395"/>
        </a:xfrm>
        <a:prstGeom prst="rect">
          <a:avLst/>
        </a:prstGeom>
        <a:noFill/>
        <a:ln>
          <a:noFill/>
        </a:ln>
        <a:effectLst/>
      </dgm:spPr>
      <dgm:t>
        <a:bodyPr/>
        <a:lstStyle/>
        <a:p>
          <a:pPr algn="l">
            <a:buChar char="•"/>
          </a:pPr>
          <a:r>
            <a:rPr lang="en-US" sz="1800" dirty="0">
              <a:solidFill>
                <a:srgbClr val="FFFFFF">
                  <a:hueOff val="0"/>
                  <a:satOff val="0"/>
                  <a:lumOff val="0"/>
                  <a:alphaOff val="0"/>
                </a:srgbClr>
              </a:solidFill>
              <a:latin typeface="Avenir Next LT Pro"/>
              <a:ea typeface="+mn-ea"/>
              <a:cs typeface="+mn-cs"/>
            </a:rPr>
            <a:t>Digital Research Collections Repository (Dspace, 2021)</a:t>
          </a:r>
          <a:br>
            <a:rPr lang="en-US" sz="1100" dirty="0">
              <a:solidFill>
                <a:srgbClr val="FFFFFF">
                  <a:hueOff val="0"/>
                  <a:satOff val="0"/>
                  <a:lumOff val="0"/>
                  <a:alphaOff val="0"/>
                </a:srgbClr>
              </a:solidFill>
              <a:latin typeface="Avenir Next LT Pro"/>
              <a:ea typeface="+mn-ea"/>
              <a:cs typeface="+mn-cs"/>
            </a:rPr>
          </a:br>
          <a:endParaRPr lang="en-US" sz="1100" dirty="0">
            <a:solidFill>
              <a:srgbClr val="FFFFFF">
                <a:hueOff val="0"/>
                <a:satOff val="0"/>
                <a:lumOff val="0"/>
                <a:alphaOff val="0"/>
              </a:srgbClr>
            </a:solidFill>
            <a:latin typeface="Avenir Next LT Pro"/>
            <a:ea typeface="+mn-ea"/>
            <a:cs typeface="+mn-cs"/>
          </a:endParaRPr>
        </a:p>
      </dgm:t>
    </dgm:pt>
    <dgm:pt modelId="{37C8CE0B-0D72-497B-AB2E-3C1F1B5118D8}" type="parTrans" cxnId="{65D86DD8-FE60-40E7-BEDE-179C5FC5DE15}">
      <dgm:prSet/>
      <dgm:spPr/>
      <dgm:t>
        <a:bodyPr/>
        <a:lstStyle/>
        <a:p>
          <a:endParaRPr lang="en-US"/>
        </a:p>
      </dgm:t>
    </dgm:pt>
    <dgm:pt modelId="{C5F14AC1-C095-4B31-8E15-51C4C02FA626}" type="sibTrans" cxnId="{65D86DD8-FE60-40E7-BEDE-179C5FC5DE15}">
      <dgm:prSet/>
      <dgm:spPr/>
      <dgm:t>
        <a:bodyPr/>
        <a:lstStyle/>
        <a:p>
          <a:endParaRPr lang="en-US"/>
        </a:p>
      </dgm:t>
    </dgm:pt>
    <dgm:pt modelId="{98339BDF-4644-4420-98CB-CB326D4F7C3D}">
      <dgm:prSet custT="1"/>
      <dgm:spPr>
        <a:xfrm>
          <a:off x="3144038" y="1573947"/>
          <a:ext cx="2708806" cy="2223395"/>
        </a:xfrm>
        <a:prstGeom prst="rect">
          <a:avLst/>
        </a:prstGeom>
        <a:noFill/>
        <a:ln>
          <a:noFill/>
        </a:ln>
        <a:effectLst/>
      </dgm:spPr>
      <dgm:t>
        <a:bodyPr/>
        <a:lstStyle/>
        <a:p>
          <a:pPr>
            <a:buNone/>
          </a:pPr>
          <a:r>
            <a:rPr lang="en-US" sz="2400" b="1" dirty="0">
              <a:solidFill>
                <a:srgbClr val="FFFFFF">
                  <a:hueOff val="0"/>
                  <a:satOff val="0"/>
                  <a:lumOff val="0"/>
                  <a:alphaOff val="0"/>
                </a:srgbClr>
              </a:solidFill>
              <a:latin typeface="Avenir Next LT Pro"/>
              <a:ea typeface="+mn-ea"/>
              <a:cs typeface="+mn-cs"/>
            </a:rPr>
            <a:t>TERTIARY</a:t>
          </a:r>
          <a:endParaRPr lang="en-US" sz="2400" dirty="0">
            <a:solidFill>
              <a:srgbClr val="FFFFFF">
                <a:hueOff val="0"/>
                <a:satOff val="0"/>
                <a:lumOff val="0"/>
                <a:alphaOff val="0"/>
              </a:srgbClr>
            </a:solidFill>
            <a:latin typeface="Avenir Next LT Pro"/>
            <a:ea typeface="+mn-ea"/>
            <a:cs typeface="+mn-cs"/>
          </a:endParaRPr>
        </a:p>
      </dgm:t>
    </dgm:pt>
    <dgm:pt modelId="{85EFE04D-D6D8-4108-9BDC-3AA1EBAB0C6F}" type="parTrans" cxnId="{0E9573D1-0770-41C0-A746-F5A10C68DDB6}">
      <dgm:prSet/>
      <dgm:spPr/>
      <dgm:t>
        <a:bodyPr/>
        <a:lstStyle/>
        <a:p>
          <a:endParaRPr lang="en-US"/>
        </a:p>
      </dgm:t>
    </dgm:pt>
    <dgm:pt modelId="{5610D5B2-6BD9-4901-A47D-A8E0FED7EB7D}" type="sibTrans" cxnId="{0E9573D1-0770-41C0-A746-F5A10C68DDB6}">
      <dgm:prSet/>
      <dgm:spPr>
        <a:xfrm>
          <a:off x="758239" y="-7067"/>
          <a:ext cx="4568319" cy="4568319"/>
        </a:xfrm>
        <a:prstGeom prst="circularArrow">
          <a:avLst>
            <a:gd name="adj1" fmla="val 9491"/>
            <a:gd name="adj2" fmla="val 685669"/>
            <a:gd name="adj3" fmla="val 6852646"/>
            <a:gd name="adj4" fmla="val 3414823"/>
            <a:gd name="adj5" fmla="val 11072"/>
          </a:avLst>
        </a:prstGeom>
        <a:solidFill>
          <a:srgbClr val="48ADDA">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endParaRPr lang="en-US"/>
        </a:p>
      </dgm:t>
    </dgm:pt>
    <dgm:pt modelId="{A1949FC2-6505-4960-8EAF-F45EEF038EE1}">
      <dgm:prSet/>
      <dgm:spPr>
        <a:xfrm>
          <a:off x="3144038" y="1573947"/>
          <a:ext cx="2708806" cy="2223395"/>
        </a:xfrm>
        <a:prstGeom prst="rect">
          <a:avLst/>
        </a:prstGeom>
        <a:noFill/>
        <a:ln>
          <a:noFill/>
        </a:ln>
        <a:effectLst/>
      </dgm:spPr>
      <dgm:t>
        <a:bodyPr/>
        <a:lstStyle/>
        <a:p>
          <a:pPr>
            <a:buChar char="•"/>
          </a:pPr>
          <a:r>
            <a:rPr lang="en-US" sz="1200" dirty="0">
              <a:solidFill>
                <a:srgbClr val="FFFFFF">
                  <a:hueOff val="0"/>
                  <a:satOff val="0"/>
                  <a:lumOff val="0"/>
                  <a:alphaOff val="0"/>
                </a:srgbClr>
              </a:solidFill>
              <a:latin typeface="Avenir Next LT Pro"/>
              <a:ea typeface="+mn-ea"/>
              <a:cs typeface="+mn-cs"/>
            </a:rPr>
            <a:t>Electronic Thesis and Dissertation Management System (VIREO)</a:t>
          </a:r>
        </a:p>
      </dgm:t>
    </dgm:pt>
    <dgm:pt modelId="{D8FB1834-A0BA-4CC8-99B3-A5C9ECF6268A}" type="sibTrans" cxnId="{D579A052-3BDA-4E4C-BA3E-B489C52FC4E0}">
      <dgm:prSet/>
      <dgm:spPr/>
      <dgm:t>
        <a:bodyPr/>
        <a:lstStyle/>
        <a:p>
          <a:endParaRPr lang="en-US"/>
        </a:p>
      </dgm:t>
    </dgm:pt>
    <dgm:pt modelId="{BCABD873-2AB0-4720-8B62-2409168BCA20}" type="parTrans" cxnId="{D579A052-3BDA-4E4C-BA3E-B489C52FC4E0}">
      <dgm:prSet/>
      <dgm:spPr/>
      <dgm:t>
        <a:bodyPr/>
        <a:lstStyle/>
        <a:p>
          <a:endParaRPr lang="en-US"/>
        </a:p>
      </dgm:t>
    </dgm:pt>
    <dgm:pt modelId="{C2858497-5C7E-4799-9AC4-B12A54B4660A}">
      <dgm:prSet/>
      <dgm:spPr>
        <a:xfrm>
          <a:off x="3144038" y="1573947"/>
          <a:ext cx="2708806" cy="2223395"/>
        </a:xfrm>
        <a:prstGeom prst="rect">
          <a:avLst/>
        </a:prstGeom>
        <a:noFill/>
        <a:ln>
          <a:noFill/>
        </a:ln>
        <a:effectLst/>
      </dgm:spPr>
      <dgm:t>
        <a:bodyPr/>
        <a:lstStyle/>
        <a:p>
          <a:pPr>
            <a:buChar char="•"/>
          </a:pPr>
          <a:r>
            <a:rPr lang="en-US" sz="1200" dirty="0">
              <a:solidFill>
                <a:srgbClr val="FFFFFF">
                  <a:hueOff val="0"/>
                  <a:satOff val="0"/>
                  <a:lumOff val="0"/>
                  <a:alphaOff val="0"/>
                </a:srgbClr>
              </a:solidFill>
              <a:latin typeface="Avenir Next LT Pro"/>
              <a:ea typeface="+mn-ea"/>
              <a:cs typeface="+mn-cs"/>
            </a:rPr>
            <a:t>User Interface/Content Management Software (OMEKA) </a:t>
          </a:r>
        </a:p>
      </dgm:t>
    </dgm:pt>
    <dgm:pt modelId="{8092B521-B881-4868-BD73-2AB08F5368EA}" type="sibTrans" cxnId="{8411DD2E-906A-441A-9C66-B190C8BB0BB0}">
      <dgm:prSet/>
      <dgm:spPr/>
      <dgm:t>
        <a:bodyPr/>
        <a:lstStyle/>
        <a:p>
          <a:endParaRPr lang="en-US"/>
        </a:p>
      </dgm:t>
    </dgm:pt>
    <dgm:pt modelId="{92F64CE4-1399-4CBC-B94A-F69FAE871756}" type="parTrans" cxnId="{8411DD2E-906A-441A-9C66-B190C8BB0BB0}">
      <dgm:prSet/>
      <dgm:spPr/>
      <dgm:t>
        <a:bodyPr/>
        <a:lstStyle/>
        <a:p>
          <a:endParaRPr lang="en-US"/>
        </a:p>
      </dgm:t>
    </dgm:pt>
    <dgm:pt modelId="{BCFCF076-495C-4E47-A603-750F3D5D9E85}">
      <dgm:prSet custT="1"/>
      <dgm:spPr>
        <a:xfrm>
          <a:off x="3144038" y="1573947"/>
          <a:ext cx="2708806" cy="2223395"/>
        </a:xfrm>
        <a:prstGeom prst="rect">
          <a:avLst/>
        </a:prstGeom>
        <a:noFill/>
        <a:ln>
          <a:noFill/>
        </a:ln>
        <a:effectLst/>
      </dgm:spPr>
      <dgm:t>
        <a:bodyPr/>
        <a:lstStyle/>
        <a:p>
          <a:pPr>
            <a:buChar char="•"/>
          </a:pPr>
          <a:r>
            <a:rPr lang="en-US" sz="1200" dirty="0">
              <a:solidFill>
                <a:srgbClr val="FFFFFF">
                  <a:hueOff val="0"/>
                  <a:satOff val="0"/>
                  <a:lumOff val="0"/>
                  <a:alphaOff val="0"/>
                </a:srgbClr>
              </a:solidFill>
              <a:latin typeface="Avenir Next LT Pro"/>
              <a:ea typeface="+mn-ea"/>
              <a:cs typeface="+mn-cs"/>
            </a:rPr>
            <a:t>Identity Management System (ORCID)</a:t>
          </a:r>
        </a:p>
      </dgm:t>
    </dgm:pt>
    <dgm:pt modelId="{1108E394-2915-4FEE-9867-EA22A91AF284}" type="parTrans" cxnId="{F4BE4D78-CE2E-49E0-BF1B-E03ACF903E3A}">
      <dgm:prSet/>
      <dgm:spPr/>
      <dgm:t>
        <a:bodyPr/>
        <a:lstStyle/>
        <a:p>
          <a:endParaRPr lang="en-US"/>
        </a:p>
      </dgm:t>
    </dgm:pt>
    <dgm:pt modelId="{A05BF4DE-EF01-4011-8905-3447E7CAD9C8}" type="sibTrans" cxnId="{F4BE4D78-CE2E-49E0-BF1B-E03ACF903E3A}">
      <dgm:prSet/>
      <dgm:spPr/>
      <dgm:t>
        <a:bodyPr/>
        <a:lstStyle/>
        <a:p>
          <a:endParaRPr lang="en-US"/>
        </a:p>
      </dgm:t>
    </dgm:pt>
    <dgm:pt modelId="{B46983D7-5AF4-4FA2-A8E3-921772C00D5B}">
      <dgm:prSet custT="1"/>
      <dgm:spPr>
        <a:xfrm>
          <a:off x="3144038" y="1573947"/>
          <a:ext cx="2708806" cy="2223395"/>
        </a:xfrm>
        <a:prstGeom prst="rect">
          <a:avLst/>
        </a:prstGeom>
        <a:noFill/>
        <a:ln>
          <a:noFill/>
        </a:ln>
        <a:effectLst/>
      </dgm:spPr>
      <dgm:t>
        <a:bodyPr/>
        <a:lstStyle/>
        <a:p>
          <a:pPr>
            <a:buChar char="•"/>
          </a:pPr>
          <a:r>
            <a:rPr lang="en-US" sz="1200" dirty="0">
              <a:solidFill>
                <a:srgbClr val="FFFFFF">
                  <a:hueOff val="0"/>
                  <a:satOff val="0"/>
                  <a:lumOff val="0"/>
                  <a:alphaOff val="0"/>
                </a:srgbClr>
              </a:solidFill>
              <a:latin typeface="Avenir Next LT Pro"/>
              <a:ea typeface="+mn-ea"/>
              <a:cs typeface="+mn-cs"/>
            </a:rPr>
            <a:t>Academic Journal Software (OJS3)</a:t>
          </a:r>
        </a:p>
      </dgm:t>
    </dgm:pt>
    <dgm:pt modelId="{898A6D8D-D55C-457C-9A87-1AE2315F656C}" type="parTrans" cxnId="{12FD17AA-7C5B-40E3-8D6D-93C058F05D57}">
      <dgm:prSet/>
      <dgm:spPr/>
      <dgm:t>
        <a:bodyPr/>
        <a:lstStyle/>
        <a:p>
          <a:endParaRPr lang="en-US"/>
        </a:p>
      </dgm:t>
    </dgm:pt>
    <dgm:pt modelId="{68D64438-20FA-49B2-8C22-A4F417F5ACFC}" type="sibTrans" cxnId="{12FD17AA-7C5B-40E3-8D6D-93C058F05D57}">
      <dgm:prSet/>
      <dgm:spPr/>
      <dgm:t>
        <a:bodyPr/>
        <a:lstStyle/>
        <a:p>
          <a:endParaRPr lang="en-US"/>
        </a:p>
      </dgm:t>
    </dgm:pt>
    <dgm:pt modelId="{E4250D52-E091-4F73-B51E-50041DCFB96C}">
      <dgm:prSet custT="1"/>
      <dgm:spPr>
        <a:xfrm>
          <a:off x="0" y="1528330"/>
          <a:ext cx="2927522" cy="2223395"/>
        </a:xfrm>
        <a:prstGeom prst="rect">
          <a:avLst/>
        </a:prstGeom>
        <a:noFill/>
        <a:ln>
          <a:noFill/>
        </a:ln>
        <a:effectLst/>
      </dgm:spPr>
      <dgm:t>
        <a:bodyPr/>
        <a:lstStyle/>
        <a:p>
          <a:pPr algn="l">
            <a:buChar char="•"/>
          </a:pPr>
          <a:r>
            <a:rPr lang="en-US" sz="1800" dirty="0">
              <a:solidFill>
                <a:srgbClr val="FFFFFF">
                  <a:hueOff val="0"/>
                  <a:satOff val="0"/>
                  <a:lumOff val="0"/>
                  <a:alphaOff val="0"/>
                </a:srgbClr>
              </a:solidFill>
              <a:latin typeface="Avenir Next LT Pro"/>
              <a:ea typeface="+mn-ea"/>
              <a:cs typeface="+mn-cs"/>
            </a:rPr>
            <a:t>Research Data Repository (Dataverse)</a:t>
          </a:r>
        </a:p>
      </dgm:t>
    </dgm:pt>
    <dgm:pt modelId="{ECFDD2B0-61FC-4A8A-BA98-E68E01C5591B}" type="sibTrans" cxnId="{1701BC03-E0FF-4281-9961-E241A8A01F20}">
      <dgm:prSet/>
      <dgm:spPr/>
      <dgm:t>
        <a:bodyPr/>
        <a:lstStyle/>
        <a:p>
          <a:endParaRPr lang="en-US"/>
        </a:p>
      </dgm:t>
    </dgm:pt>
    <dgm:pt modelId="{E7C06719-7902-4B2D-A6B4-150A08DC27DF}" type="parTrans" cxnId="{1701BC03-E0FF-4281-9961-E241A8A01F20}">
      <dgm:prSet/>
      <dgm:spPr/>
      <dgm:t>
        <a:bodyPr/>
        <a:lstStyle/>
        <a:p>
          <a:endParaRPr lang="en-US"/>
        </a:p>
      </dgm:t>
    </dgm:pt>
    <dgm:pt modelId="{811ECBBE-EAA9-4704-BAC0-5F0A472C3D06}" type="pres">
      <dgm:prSet presAssocID="{0891781C-2E3A-443C-AB5E-261D4E564F95}" presName="cycle" presStyleCnt="0">
        <dgm:presLayoutVars>
          <dgm:dir/>
          <dgm:resizeHandles val="exact"/>
        </dgm:presLayoutVars>
      </dgm:prSet>
      <dgm:spPr/>
    </dgm:pt>
    <dgm:pt modelId="{9A54EAF7-C038-4F21-B9F8-2DCAAE0052E7}" type="pres">
      <dgm:prSet presAssocID="{3780BA40-3C27-4928-A2AA-B90358FE38B4}" presName="dummy" presStyleCnt="0"/>
      <dgm:spPr/>
    </dgm:pt>
    <dgm:pt modelId="{0F9F82B3-617F-463F-807E-A6B4EFD0365E}" type="pres">
      <dgm:prSet presAssocID="{3780BA40-3C27-4928-A2AA-B90358FE38B4}" presName="node" presStyleLbl="revTx" presStyleIdx="0" presStyleCnt="2" custScaleX="131669" custRadScaleRad="75509" custRadScaleInc="295069">
        <dgm:presLayoutVars>
          <dgm:bulletEnabled val="1"/>
        </dgm:presLayoutVars>
      </dgm:prSet>
      <dgm:spPr/>
    </dgm:pt>
    <dgm:pt modelId="{756105E2-35C6-4485-8B91-BE4CE4931694}" type="pres">
      <dgm:prSet presAssocID="{E723782B-A875-4C38-86BF-0A8B12CEFBC7}" presName="sibTrans" presStyleLbl="node1" presStyleIdx="0" presStyleCnt="2"/>
      <dgm:spPr/>
    </dgm:pt>
    <dgm:pt modelId="{4224D3ED-5179-4172-8D76-24098B523F9D}" type="pres">
      <dgm:prSet presAssocID="{98339BDF-4644-4420-98CB-CB326D4F7C3D}" presName="dummy" presStyleCnt="0"/>
      <dgm:spPr/>
    </dgm:pt>
    <dgm:pt modelId="{1B6DE6C1-3A9F-44E3-8F56-7DDDD4973569}" type="pres">
      <dgm:prSet presAssocID="{98339BDF-4644-4420-98CB-CB326D4F7C3D}" presName="node" presStyleLbl="revTx" presStyleIdx="1" presStyleCnt="2" custScaleX="121832" custRadScaleRad="105716" custRadScaleInc="-298613">
        <dgm:presLayoutVars>
          <dgm:bulletEnabled val="1"/>
        </dgm:presLayoutVars>
      </dgm:prSet>
      <dgm:spPr/>
    </dgm:pt>
    <dgm:pt modelId="{A3E4BAFF-03B8-4A81-A451-76424EDB7F22}" type="pres">
      <dgm:prSet presAssocID="{5610D5B2-6BD9-4901-A47D-A8E0FED7EB7D}" presName="sibTrans" presStyleLbl="node1" presStyleIdx="1" presStyleCnt="2"/>
      <dgm:spPr/>
    </dgm:pt>
  </dgm:ptLst>
  <dgm:cxnLst>
    <dgm:cxn modelId="{1701BC03-E0FF-4281-9961-E241A8A01F20}" srcId="{3780BA40-3C27-4928-A2AA-B90358FE38B4}" destId="{E4250D52-E091-4F73-B51E-50041DCFB96C}" srcOrd="0" destOrd="0" parTransId="{E7C06719-7902-4B2D-A6B4-150A08DC27DF}" sibTransId="{ECFDD2B0-61FC-4A8A-BA98-E68E01C5591B}"/>
    <dgm:cxn modelId="{8411DD2E-906A-441A-9C66-B190C8BB0BB0}" srcId="{98339BDF-4644-4420-98CB-CB326D4F7C3D}" destId="{C2858497-5C7E-4799-9AC4-B12A54B4660A}" srcOrd="3" destOrd="0" parTransId="{92F64CE4-1399-4CBC-B94A-F69FAE871756}" sibTransId="{8092B521-B881-4868-BD73-2AB08F5368EA}"/>
    <dgm:cxn modelId="{66312D34-E00F-4201-8B08-E6169F0A2D4F}" type="presOf" srcId="{32B9CAF6-3D16-4928-AB9D-3E7D30DA2398}" destId="{0F9F82B3-617F-463F-807E-A6B4EFD0365E}" srcOrd="0" destOrd="2" presId="urn:microsoft.com/office/officeart/2005/8/layout/cycle1"/>
    <dgm:cxn modelId="{E3B18C49-5727-4A31-A0A8-F93C2A180A43}" type="presOf" srcId="{3780BA40-3C27-4928-A2AA-B90358FE38B4}" destId="{0F9F82B3-617F-463F-807E-A6B4EFD0365E}" srcOrd="0" destOrd="0" presId="urn:microsoft.com/office/officeart/2005/8/layout/cycle1"/>
    <dgm:cxn modelId="{6046C26D-711E-4366-9B60-B08BA1D1525F}" type="presOf" srcId="{98339BDF-4644-4420-98CB-CB326D4F7C3D}" destId="{1B6DE6C1-3A9F-44E3-8F56-7DDDD4973569}" srcOrd="0" destOrd="0" presId="urn:microsoft.com/office/officeart/2005/8/layout/cycle1"/>
    <dgm:cxn modelId="{28911D52-3784-4842-9094-0DAD12F3D581}" srcId="{0891781C-2E3A-443C-AB5E-261D4E564F95}" destId="{3780BA40-3C27-4928-A2AA-B90358FE38B4}" srcOrd="0" destOrd="0" parTransId="{1E99957F-3015-4803-95DA-FD1F0C87101A}" sibTransId="{E723782B-A875-4C38-86BF-0A8B12CEFBC7}"/>
    <dgm:cxn modelId="{D579A052-3BDA-4E4C-BA3E-B489C52FC4E0}" srcId="{98339BDF-4644-4420-98CB-CB326D4F7C3D}" destId="{A1949FC2-6505-4960-8EAF-F45EEF038EE1}" srcOrd="0" destOrd="0" parTransId="{BCABD873-2AB0-4720-8B62-2409168BCA20}" sibTransId="{D8FB1834-A0BA-4CC8-99B3-A5C9ECF6268A}"/>
    <dgm:cxn modelId="{6242DB72-9987-422B-AAAF-F25850D2ED36}" type="presOf" srcId="{B46983D7-5AF4-4FA2-A8E3-921772C00D5B}" destId="{1B6DE6C1-3A9F-44E3-8F56-7DDDD4973569}" srcOrd="0" destOrd="3" presId="urn:microsoft.com/office/officeart/2005/8/layout/cycle1"/>
    <dgm:cxn modelId="{F4BE4D78-CE2E-49E0-BF1B-E03ACF903E3A}" srcId="{98339BDF-4644-4420-98CB-CB326D4F7C3D}" destId="{BCFCF076-495C-4E47-A603-750F3D5D9E85}" srcOrd="1" destOrd="0" parTransId="{1108E394-2915-4FEE-9867-EA22A91AF284}" sibTransId="{A05BF4DE-EF01-4011-8905-3447E7CAD9C8}"/>
    <dgm:cxn modelId="{FA611292-C130-4DF5-ACE5-D72609CFCC11}" type="presOf" srcId="{0891781C-2E3A-443C-AB5E-261D4E564F95}" destId="{811ECBBE-EAA9-4704-BAC0-5F0A472C3D06}" srcOrd="0" destOrd="0" presId="urn:microsoft.com/office/officeart/2005/8/layout/cycle1"/>
    <dgm:cxn modelId="{C532619F-4D24-4783-9030-61BA85F68C43}" type="presOf" srcId="{A1949FC2-6505-4960-8EAF-F45EEF038EE1}" destId="{1B6DE6C1-3A9F-44E3-8F56-7DDDD4973569}" srcOrd="0" destOrd="1" presId="urn:microsoft.com/office/officeart/2005/8/layout/cycle1"/>
    <dgm:cxn modelId="{794C61A6-1525-42D9-81B6-3342458A8721}" type="presOf" srcId="{C2858497-5C7E-4799-9AC4-B12A54B4660A}" destId="{1B6DE6C1-3A9F-44E3-8F56-7DDDD4973569}" srcOrd="0" destOrd="4" presId="urn:microsoft.com/office/officeart/2005/8/layout/cycle1"/>
    <dgm:cxn modelId="{12FD17AA-7C5B-40E3-8D6D-93C058F05D57}" srcId="{98339BDF-4644-4420-98CB-CB326D4F7C3D}" destId="{B46983D7-5AF4-4FA2-A8E3-921772C00D5B}" srcOrd="2" destOrd="0" parTransId="{898A6D8D-D55C-457C-9A87-1AE2315F656C}" sibTransId="{68D64438-20FA-49B2-8C22-A4F417F5ACFC}"/>
    <dgm:cxn modelId="{62C487AB-A14A-468E-BCBA-0875515270B3}" type="presOf" srcId="{E4250D52-E091-4F73-B51E-50041DCFB96C}" destId="{0F9F82B3-617F-463F-807E-A6B4EFD0365E}" srcOrd="0" destOrd="1" presId="urn:microsoft.com/office/officeart/2005/8/layout/cycle1"/>
    <dgm:cxn modelId="{294795B3-2A89-4995-B6EC-D438B2E48C3D}" type="presOf" srcId="{BCFCF076-495C-4E47-A603-750F3D5D9E85}" destId="{1B6DE6C1-3A9F-44E3-8F56-7DDDD4973569}" srcOrd="0" destOrd="2" presId="urn:microsoft.com/office/officeart/2005/8/layout/cycle1"/>
    <dgm:cxn modelId="{89F028C8-ADD1-4E0E-904F-2D455B92DF7A}" type="presOf" srcId="{E723782B-A875-4C38-86BF-0A8B12CEFBC7}" destId="{756105E2-35C6-4485-8B91-BE4CE4931694}" srcOrd="0" destOrd="0" presId="urn:microsoft.com/office/officeart/2005/8/layout/cycle1"/>
    <dgm:cxn modelId="{0E9573D1-0770-41C0-A746-F5A10C68DDB6}" srcId="{0891781C-2E3A-443C-AB5E-261D4E564F95}" destId="{98339BDF-4644-4420-98CB-CB326D4F7C3D}" srcOrd="1" destOrd="0" parTransId="{85EFE04D-D6D8-4108-9BDC-3AA1EBAB0C6F}" sibTransId="{5610D5B2-6BD9-4901-A47D-A8E0FED7EB7D}"/>
    <dgm:cxn modelId="{65D86DD8-FE60-40E7-BEDE-179C5FC5DE15}" srcId="{3780BA40-3C27-4928-A2AA-B90358FE38B4}" destId="{32B9CAF6-3D16-4928-AB9D-3E7D30DA2398}" srcOrd="1" destOrd="0" parTransId="{37C8CE0B-0D72-497B-AB2E-3C1F1B5118D8}" sibTransId="{C5F14AC1-C095-4B31-8E15-51C4C02FA626}"/>
    <dgm:cxn modelId="{14A65FE5-CE09-490B-83AE-2BB77E047F1B}" type="presOf" srcId="{5610D5B2-6BD9-4901-A47D-A8E0FED7EB7D}" destId="{A3E4BAFF-03B8-4A81-A451-76424EDB7F22}" srcOrd="0" destOrd="0" presId="urn:microsoft.com/office/officeart/2005/8/layout/cycle1"/>
    <dgm:cxn modelId="{1CA19D73-5111-426B-A005-9636DE4455ED}" type="presParOf" srcId="{811ECBBE-EAA9-4704-BAC0-5F0A472C3D06}" destId="{9A54EAF7-C038-4F21-B9F8-2DCAAE0052E7}" srcOrd="0" destOrd="0" presId="urn:microsoft.com/office/officeart/2005/8/layout/cycle1"/>
    <dgm:cxn modelId="{0FFBD427-64C3-4C0B-BDC7-0D5CA16DB9B5}" type="presParOf" srcId="{811ECBBE-EAA9-4704-BAC0-5F0A472C3D06}" destId="{0F9F82B3-617F-463F-807E-A6B4EFD0365E}" srcOrd="1" destOrd="0" presId="urn:microsoft.com/office/officeart/2005/8/layout/cycle1"/>
    <dgm:cxn modelId="{3D8CB7EF-67F2-4DE0-821C-36A208A8605F}" type="presParOf" srcId="{811ECBBE-EAA9-4704-BAC0-5F0A472C3D06}" destId="{756105E2-35C6-4485-8B91-BE4CE4931694}" srcOrd="2" destOrd="0" presId="urn:microsoft.com/office/officeart/2005/8/layout/cycle1"/>
    <dgm:cxn modelId="{12B83BED-B5BC-416B-A4F7-A382BD6E59C9}" type="presParOf" srcId="{811ECBBE-EAA9-4704-BAC0-5F0A472C3D06}" destId="{4224D3ED-5179-4172-8D76-24098B523F9D}" srcOrd="3" destOrd="0" presId="urn:microsoft.com/office/officeart/2005/8/layout/cycle1"/>
    <dgm:cxn modelId="{DE9AEFBD-394E-4228-A5BC-413AF89FA938}" type="presParOf" srcId="{811ECBBE-EAA9-4704-BAC0-5F0A472C3D06}" destId="{1B6DE6C1-3A9F-44E3-8F56-7DDDD4973569}" srcOrd="4" destOrd="0" presId="urn:microsoft.com/office/officeart/2005/8/layout/cycle1"/>
    <dgm:cxn modelId="{A9F60AAC-E7D8-49FC-AD4E-7A16CCE50B6E}" type="presParOf" srcId="{811ECBBE-EAA9-4704-BAC0-5F0A472C3D06}" destId="{A3E4BAFF-03B8-4A81-A451-76424EDB7F22}" srcOrd="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91781C-2E3A-443C-AB5E-261D4E564F9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780BA40-3C27-4928-A2AA-B90358FE38B4}">
      <dgm:prSet custT="1"/>
      <dgm:spPr/>
      <dgm:t>
        <a:bodyPr/>
        <a:lstStyle/>
        <a:p>
          <a:pPr algn="ctr"/>
          <a:r>
            <a:rPr lang="en-US" sz="2200" b="1" dirty="0"/>
            <a:t>TWO PRIMARY COMPONENTS</a:t>
          </a:r>
          <a:endParaRPr lang="en-US" sz="2200" dirty="0"/>
        </a:p>
      </dgm:t>
    </dgm:pt>
    <dgm:pt modelId="{1E99957F-3015-4803-95DA-FD1F0C87101A}" type="parTrans" cxnId="{28911D52-3784-4842-9094-0DAD12F3D581}">
      <dgm:prSet/>
      <dgm:spPr/>
      <dgm:t>
        <a:bodyPr/>
        <a:lstStyle/>
        <a:p>
          <a:endParaRPr lang="en-US"/>
        </a:p>
      </dgm:t>
    </dgm:pt>
    <dgm:pt modelId="{E723782B-A875-4C38-86BF-0A8B12CEFBC7}" type="sibTrans" cxnId="{28911D52-3784-4842-9094-0DAD12F3D581}">
      <dgm:prSet/>
      <dgm:spPr/>
      <dgm:t>
        <a:bodyPr/>
        <a:lstStyle/>
        <a:p>
          <a:endParaRPr lang="en-US"/>
        </a:p>
      </dgm:t>
    </dgm:pt>
    <dgm:pt modelId="{32B9CAF6-3D16-4928-AB9D-3E7D30DA2398}">
      <dgm:prSet custT="1"/>
      <dgm:spPr/>
      <dgm:t>
        <a:bodyPr/>
        <a:lstStyle/>
        <a:p>
          <a:pPr algn="l"/>
          <a:r>
            <a:rPr lang="en-US" sz="1800" dirty="0"/>
            <a:t>DIGITAL COLLECTIONS REPOSITORY</a:t>
          </a:r>
          <a:br>
            <a:rPr lang="en-US" sz="1100" dirty="0"/>
          </a:br>
          <a:endParaRPr lang="en-US" sz="1100" dirty="0"/>
        </a:p>
      </dgm:t>
    </dgm:pt>
    <dgm:pt modelId="{37C8CE0B-0D72-497B-AB2E-3C1F1B5118D8}" type="parTrans" cxnId="{65D86DD8-FE60-40E7-BEDE-179C5FC5DE15}">
      <dgm:prSet/>
      <dgm:spPr/>
      <dgm:t>
        <a:bodyPr/>
        <a:lstStyle/>
        <a:p>
          <a:endParaRPr lang="en-US"/>
        </a:p>
      </dgm:t>
    </dgm:pt>
    <dgm:pt modelId="{C5F14AC1-C095-4B31-8E15-51C4C02FA626}" type="sibTrans" cxnId="{65D86DD8-FE60-40E7-BEDE-179C5FC5DE15}">
      <dgm:prSet/>
      <dgm:spPr/>
      <dgm:t>
        <a:bodyPr/>
        <a:lstStyle/>
        <a:p>
          <a:endParaRPr lang="en-US"/>
        </a:p>
      </dgm:t>
    </dgm:pt>
    <dgm:pt modelId="{98339BDF-4644-4420-98CB-CB326D4F7C3D}">
      <dgm:prSet custT="1"/>
      <dgm:spPr/>
      <dgm:t>
        <a:bodyPr/>
        <a:lstStyle/>
        <a:p>
          <a:pPr algn="ctr"/>
          <a:r>
            <a:rPr lang="en-US" sz="2200" b="1" dirty="0"/>
            <a:t>FOUR TERTIARY COMPONENTS</a:t>
          </a:r>
          <a:br>
            <a:rPr lang="en-US" sz="2200" b="1" dirty="0"/>
          </a:br>
          <a:r>
            <a:rPr lang="en-US" sz="1800" b="0" dirty="0"/>
            <a:t>(Communication)</a:t>
          </a:r>
        </a:p>
      </dgm:t>
    </dgm:pt>
    <dgm:pt modelId="{85EFE04D-D6D8-4108-9BDC-3AA1EBAB0C6F}" type="parTrans" cxnId="{0E9573D1-0770-41C0-A746-F5A10C68DDB6}">
      <dgm:prSet/>
      <dgm:spPr/>
      <dgm:t>
        <a:bodyPr/>
        <a:lstStyle/>
        <a:p>
          <a:endParaRPr lang="en-US"/>
        </a:p>
      </dgm:t>
    </dgm:pt>
    <dgm:pt modelId="{5610D5B2-6BD9-4901-A47D-A8E0FED7EB7D}" type="sibTrans" cxnId="{0E9573D1-0770-41C0-A746-F5A10C68DDB6}">
      <dgm:prSet/>
      <dgm:spPr/>
      <dgm:t>
        <a:bodyPr/>
        <a:lstStyle/>
        <a:p>
          <a:endParaRPr lang="en-US"/>
        </a:p>
      </dgm:t>
    </dgm:pt>
    <dgm:pt modelId="{A1949FC2-6505-4960-8EAF-F45EEF038EE1}">
      <dgm:prSet custT="1"/>
      <dgm:spPr/>
      <dgm:t>
        <a:bodyPr/>
        <a:lstStyle/>
        <a:p>
          <a:r>
            <a:rPr lang="en-US" sz="1400" dirty="0"/>
            <a:t>Electronic Thesis and Dissertation Management System </a:t>
          </a:r>
        </a:p>
      </dgm:t>
    </dgm:pt>
    <dgm:pt modelId="{D8FB1834-A0BA-4CC8-99B3-A5C9ECF6268A}" type="sibTrans" cxnId="{D579A052-3BDA-4E4C-BA3E-B489C52FC4E0}">
      <dgm:prSet/>
      <dgm:spPr/>
      <dgm:t>
        <a:bodyPr/>
        <a:lstStyle/>
        <a:p>
          <a:endParaRPr lang="en-US"/>
        </a:p>
      </dgm:t>
    </dgm:pt>
    <dgm:pt modelId="{BCABD873-2AB0-4720-8B62-2409168BCA20}" type="parTrans" cxnId="{D579A052-3BDA-4E4C-BA3E-B489C52FC4E0}">
      <dgm:prSet/>
      <dgm:spPr/>
      <dgm:t>
        <a:bodyPr/>
        <a:lstStyle/>
        <a:p>
          <a:endParaRPr lang="en-US"/>
        </a:p>
      </dgm:t>
    </dgm:pt>
    <dgm:pt modelId="{C2858497-5C7E-4799-9AC4-B12A54B4660A}">
      <dgm:prSet custT="1"/>
      <dgm:spPr/>
      <dgm:t>
        <a:bodyPr/>
        <a:lstStyle/>
        <a:p>
          <a:r>
            <a:rPr lang="en-US" sz="1400" dirty="0"/>
            <a:t>User Interface/Content Management Software</a:t>
          </a:r>
        </a:p>
      </dgm:t>
    </dgm:pt>
    <dgm:pt modelId="{8092B521-B881-4868-BD73-2AB08F5368EA}" type="sibTrans" cxnId="{8411DD2E-906A-441A-9C66-B190C8BB0BB0}">
      <dgm:prSet/>
      <dgm:spPr/>
      <dgm:t>
        <a:bodyPr/>
        <a:lstStyle/>
        <a:p>
          <a:endParaRPr lang="en-US"/>
        </a:p>
      </dgm:t>
    </dgm:pt>
    <dgm:pt modelId="{92F64CE4-1399-4CBC-B94A-F69FAE871756}" type="parTrans" cxnId="{8411DD2E-906A-441A-9C66-B190C8BB0BB0}">
      <dgm:prSet/>
      <dgm:spPr/>
      <dgm:t>
        <a:bodyPr/>
        <a:lstStyle/>
        <a:p>
          <a:endParaRPr lang="en-US"/>
        </a:p>
      </dgm:t>
    </dgm:pt>
    <dgm:pt modelId="{BCFCF076-495C-4E47-A603-750F3D5D9E85}">
      <dgm:prSet custT="1"/>
      <dgm:spPr/>
      <dgm:t>
        <a:bodyPr/>
        <a:lstStyle/>
        <a:p>
          <a:r>
            <a:rPr lang="en-US" sz="1400" dirty="0"/>
            <a:t>Identity Management System</a:t>
          </a:r>
        </a:p>
      </dgm:t>
    </dgm:pt>
    <dgm:pt modelId="{1108E394-2915-4FEE-9867-EA22A91AF284}" type="parTrans" cxnId="{F4BE4D78-CE2E-49E0-BF1B-E03ACF903E3A}">
      <dgm:prSet/>
      <dgm:spPr/>
      <dgm:t>
        <a:bodyPr/>
        <a:lstStyle/>
        <a:p>
          <a:endParaRPr lang="en-US"/>
        </a:p>
      </dgm:t>
    </dgm:pt>
    <dgm:pt modelId="{A05BF4DE-EF01-4011-8905-3447E7CAD9C8}" type="sibTrans" cxnId="{F4BE4D78-CE2E-49E0-BF1B-E03ACF903E3A}">
      <dgm:prSet/>
      <dgm:spPr/>
      <dgm:t>
        <a:bodyPr/>
        <a:lstStyle/>
        <a:p>
          <a:endParaRPr lang="en-US"/>
        </a:p>
      </dgm:t>
    </dgm:pt>
    <dgm:pt modelId="{B46983D7-5AF4-4FA2-A8E3-921772C00D5B}">
      <dgm:prSet custT="1"/>
      <dgm:spPr/>
      <dgm:t>
        <a:bodyPr/>
        <a:lstStyle/>
        <a:p>
          <a:r>
            <a:rPr lang="en-US" sz="1400" dirty="0"/>
            <a:t>Open Academic Journal Software</a:t>
          </a:r>
        </a:p>
      </dgm:t>
    </dgm:pt>
    <dgm:pt modelId="{898A6D8D-D55C-457C-9A87-1AE2315F656C}" type="parTrans" cxnId="{12FD17AA-7C5B-40E3-8D6D-93C058F05D57}">
      <dgm:prSet/>
      <dgm:spPr/>
      <dgm:t>
        <a:bodyPr/>
        <a:lstStyle/>
        <a:p>
          <a:endParaRPr lang="en-US"/>
        </a:p>
      </dgm:t>
    </dgm:pt>
    <dgm:pt modelId="{68D64438-20FA-49B2-8C22-A4F417F5ACFC}" type="sibTrans" cxnId="{12FD17AA-7C5B-40E3-8D6D-93C058F05D57}">
      <dgm:prSet/>
      <dgm:spPr/>
      <dgm:t>
        <a:bodyPr/>
        <a:lstStyle/>
        <a:p>
          <a:endParaRPr lang="en-US"/>
        </a:p>
      </dgm:t>
    </dgm:pt>
    <dgm:pt modelId="{E4250D52-E091-4F73-B51E-50041DCFB96C}">
      <dgm:prSet custT="1"/>
      <dgm:spPr/>
      <dgm:t>
        <a:bodyPr/>
        <a:lstStyle/>
        <a:p>
          <a:pPr algn="l"/>
          <a:r>
            <a:rPr lang="en-US" sz="1800" dirty="0"/>
            <a:t>RESEARCH DATA REPOSITORY</a:t>
          </a:r>
        </a:p>
      </dgm:t>
    </dgm:pt>
    <dgm:pt modelId="{ECFDD2B0-61FC-4A8A-BA98-E68E01C5591B}" type="sibTrans" cxnId="{1701BC03-E0FF-4281-9961-E241A8A01F20}">
      <dgm:prSet/>
      <dgm:spPr/>
      <dgm:t>
        <a:bodyPr/>
        <a:lstStyle/>
        <a:p>
          <a:endParaRPr lang="en-US"/>
        </a:p>
      </dgm:t>
    </dgm:pt>
    <dgm:pt modelId="{E7C06719-7902-4B2D-A6B4-150A08DC27DF}" type="parTrans" cxnId="{1701BC03-E0FF-4281-9961-E241A8A01F20}">
      <dgm:prSet/>
      <dgm:spPr/>
      <dgm:t>
        <a:bodyPr/>
        <a:lstStyle/>
        <a:p>
          <a:endParaRPr lang="en-US"/>
        </a:p>
      </dgm:t>
    </dgm:pt>
    <dgm:pt modelId="{A73462BE-FA88-4B4A-B673-21C374E04DB2}" type="pres">
      <dgm:prSet presAssocID="{0891781C-2E3A-443C-AB5E-261D4E564F95}" presName="linear" presStyleCnt="0">
        <dgm:presLayoutVars>
          <dgm:dir/>
          <dgm:animLvl val="lvl"/>
          <dgm:resizeHandles val="exact"/>
        </dgm:presLayoutVars>
      </dgm:prSet>
      <dgm:spPr/>
    </dgm:pt>
    <dgm:pt modelId="{D172DB66-409D-4A8D-8DCF-5B0A0D302F7F}" type="pres">
      <dgm:prSet presAssocID="{3780BA40-3C27-4928-A2AA-B90358FE38B4}" presName="parentLin" presStyleCnt="0"/>
      <dgm:spPr/>
    </dgm:pt>
    <dgm:pt modelId="{05F92B98-22BF-426A-836D-AF61DC53D30B}" type="pres">
      <dgm:prSet presAssocID="{3780BA40-3C27-4928-A2AA-B90358FE38B4}" presName="parentLeftMargin" presStyleLbl="node1" presStyleIdx="0" presStyleCnt="2"/>
      <dgm:spPr/>
    </dgm:pt>
    <dgm:pt modelId="{2B6D319E-0C60-46EF-8AB5-C7633834C60C}" type="pres">
      <dgm:prSet presAssocID="{3780BA40-3C27-4928-A2AA-B90358FE38B4}" presName="parentText" presStyleLbl="node1" presStyleIdx="0" presStyleCnt="2">
        <dgm:presLayoutVars>
          <dgm:chMax val="0"/>
          <dgm:bulletEnabled val="1"/>
        </dgm:presLayoutVars>
      </dgm:prSet>
      <dgm:spPr/>
    </dgm:pt>
    <dgm:pt modelId="{7B9EC099-F39C-4EA5-A6D1-8487D65A1E5C}" type="pres">
      <dgm:prSet presAssocID="{3780BA40-3C27-4928-A2AA-B90358FE38B4}" presName="negativeSpace" presStyleCnt="0"/>
      <dgm:spPr/>
    </dgm:pt>
    <dgm:pt modelId="{ECD85C4D-DF87-4BE3-8047-7AE20A211B68}" type="pres">
      <dgm:prSet presAssocID="{3780BA40-3C27-4928-A2AA-B90358FE38B4}" presName="childText" presStyleLbl="conFgAcc1" presStyleIdx="0" presStyleCnt="2">
        <dgm:presLayoutVars>
          <dgm:bulletEnabled val="1"/>
        </dgm:presLayoutVars>
      </dgm:prSet>
      <dgm:spPr/>
    </dgm:pt>
    <dgm:pt modelId="{7432390E-C97A-477C-9D53-DD1A756FFD9D}" type="pres">
      <dgm:prSet presAssocID="{E723782B-A875-4C38-86BF-0A8B12CEFBC7}" presName="spaceBetweenRectangles" presStyleCnt="0"/>
      <dgm:spPr/>
    </dgm:pt>
    <dgm:pt modelId="{9E2CE76A-6800-4B9D-A6E1-A310E43B851D}" type="pres">
      <dgm:prSet presAssocID="{98339BDF-4644-4420-98CB-CB326D4F7C3D}" presName="parentLin" presStyleCnt="0"/>
      <dgm:spPr/>
    </dgm:pt>
    <dgm:pt modelId="{53B049C3-0908-4697-AEE3-F2E75C578BDF}" type="pres">
      <dgm:prSet presAssocID="{98339BDF-4644-4420-98CB-CB326D4F7C3D}" presName="parentLeftMargin" presStyleLbl="node1" presStyleIdx="0" presStyleCnt="2"/>
      <dgm:spPr/>
    </dgm:pt>
    <dgm:pt modelId="{26C9275B-E23B-416E-B1BD-0574665EA0EE}" type="pres">
      <dgm:prSet presAssocID="{98339BDF-4644-4420-98CB-CB326D4F7C3D}" presName="parentText" presStyleLbl="node1" presStyleIdx="1" presStyleCnt="2">
        <dgm:presLayoutVars>
          <dgm:chMax val="0"/>
          <dgm:bulletEnabled val="1"/>
        </dgm:presLayoutVars>
      </dgm:prSet>
      <dgm:spPr/>
    </dgm:pt>
    <dgm:pt modelId="{82F85625-F55F-4AFB-80C0-9F3F87B5A477}" type="pres">
      <dgm:prSet presAssocID="{98339BDF-4644-4420-98CB-CB326D4F7C3D}" presName="negativeSpace" presStyleCnt="0"/>
      <dgm:spPr/>
    </dgm:pt>
    <dgm:pt modelId="{5697FB09-AE83-4D76-A8D2-5AC9637EDC4F}" type="pres">
      <dgm:prSet presAssocID="{98339BDF-4644-4420-98CB-CB326D4F7C3D}" presName="childText" presStyleLbl="conFgAcc1" presStyleIdx="1" presStyleCnt="2">
        <dgm:presLayoutVars>
          <dgm:bulletEnabled val="1"/>
        </dgm:presLayoutVars>
      </dgm:prSet>
      <dgm:spPr/>
    </dgm:pt>
  </dgm:ptLst>
  <dgm:cxnLst>
    <dgm:cxn modelId="{1C118000-44A3-4C08-A0AD-73073259F8C3}" type="presOf" srcId="{B46983D7-5AF4-4FA2-A8E3-921772C00D5B}" destId="{5697FB09-AE83-4D76-A8D2-5AC9637EDC4F}" srcOrd="0" destOrd="2" presId="urn:microsoft.com/office/officeart/2005/8/layout/list1"/>
    <dgm:cxn modelId="{1701BC03-E0FF-4281-9961-E241A8A01F20}" srcId="{3780BA40-3C27-4928-A2AA-B90358FE38B4}" destId="{E4250D52-E091-4F73-B51E-50041DCFB96C}" srcOrd="0" destOrd="0" parTransId="{E7C06719-7902-4B2D-A6B4-150A08DC27DF}" sibTransId="{ECFDD2B0-61FC-4A8A-BA98-E68E01C5591B}"/>
    <dgm:cxn modelId="{8411DD2E-906A-441A-9C66-B190C8BB0BB0}" srcId="{98339BDF-4644-4420-98CB-CB326D4F7C3D}" destId="{C2858497-5C7E-4799-9AC4-B12A54B4660A}" srcOrd="3" destOrd="0" parTransId="{92F64CE4-1399-4CBC-B94A-F69FAE871756}" sibTransId="{8092B521-B881-4868-BD73-2AB08F5368EA}"/>
    <dgm:cxn modelId="{44EABC2F-6DD6-410B-B339-964834FB0498}" type="presOf" srcId="{C2858497-5C7E-4799-9AC4-B12A54B4660A}" destId="{5697FB09-AE83-4D76-A8D2-5AC9637EDC4F}" srcOrd="0" destOrd="3" presId="urn:microsoft.com/office/officeart/2005/8/layout/list1"/>
    <dgm:cxn modelId="{545D3B61-0D83-4DA2-A2E2-9463587F74E0}" type="presOf" srcId="{32B9CAF6-3D16-4928-AB9D-3E7D30DA2398}" destId="{ECD85C4D-DF87-4BE3-8047-7AE20A211B68}" srcOrd="0" destOrd="1" presId="urn:microsoft.com/office/officeart/2005/8/layout/list1"/>
    <dgm:cxn modelId="{CE587241-1C80-4512-9110-D7DD2E07C676}" type="presOf" srcId="{E4250D52-E091-4F73-B51E-50041DCFB96C}" destId="{ECD85C4D-DF87-4BE3-8047-7AE20A211B68}" srcOrd="0" destOrd="0" presId="urn:microsoft.com/office/officeart/2005/8/layout/list1"/>
    <dgm:cxn modelId="{9CF8E04B-EB1B-4BDA-B001-69EC15C2FED6}" type="presOf" srcId="{3780BA40-3C27-4928-A2AA-B90358FE38B4}" destId="{2B6D319E-0C60-46EF-8AB5-C7633834C60C}" srcOrd="1" destOrd="0" presId="urn:microsoft.com/office/officeart/2005/8/layout/list1"/>
    <dgm:cxn modelId="{28911D52-3784-4842-9094-0DAD12F3D581}" srcId="{0891781C-2E3A-443C-AB5E-261D4E564F95}" destId="{3780BA40-3C27-4928-A2AA-B90358FE38B4}" srcOrd="0" destOrd="0" parTransId="{1E99957F-3015-4803-95DA-FD1F0C87101A}" sibTransId="{E723782B-A875-4C38-86BF-0A8B12CEFBC7}"/>
    <dgm:cxn modelId="{D579A052-3BDA-4E4C-BA3E-B489C52FC4E0}" srcId="{98339BDF-4644-4420-98CB-CB326D4F7C3D}" destId="{A1949FC2-6505-4960-8EAF-F45EEF038EE1}" srcOrd="0" destOrd="0" parTransId="{BCABD873-2AB0-4720-8B62-2409168BCA20}" sibTransId="{D8FB1834-A0BA-4CC8-99B3-A5C9ECF6268A}"/>
    <dgm:cxn modelId="{F4BE4D78-CE2E-49E0-BF1B-E03ACF903E3A}" srcId="{98339BDF-4644-4420-98CB-CB326D4F7C3D}" destId="{BCFCF076-495C-4E47-A603-750F3D5D9E85}" srcOrd="1" destOrd="0" parTransId="{1108E394-2915-4FEE-9867-EA22A91AF284}" sibTransId="{A05BF4DE-EF01-4011-8905-3447E7CAD9C8}"/>
    <dgm:cxn modelId="{CC1AF886-90AD-46D4-AE7D-3E72C9E36BA7}" type="presOf" srcId="{98339BDF-4644-4420-98CB-CB326D4F7C3D}" destId="{53B049C3-0908-4697-AEE3-F2E75C578BDF}" srcOrd="0" destOrd="0" presId="urn:microsoft.com/office/officeart/2005/8/layout/list1"/>
    <dgm:cxn modelId="{38E6FD94-1BFC-432F-8895-E391A1AB21B7}" type="presOf" srcId="{3780BA40-3C27-4928-A2AA-B90358FE38B4}" destId="{05F92B98-22BF-426A-836D-AF61DC53D30B}" srcOrd="0" destOrd="0" presId="urn:microsoft.com/office/officeart/2005/8/layout/list1"/>
    <dgm:cxn modelId="{12FD17AA-7C5B-40E3-8D6D-93C058F05D57}" srcId="{98339BDF-4644-4420-98CB-CB326D4F7C3D}" destId="{B46983D7-5AF4-4FA2-A8E3-921772C00D5B}" srcOrd="2" destOrd="0" parTransId="{898A6D8D-D55C-457C-9A87-1AE2315F656C}" sibTransId="{68D64438-20FA-49B2-8C22-A4F417F5ACFC}"/>
    <dgm:cxn modelId="{68CF5CAE-00A7-47A5-B0BA-4FBD4CBE666D}" type="presOf" srcId="{A1949FC2-6505-4960-8EAF-F45EEF038EE1}" destId="{5697FB09-AE83-4D76-A8D2-5AC9637EDC4F}" srcOrd="0" destOrd="0" presId="urn:microsoft.com/office/officeart/2005/8/layout/list1"/>
    <dgm:cxn modelId="{418A15BC-45EE-43AB-88C2-D5C65186A3B9}" type="presOf" srcId="{0891781C-2E3A-443C-AB5E-261D4E564F95}" destId="{A73462BE-FA88-4B4A-B673-21C374E04DB2}" srcOrd="0" destOrd="0" presId="urn:microsoft.com/office/officeart/2005/8/layout/list1"/>
    <dgm:cxn modelId="{0E9573D1-0770-41C0-A746-F5A10C68DDB6}" srcId="{0891781C-2E3A-443C-AB5E-261D4E564F95}" destId="{98339BDF-4644-4420-98CB-CB326D4F7C3D}" srcOrd="1" destOrd="0" parTransId="{85EFE04D-D6D8-4108-9BDC-3AA1EBAB0C6F}" sibTransId="{5610D5B2-6BD9-4901-A47D-A8E0FED7EB7D}"/>
    <dgm:cxn modelId="{65D86DD8-FE60-40E7-BEDE-179C5FC5DE15}" srcId="{3780BA40-3C27-4928-A2AA-B90358FE38B4}" destId="{32B9CAF6-3D16-4928-AB9D-3E7D30DA2398}" srcOrd="1" destOrd="0" parTransId="{37C8CE0B-0D72-497B-AB2E-3C1F1B5118D8}" sibTransId="{C5F14AC1-C095-4B31-8E15-51C4C02FA626}"/>
    <dgm:cxn modelId="{D2B77BDC-3BDC-4C43-91CE-BEAE5B6FB592}" type="presOf" srcId="{98339BDF-4644-4420-98CB-CB326D4F7C3D}" destId="{26C9275B-E23B-416E-B1BD-0574665EA0EE}" srcOrd="1" destOrd="0" presId="urn:microsoft.com/office/officeart/2005/8/layout/list1"/>
    <dgm:cxn modelId="{186677E2-6811-4148-9EE4-4FE889DE9F48}" type="presOf" srcId="{BCFCF076-495C-4E47-A603-750F3D5D9E85}" destId="{5697FB09-AE83-4D76-A8D2-5AC9637EDC4F}" srcOrd="0" destOrd="1" presId="urn:microsoft.com/office/officeart/2005/8/layout/list1"/>
    <dgm:cxn modelId="{D39DEC91-2B81-4F12-ACB0-26D4B8F57B9A}" type="presParOf" srcId="{A73462BE-FA88-4B4A-B673-21C374E04DB2}" destId="{D172DB66-409D-4A8D-8DCF-5B0A0D302F7F}" srcOrd="0" destOrd="0" presId="urn:microsoft.com/office/officeart/2005/8/layout/list1"/>
    <dgm:cxn modelId="{2D148171-D31E-414C-A668-D4902CA7E58D}" type="presParOf" srcId="{D172DB66-409D-4A8D-8DCF-5B0A0D302F7F}" destId="{05F92B98-22BF-426A-836D-AF61DC53D30B}" srcOrd="0" destOrd="0" presId="urn:microsoft.com/office/officeart/2005/8/layout/list1"/>
    <dgm:cxn modelId="{F7A1C706-5A83-4B25-9317-6140556EAD62}" type="presParOf" srcId="{D172DB66-409D-4A8D-8DCF-5B0A0D302F7F}" destId="{2B6D319E-0C60-46EF-8AB5-C7633834C60C}" srcOrd="1" destOrd="0" presId="urn:microsoft.com/office/officeart/2005/8/layout/list1"/>
    <dgm:cxn modelId="{0A5150F3-AB2D-44D8-BE5A-E26139927C1C}" type="presParOf" srcId="{A73462BE-FA88-4B4A-B673-21C374E04DB2}" destId="{7B9EC099-F39C-4EA5-A6D1-8487D65A1E5C}" srcOrd="1" destOrd="0" presId="urn:microsoft.com/office/officeart/2005/8/layout/list1"/>
    <dgm:cxn modelId="{2D6C9398-C221-4DD6-9F41-AC7A0A5F0ED1}" type="presParOf" srcId="{A73462BE-FA88-4B4A-B673-21C374E04DB2}" destId="{ECD85C4D-DF87-4BE3-8047-7AE20A211B68}" srcOrd="2" destOrd="0" presId="urn:microsoft.com/office/officeart/2005/8/layout/list1"/>
    <dgm:cxn modelId="{4D9AA0D0-2F71-4636-816D-373B0756B5A7}" type="presParOf" srcId="{A73462BE-FA88-4B4A-B673-21C374E04DB2}" destId="{7432390E-C97A-477C-9D53-DD1A756FFD9D}" srcOrd="3" destOrd="0" presId="urn:microsoft.com/office/officeart/2005/8/layout/list1"/>
    <dgm:cxn modelId="{8A48C003-E328-4F95-9B76-B553CFA187C1}" type="presParOf" srcId="{A73462BE-FA88-4B4A-B673-21C374E04DB2}" destId="{9E2CE76A-6800-4B9D-A6E1-A310E43B851D}" srcOrd="4" destOrd="0" presId="urn:microsoft.com/office/officeart/2005/8/layout/list1"/>
    <dgm:cxn modelId="{54BFFCCD-92D2-4F1A-8599-809C6A114E4F}" type="presParOf" srcId="{9E2CE76A-6800-4B9D-A6E1-A310E43B851D}" destId="{53B049C3-0908-4697-AEE3-F2E75C578BDF}" srcOrd="0" destOrd="0" presId="urn:microsoft.com/office/officeart/2005/8/layout/list1"/>
    <dgm:cxn modelId="{221EF136-E14B-4A6E-B052-D6E72F4E7EC0}" type="presParOf" srcId="{9E2CE76A-6800-4B9D-A6E1-A310E43B851D}" destId="{26C9275B-E23B-416E-B1BD-0574665EA0EE}" srcOrd="1" destOrd="0" presId="urn:microsoft.com/office/officeart/2005/8/layout/list1"/>
    <dgm:cxn modelId="{27DC9F8C-8791-4AA9-A958-D7130C1F2620}" type="presParOf" srcId="{A73462BE-FA88-4B4A-B673-21C374E04DB2}" destId="{82F85625-F55F-4AFB-80C0-9F3F87B5A477}" srcOrd="5" destOrd="0" presId="urn:microsoft.com/office/officeart/2005/8/layout/list1"/>
    <dgm:cxn modelId="{E29BF635-E80D-4A86-9D1D-2790A5936DEB}" type="presParOf" srcId="{A73462BE-FA88-4B4A-B673-21C374E04DB2}" destId="{5697FB09-AE83-4D76-A8D2-5AC9637EDC4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D411D-CE38-48AA-8A9B-0F1C0D0DAEDE}">
      <dsp:nvSpPr>
        <dsp:cNvPr id="0" name=""/>
        <dsp:cNvSpPr/>
      </dsp:nvSpPr>
      <dsp:spPr>
        <a:xfrm>
          <a:off x="0" y="614"/>
          <a:ext cx="10854127" cy="14374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DD4288-9858-42C5-A9DF-5C54CA876FEA}">
      <dsp:nvSpPr>
        <dsp:cNvPr id="0" name=""/>
        <dsp:cNvSpPr/>
      </dsp:nvSpPr>
      <dsp:spPr>
        <a:xfrm>
          <a:off x="434834" y="324045"/>
          <a:ext cx="790608" cy="790608"/>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C73F9E-6657-43EE-8C2F-FB48648A49A2}">
      <dsp:nvSpPr>
        <dsp:cNvPr id="0" name=""/>
        <dsp:cNvSpPr/>
      </dsp:nvSpPr>
      <dsp:spPr>
        <a:xfrm>
          <a:off x="1660278" y="614"/>
          <a:ext cx="9193848" cy="143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32" tIns="152132" rIns="152132" bIns="152132" numCol="1" spcCol="1270" anchor="ctr" anchorCtr="0">
          <a:noAutofit/>
        </a:bodyPr>
        <a:lstStyle/>
        <a:p>
          <a:pPr marL="0" lvl="0" indent="0" algn="l" defTabSz="933450">
            <a:lnSpc>
              <a:spcPct val="100000"/>
            </a:lnSpc>
            <a:spcBef>
              <a:spcPct val="0"/>
            </a:spcBef>
            <a:spcAft>
              <a:spcPct val="35000"/>
            </a:spcAft>
            <a:buNone/>
          </a:pPr>
          <a:r>
            <a:rPr lang="en-US" sz="2100" b="1" kern="1200" dirty="0"/>
            <a:t>Evolution of Technology Enhanced Learning</a:t>
          </a:r>
          <a:r>
            <a:rPr lang="en-US" sz="2100" kern="1200" dirty="0"/>
            <a:t> </a:t>
          </a:r>
          <a:r>
            <a:rPr lang="en-US" sz="2100" b="1" kern="1200" dirty="0"/>
            <a:t>Commons</a:t>
          </a:r>
          <a:r>
            <a:rPr lang="en-US" sz="2100" kern="1200" dirty="0"/>
            <a:t> </a:t>
          </a:r>
          <a:br>
            <a:rPr lang="en-US" sz="2100" kern="1200" dirty="0"/>
          </a:br>
          <a:r>
            <a:rPr lang="en-US" sz="2100" kern="1200" dirty="0"/>
            <a:t>Towards Research, From Digital Infrastructures and Multimedia Labs, Makerspaces &amp; AI Labs)</a:t>
          </a:r>
        </a:p>
      </dsp:txBody>
      <dsp:txXfrm>
        <a:off x="1660278" y="614"/>
        <a:ext cx="9193848" cy="1437470"/>
      </dsp:txXfrm>
    </dsp:sp>
    <dsp:sp modelId="{F5DC5D35-5F6C-4AA8-8F61-DF4F390F3023}">
      <dsp:nvSpPr>
        <dsp:cNvPr id="0" name=""/>
        <dsp:cNvSpPr/>
      </dsp:nvSpPr>
      <dsp:spPr>
        <a:xfrm>
          <a:off x="0" y="1797452"/>
          <a:ext cx="10854127" cy="14374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30588-0900-4707-B54F-F1634BB5ACD0}">
      <dsp:nvSpPr>
        <dsp:cNvPr id="0" name=""/>
        <dsp:cNvSpPr/>
      </dsp:nvSpPr>
      <dsp:spPr>
        <a:xfrm>
          <a:off x="434834" y="2120883"/>
          <a:ext cx="790608" cy="790608"/>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8B0E78-54AD-410E-A984-D13419BBF129}">
      <dsp:nvSpPr>
        <dsp:cNvPr id="0" name=""/>
        <dsp:cNvSpPr/>
      </dsp:nvSpPr>
      <dsp:spPr>
        <a:xfrm>
          <a:off x="1660278" y="1797452"/>
          <a:ext cx="9193848" cy="143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32" tIns="152132" rIns="152132" bIns="152132" numCol="1" spcCol="1270" anchor="ctr" anchorCtr="0">
          <a:noAutofit/>
        </a:bodyPr>
        <a:lstStyle/>
        <a:p>
          <a:pPr marL="0" lvl="0" indent="0" algn="l" defTabSz="933450">
            <a:lnSpc>
              <a:spcPct val="100000"/>
            </a:lnSpc>
            <a:spcBef>
              <a:spcPct val="0"/>
            </a:spcBef>
            <a:spcAft>
              <a:spcPct val="35000"/>
            </a:spcAft>
            <a:buNone/>
          </a:pPr>
          <a:r>
            <a:rPr lang="en-US" sz="2100" b="1" kern="1200" dirty="0"/>
            <a:t>Evolution of Data Research Services and Current Steps Towards AI</a:t>
          </a:r>
          <a:br>
            <a:rPr lang="en-US" sz="2100" b="1" kern="1200" dirty="0"/>
          </a:br>
          <a:r>
            <a:rPr lang="en-US" sz="2100" kern="1200" dirty="0"/>
            <a:t>Data Research, Visualization, Literacy, Analytics, Visualization Walls, Data  Repositories and Next Steps with AI Infrastructures</a:t>
          </a:r>
        </a:p>
      </dsp:txBody>
      <dsp:txXfrm>
        <a:off x="1660278" y="1797452"/>
        <a:ext cx="9193848" cy="1437470"/>
      </dsp:txXfrm>
    </dsp:sp>
    <dsp:sp modelId="{BBA6434C-B271-4A7B-81FF-7ACAA673BEA7}">
      <dsp:nvSpPr>
        <dsp:cNvPr id="0" name=""/>
        <dsp:cNvSpPr/>
      </dsp:nvSpPr>
      <dsp:spPr>
        <a:xfrm>
          <a:off x="0" y="3594290"/>
          <a:ext cx="10854127" cy="14374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9AB8D-1CA2-4BAA-8229-BFDC45D35584}">
      <dsp:nvSpPr>
        <dsp:cNvPr id="0" name=""/>
        <dsp:cNvSpPr/>
      </dsp:nvSpPr>
      <dsp:spPr>
        <a:xfrm>
          <a:off x="434834" y="3917721"/>
          <a:ext cx="790608" cy="790608"/>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19C4A3-0457-421E-BED7-6898A94AC6AC}">
      <dsp:nvSpPr>
        <dsp:cNvPr id="0" name=""/>
        <dsp:cNvSpPr/>
      </dsp:nvSpPr>
      <dsp:spPr>
        <a:xfrm>
          <a:off x="1660278" y="3594290"/>
          <a:ext cx="9193848" cy="143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32" tIns="152132" rIns="152132" bIns="152132" numCol="1" spcCol="1270" anchor="ctr" anchorCtr="0">
          <a:noAutofit/>
        </a:bodyPr>
        <a:lstStyle/>
        <a:p>
          <a:pPr marL="0" lvl="0" indent="0" algn="l" defTabSz="933450">
            <a:lnSpc>
              <a:spcPct val="100000"/>
            </a:lnSpc>
            <a:spcBef>
              <a:spcPct val="0"/>
            </a:spcBef>
            <a:spcAft>
              <a:spcPct val="35000"/>
            </a:spcAft>
            <a:buNone/>
          </a:pPr>
          <a:r>
            <a:rPr lang="en-US" sz="2100" b="1" kern="1200" dirty="0"/>
            <a:t>Evolution and Synthesis of Digital Scholarship Possibilities, </a:t>
          </a:r>
          <a:br>
            <a:rPr lang="en-US" sz="2100" b="1" kern="1200" dirty="0"/>
          </a:br>
          <a:r>
            <a:rPr lang="en-US" sz="2100" kern="1200" dirty="0"/>
            <a:t>Enabling Research Academics and Graduate Students (Digital Research Ecosystems, Multimedia Digital Libraries, Data and Future Digital Library Projects</a:t>
          </a:r>
        </a:p>
      </dsp:txBody>
      <dsp:txXfrm>
        <a:off x="1660278" y="3594290"/>
        <a:ext cx="9193848" cy="1437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F82B3-617F-463F-807E-A6B4EFD0365E}">
      <dsp:nvSpPr>
        <dsp:cNvPr id="0" name=""/>
        <dsp:cNvSpPr/>
      </dsp:nvSpPr>
      <dsp:spPr>
        <a:xfrm>
          <a:off x="39722" y="1616804"/>
          <a:ext cx="2927522" cy="222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FF">
                  <a:hueOff val="0"/>
                  <a:satOff val="0"/>
                  <a:lumOff val="0"/>
                  <a:alphaOff val="0"/>
                </a:srgbClr>
              </a:solidFill>
              <a:latin typeface="Avenir Next LT Pro"/>
              <a:ea typeface="+mn-ea"/>
              <a:cs typeface="+mn-cs"/>
            </a:rPr>
            <a:t>PRIMARY</a:t>
          </a:r>
          <a:endParaRPr lang="en-US" sz="2400" kern="1200" dirty="0">
            <a:solidFill>
              <a:srgbClr val="FFFFFF">
                <a:hueOff val="0"/>
                <a:satOff val="0"/>
                <a:lumOff val="0"/>
                <a:alphaOff val="0"/>
              </a:srgbClr>
            </a:solidFill>
            <a:latin typeface="Avenir Next LT Pro"/>
            <a:ea typeface="+mn-ea"/>
            <a:cs typeface="+mn-cs"/>
          </a:endParaRPr>
        </a:p>
        <a:p>
          <a:pPr marL="171450" lvl="1" indent="-171450" algn="l" defTabSz="800100">
            <a:lnSpc>
              <a:spcPct val="90000"/>
            </a:lnSpc>
            <a:spcBef>
              <a:spcPct val="0"/>
            </a:spcBef>
            <a:spcAft>
              <a:spcPct val="15000"/>
            </a:spcAft>
            <a:buChar char="•"/>
          </a:pPr>
          <a:r>
            <a:rPr lang="en-US" sz="1800" kern="1200" dirty="0">
              <a:solidFill>
                <a:srgbClr val="FFFFFF">
                  <a:hueOff val="0"/>
                  <a:satOff val="0"/>
                  <a:lumOff val="0"/>
                  <a:alphaOff val="0"/>
                </a:srgbClr>
              </a:solidFill>
              <a:latin typeface="Avenir Next LT Pro"/>
              <a:ea typeface="+mn-ea"/>
              <a:cs typeface="+mn-cs"/>
            </a:rPr>
            <a:t>Research Data Repository (Dataverse)</a:t>
          </a:r>
        </a:p>
        <a:p>
          <a:pPr marL="171450" lvl="1" indent="-171450" algn="l" defTabSz="800100">
            <a:lnSpc>
              <a:spcPct val="90000"/>
            </a:lnSpc>
            <a:spcBef>
              <a:spcPct val="0"/>
            </a:spcBef>
            <a:spcAft>
              <a:spcPct val="15000"/>
            </a:spcAft>
            <a:buChar char="•"/>
          </a:pPr>
          <a:r>
            <a:rPr lang="en-US" sz="1800" kern="1200" dirty="0">
              <a:solidFill>
                <a:srgbClr val="FFFFFF">
                  <a:hueOff val="0"/>
                  <a:satOff val="0"/>
                  <a:lumOff val="0"/>
                  <a:alphaOff val="0"/>
                </a:srgbClr>
              </a:solidFill>
              <a:latin typeface="Avenir Next LT Pro"/>
              <a:ea typeface="+mn-ea"/>
              <a:cs typeface="+mn-cs"/>
            </a:rPr>
            <a:t>Digital Research Collections Repository (Dspace, 2021)</a:t>
          </a:r>
          <a:br>
            <a:rPr lang="en-US" sz="1100" kern="1200" dirty="0">
              <a:solidFill>
                <a:srgbClr val="FFFFFF">
                  <a:hueOff val="0"/>
                  <a:satOff val="0"/>
                  <a:lumOff val="0"/>
                  <a:alphaOff val="0"/>
                </a:srgbClr>
              </a:solidFill>
              <a:latin typeface="Avenir Next LT Pro"/>
              <a:ea typeface="+mn-ea"/>
              <a:cs typeface="+mn-cs"/>
            </a:rPr>
          </a:br>
          <a:endParaRPr lang="en-US" sz="1100" kern="1200" dirty="0">
            <a:solidFill>
              <a:srgbClr val="FFFFFF">
                <a:hueOff val="0"/>
                <a:satOff val="0"/>
                <a:lumOff val="0"/>
                <a:alphaOff val="0"/>
              </a:srgbClr>
            </a:solidFill>
            <a:latin typeface="Avenir Next LT Pro"/>
            <a:ea typeface="+mn-ea"/>
            <a:cs typeface="+mn-cs"/>
          </a:endParaRPr>
        </a:p>
      </dsp:txBody>
      <dsp:txXfrm>
        <a:off x="39722" y="1616804"/>
        <a:ext cx="2927522" cy="2223395"/>
      </dsp:txXfrm>
    </dsp:sp>
    <dsp:sp modelId="{756105E2-35C6-4485-8B91-BE4CE4931694}">
      <dsp:nvSpPr>
        <dsp:cNvPr id="0" name=""/>
        <dsp:cNvSpPr/>
      </dsp:nvSpPr>
      <dsp:spPr>
        <a:xfrm>
          <a:off x="778967" y="789080"/>
          <a:ext cx="4568319" cy="4568319"/>
        </a:xfrm>
        <a:prstGeom prst="circularArrow">
          <a:avLst>
            <a:gd name="adj1" fmla="val 9491"/>
            <a:gd name="adj2" fmla="val 685669"/>
            <a:gd name="adj3" fmla="val 17659825"/>
            <a:gd name="adj4" fmla="val 14207163"/>
            <a:gd name="adj5" fmla="val 11072"/>
          </a:avLst>
        </a:prstGeom>
        <a:solidFill>
          <a:srgbClr val="48ADDA">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6DE6C1-3A9F-44E3-8F56-7DDDD4973569}">
      <dsp:nvSpPr>
        <dsp:cNvPr id="0" name=""/>
        <dsp:cNvSpPr/>
      </dsp:nvSpPr>
      <dsp:spPr>
        <a:xfrm>
          <a:off x="3144038" y="1573947"/>
          <a:ext cx="2708806" cy="222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FF">
                  <a:hueOff val="0"/>
                  <a:satOff val="0"/>
                  <a:lumOff val="0"/>
                  <a:alphaOff val="0"/>
                </a:srgbClr>
              </a:solidFill>
              <a:latin typeface="Avenir Next LT Pro"/>
              <a:ea typeface="+mn-ea"/>
              <a:cs typeface="+mn-cs"/>
            </a:rPr>
            <a:t>TERTIARY</a:t>
          </a:r>
          <a:endParaRPr lang="en-US" sz="2400" kern="1200" dirty="0">
            <a:solidFill>
              <a:srgbClr val="FFFFFF">
                <a:hueOff val="0"/>
                <a:satOff val="0"/>
                <a:lumOff val="0"/>
                <a:alphaOff val="0"/>
              </a:srgbClr>
            </a:solidFill>
            <a:latin typeface="Avenir Next LT Pro"/>
            <a:ea typeface="+mn-ea"/>
            <a:cs typeface="+mn-cs"/>
          </a:endParaRPr>
        </a:p>
        <a:p>
          <a:pPr marL="114300" lvl="1" indent="-114300" algn="l" defTabSz="533400">
            <a:lnSpc>
              <a:spcPct val="90000"/>
            </a:lnSpc>
            <a:spcBef>
              <a:spcPct val="0"/>
            </a:spcBef>
            <a:spcAft>
              <a:spcPct val="15000"/>
            </a:spcAft>
            <a:buChar char="•"/>
          </a:pPr>
          <a:r>
            <a:rPr lang="en-US" sz="1200" kern="1200" dirty="0">
              <a:solidFill>
                <a:srgbClr val="FFFFFF">
                  <a:hueOff val="0"/>
                  <a:satOff val="0"/>
                  <a:lumOff val="0"/>
                  <a:alphaOff val="0"/>
                </a:srgbClr>
              </a:solidFill>
              <a:latin typeface="Avenir Next LT Pro"/>
              <a:ea typeface="+mn-ea"/>
              <a:cs typeface="+mn-cs"/>
            </a:rPr>
            <a:t>Electronic Thesis and Dissertation Management System (VIREO)</a:t>
          </a:r>
        </a:p>
        <a:p>
          <a:pPr marL="114300" lvl="1" indent="-114300" algn="l" defTabSz="533400">
            <a:lnSpc>
              <a:spcPct val="90000"/>
            </a:lnSpc>
            <a:spcBef>
              <a:spcPct val="0"/>
            </a:spcBef>
            <a:spcAft>
              <a:spcPct val="15000"/>
            </a:spcAft>
            <a:buChar char="•"/>
          </a:pPr>
          <a:r>
            <a:rPr lang="en-US" sz="1200" kern="1200" dirty="0">
              <a:solidFill>
                <a:srgbClr val="FFFFFF">
                  <a:hueOff val="0"/>
                  <a:satOff val="0"/>
                  <a:lumOff val="0"/>
                  <a:alphaOff val="0"/>
                </a:srgbClr>
              </a:solidFill>
              <a:latin typeface="Avenir Next LT Pro"/>
              <a:ea typeface="+mn-ea"/>
              <a:cs typeface="+mn-cs"/>
            </a:rPr>
            <a:t>Identity Management System (ORCID)</a:t>
          </a:r>
        </a:p>
        <a:p>
          <a:pPr marL="114300" lvl="1" indent="-114300" algn="l" defTabSz="533400">
            <a:lnSpc>
              <a:spcPct val="90000"/>
            </a:lnSpc>
            <a:spcBef>
              <a:spcPct val="0"/>
            </a:spcBef>
            <a:spcAft>
              <a:spcPct val="15000"/>
            </a:spcAft>
            <a:buChar char="•"/>
          </a:pPr>
          <a:r>
            <a:rPr lang="en-US" sz="1200" kern="1200" dirty="0">
              <a:solidFill>
                <a:srgbClr val="FFFFFF">
                  <a:hueOff val="0"/>
                  <a:satOff val="0"/>
                  <a:lumOff val="0"/>
                  <a:alphaOff val="0"/>
                </a:srgbClr>
              </a:solidFill>
              <a:latin typeface="Avenir Next LT Pro"/>
              <a:ea typeface="+mn-ea"/>
              <a:cs typeface="+mn-cs"/>
            </a:rPr>
            <a:t>Academic Journal Software (OJS3)</a:t>
          </a:r>
        </a:p>
        <a:p>
          <a:pPr marL="114300" lvl="1" indent="-114300" algn="l" defTabSz="533400">
            <a:lnSpc>
              <a:spcPct val="90000"/>
            </a:lnSpc>
            <a:spcBef>
              <a:spcPct val="0"/>
            </a:spcBef>
            <a:spcAft>
              <a:spcPct val="15000"/>
            </a:spcAft>
            <a:buChar char="•"/>
          </a:pPr>
          <a:r>
            <a:rPr lang="en-US" sz="1200" kern="1200" dirty="0">
              <a:solidFill>
                <a:srgbClr val="FFFFFF">
                  <a:hueOff val="0"/>
                  <a:satOff val="0"/>
                  <a:lumOff val="0"/>
                  <a:alphaOff val="0"/>
                </a:srgbClr>
              </a:solidFill>
              <a:latin typeface="Avenir Next LT Pro"/>
              <a:ea typeface="+mn-ea"/>
              <a:cs typeface="+mn-cs"/>
            </a:rPr>
            <a:t>User Interface/Content Management Software (OMEKA) </a:t>
          </a:r>
        </a:p>
      </dsp:txBody>
      <dsp:txXfrm>
        <a:off x="3144038" y="1573947"/>
        <a:ext cx="2708806" cy="2223395"/>
      </dsp:txXfrm>
    </dsp:sp>
    <dsp:sp modelId="{A3E4BAFF-03B8-4A81-A451-76424EDB7F22}">
      <dsp:nvSpPr>
        <dsp:cNvPr id="0" name=""/>
        <dsp:cNvSpPr/>
      </dsp:nvSpPr>
      <dsp:spPr>
        <a:xfrm>
          <a:off x="786049" y="-24829"/>
          <a:ext cx="4568319" cy="4568319"/>
        </a:xfrm>
        <a:prstGeom prst="circularArrow">
          <a:avLst>
            <a:gd name="adj1" fmla="val 9491"/>
            <a:gd name="adj2" fmla="val 685669"/>
            <a:gd name="adj3" fmla="val 6852646"/>
            <a:gd name="adj4" fmla="val 3414823"/>
            <a:gd name="adj5" fmla="val 11072"/>
          </a:avLst>
        </a:prstGeom>
        <a:solidFill>
          <a:srgbClr val="48ADDA">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85C4D-DF87-4BE3-8047-7AE20A211B68}">
      <dsp:nvSpPr>
        <dsp:cNvPr id="0" name=""/>
        <dsp:cNvSpPr/>
      </dsp:nvSpPr>
      <dsp:spPr>
        <a:xfrm>
          <a:off x="0" y="623408"/>
          <a:ext cx="5457757" cy="17112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53948" rIns="423583"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RESEARCH DATA REPOSITORY</a:t>
          </a:r>
        </a:p>
        <a:p>
          <a:pPr marL="171450" lvl="1" indent="-171450" algn="l" defTabSz="800100">
            <a:lnSpc>
              <a:spcPct val="90000"/>
            </a:lnSpc>
            <a:spcBef>
              <a:spcPct val="0"/>
            </a:spcBef>
            <a:spcAft>
              <a:spcPct val="15000"/>
            </a:spcAft>
            <a:buChar char="•"/>
          </a:pPr>
          <a:r>
            <a:rPr lang="en-US" sz="1800" kern="1200" dirty="0"/>
            <a:t>DIGITAL COLLECTIONS REPOSITORY</a:t>
          </a:r>
          <a:br>
            <a:rPr lang="en-US" sz="1100" kern="1200" dirty="0"/>
          </a:br>
          <a:endParaRPr lang="en-US" sz="1100" kern="1200" dirty="0"/>
        </a:p>
      </dsp:txBody>
      <dsp:txXfrm>
        <a:off x="0" y="623408"/>
        <a:ext cx="5457757" cy="1711237"/>
      </dsp:txXfrm>
    </dsp:sp>
    <dsp:sp modelId="{2B6D319E-0C60-46EF-8AB5-C7633834C60C}">
      <dsp:nvSpPr>
        <dsp:cNvPr id="0" name=""/>
        <dsp:cNvSpPr/>
      </dsp:nvSpPr>
      <dsp:spPr>
        <a:xfrm>
          <a:off x="272887" y="18248"/>
          <a:ext cx="3820429"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TWO PRIMARY COMPONENTS</a:t>
          </a:r>
          <a:endParaRPr lang="en-US" sz="2200" kern="1200" dirty="0"/>
        </a:p>
      </dsp:txBody>
      <dsp:txXfrm>
        <a:off x="331970" y="77331"/>
        <a:ext cx="3702263" cy="1092154"/>
      </dsp:txXfrm>
    </dsp:sp>
    <dsp:sp modelId="{5697FB09-AE83-4D76-A8D2-5AC9637EDC4F}">
      <dsp:nvSpPr>
        <dsp:cNvPr id="0" name=""/>
        <dsp:cNvSpPr/>
      </dsp:nvSpPr>
      <dsp:spPr>
        <a:xfrm>
          <a:off x="0" y="3161206"/>
          <a:ext cx="5457757" cy="18403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53948" rIns="4235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Electronic Thesis and Dissertation Management System </a:t>
          </a:r>
        </a:p>
        <a:p>
          <a:pPr marL="114300" lvl="1" indent="-114300" algn="l" defTabSz="622300">
            <a:lnSpc>
              <a:spcPct val="90000"/>
            </a:lnSpc>
            <a:spcBef>
              <a:spcPct val="0"/>
            </a:spcBef>
            <a:spcAft>
              <a:spcPct val="15000"/>
            </a:spcAft>
            <a:buChar char="•"/>
          </a:pPr>
          <a:r>
            <a:rPr lang="en-US" sz="1400" kern="1200" dirty="0"/>
            <a:t>Identity Management System</a:t>
          </a:r>
        </a:p>
        <a:p>
          <a:pPr marL="114300" lvl="1" indent="-114300" algn="l" defTabSz="622300">
            <a:lnSpc>
              <a:spcPct val="90000"/>
            </a:lnSpc>
            <a:spcBef>
              <a:spcPct val="0"/>
            </a:spcBef>
            <a:spcAft>
              <a:spcPct val="15000"/>
            </a:spcAft>
            <a:buChar char="•"/>
          </a:pPr>
          <a:r>
            <a:rPr lang="en-US" sz="1400" kern="1200" dirty="0"/>
            <a:t>Open Academic Journal Software</a:t>
          </a:r>
        </a:p>
        <a:p>
          <a:pPr marL="114300" lvl="1" indent="-114300" algn="l" defTabSz="622300">
            <a:lnSpc>
              <a:spcPct val="90000"/>
            </a:lnSpc>
            <a:spcBef>
              <a:spcPct val="0"/>
            </a:spcBef>
            <a:spcAft>
              <a:spcPct val="15000"/>
            </a:spcAft>
            <a:buChar char="•"/>
          </a:pPr>
          <a:r>
            <a:rPr lang="en-US" sz="1400" kern="1200" dirty="0"/>
            <a:t>User Interface/Content Management Software</a:t>
          </a:r>
        </a:p>
      </dsp:txBody>
      <dsp:txXfrm>
        <a:off x="0" y="3161206"/>
        <a:ext cx="5457757" cy="1840387"/>
      </dsp:txXfrm>
    </dsp:sp>
    <dsp:sp modelId="{26C9275B-E23B-416E-B1BD-0574665EA0EE}">
      <dsp:nvSpPr>
        <dsp:cNvPr id="0" name=""/>
        <dsp:cNvSpPr/>
      </dsp:nvSpPr>
      <dsp:spPr>
        <a:xfrm>
          <a:off x="272887" y="2556046"/>
          <a:ext cx="3820429"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FOUR TERTIARY COMPONENTS</a:t>
          </a:r>
          <a:br>
            <a:rPr lang="en-US" sz="2200" b="1" kern="1200" dirty="0"/>
          </a:br>
          <a:r>
            <a:rPr lang="en-US" sz="1800" b="0" kern="1200" dirty="0"/>
            <a:t>(Communication)</a:t>
          </a:r>
        </a:p>
      </dsp:txBody>
      <dsp:txXfrm>
        <a:off x="331970" y="2615129"/>
        <a:ext cx="3702263" cy="10921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AF903-05EF-454B-A2CA-FDE371942E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7B23B8-668F-42E9-94A8-1CA145BCBB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4BCDD5-1C3A-4306-B329-1E8B724AFEFF}"/>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5" name="Footer Placeholder 4">
            <a:extLst>
              <a:ext uri="{FF2B5EF4-FFF2-40B4-BE49-F238E27FC236}">
                <a16:creationId xmlns:a16="http://schemas.microsoft.com/office/drawing/2014/main" id="{6E28E037-E406-4255-92E7-5A17171B73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335C30-4315-4724-96FF-4D194B3A7AC8}"/>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593864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0B0A-A1ED-4A8B-BFC1-B371810C1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09A5EF-DCB1-4935-9BD1-856E48EE1D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4BB2F-2A6A-445E-B749-7712E4AF7827}"/>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5" name="Footer Placeholder 4">
            <a:extLst>
              <a:ext uri="{FF2B5EF4-FFF2-40B4-BE49-F238E27FC236}">
                <a16:creationId xmlns:a16="http://schemas.microsoft.com/office/drawing/2014/main" id="{068BD1A0-85FE-4B9F-A3EB-2659CF419C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528B46-9436-4F60-A549-C158BE76C01C}"/>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411680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6E3E59-C0E9-46B7-985F-F4F983C9CF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32F796-7F5B-4784-8C43-5752277EAD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C2BDF-42B2-43E3-9BE5-3691E103FE0F}"/>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5" name="Footer Placeholder 4">
            <a:extLst>
              <a:ext uri="{FF2B5EF4-FFF2-40B4-BE49-F238E27FC236}">
                <a16:creationId xmlns:a16="http://schemas.microsoft.com/office/drawing/2014/main" id="{7C31C3BB-7A25-4987-AE1C-F0B4129169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708189-3F5B-4AEE-B1EA-7966AAE01894}"/>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212214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FFAB-6A33-4B3E-B5DD-5E4A0EABB7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B2C45F-37E1-4648-B0D9-35BADD1E6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D1592A-52D9-4771-B866-E382D78E6252}"/>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5" name="Footer Placeholder 4">
            <a:extLst>
              <a:ext uri="{FF2B5EF4-FFF2-40B4-BE49-F238E27FC236}">
                <a16:creationId xmlns:a16="http://schemas.microsoft.com/office/drawing/2014/main" id="{07F7F8A6-9318-424B-8848-2758219D3E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B1E869-DE98-42AC-9D13-3ACDE545B873}"/>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439131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F098-0CB7-492C-A4F2-81CB49E44B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0FC85D-BC7B-4FA0-AC42-2B11AB0EE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1ED3F-7A6B-4398-9CF1-4909472F51B9}"/>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5" name="Footer Placeholder 4">
            <a:extLst>
              <a:ext uri="{FF2B5EF4-FFF2-40B4-BE49-F238E27FC236}">
                <a16:creationId xmlns:a16="http://schemas.microsoft.com/office/drawing/2014/main" id="{AB274D99-5CEF-458E-8A86-C139CAFA3B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0F2A70-B78E-420A-8D00-4877804B9049}"/>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2705766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E5C1-D581-42E6-AA3F-AF5D279139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C9826F-54CA-4CFD-88DF-865F4650AA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752EEC-0BB3-4901-A944-DCBF1B404495}"/>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5" name="Footer Placeholder 4">
            <a:extLst>
              <a:ext uri="{FF2B5EF4-FFF2-40B4-BE49-F238E27FC236}">
                <a16:creationId xmlns:a16="http://schemas.microsoft.com/office/drawing/2014/main" id="{7DEFE613-CFB3-4458-8189-66EF1F34A8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FF9DB0-CF0E-4AF0-A8EB-6B95243ED705}"/>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3714200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F6D7-38F4-4889-BF24-B30676663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8F508-EABC-4953-9D06-6E1EF3D491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8D16C4-9898-4502-8D25-E2BE8E69A4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415D95-6187-48D3-88E5-F40AB9C41AB0}"/>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6" name="Footer Placeholder 5">
            <a:extLst>
              <a:ext uri="{FF2B5EF4-FFF2-40B4-BE49-F238E27FC236}">
                <a16:creationId xmlns:a16="http://schemas.microsoft.com/office/drawing/2014/main" id="{EB5B1C89-50C6-478F-95B1-62B24D91DD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780912-14E0-46C7-A3B6-0F10CE878D6F}"/>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123487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C25E-D4C4-4E2F-802F-7F7B0321C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B9D66B-F318-4E72-B302-AF008DF40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5E6672-7469-4C2F-9827-43A00AC922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BA4BFA-31E9-420A-9FC4-9DC46EE208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A18651-5AF4-474D-8627-91F9CF19E4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DF4CCF-89F1-42E8-B644-FFD5E770D44C}"/>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8" name="Footer Placeholder 7">
            <a:extLst>
              <a:ext uri="{FF2B5EF4-FFF2-40B4-BE49-F238E27FC236}">
                <a16:creationId xmlns:a16="http://schemas.microsoft.com/office/drawing/2014/main" id="{8BF89B62-1C3E-4921-B287-E8BA9CD6053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6354487-DDD0-4483-844E-CCD53DBBC584}"/>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2908300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15AD0-8389-4DEE-9252-6D1994ECB5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38F4A-6D89-4AA9-8EFF-FA76C0DA6A52}"/>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4" name="Footer Placeholder 3">
            <a:extLst>
              <a:ext uri="{FF2B5EF4-FFF2-40B4-BE49-F238E27FC236}">
                <a16:creationId xmlns:a16="http://schemas.microsoft.com/office/drawing/2014/main" id="{64748A17-D0AC-40FE-A535-23C42AD945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88C40A2-C930-43A7-935C-FC2CDEBC5AFF}"/>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1259894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0AFF06-6A10-4A07-AC92-EC609DDE899C}"/>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3" name="Footer Placeholder 2">
            <a:extLst>
              <a:ext uri="{FF2B5EF4-FFF2-40B4-BE49-F238E27FC236}">
                <a16:creationId xmlns:a16="http://schemas.microsoft.com/office/drawing/2014/main" id="{EF0395DD-5F71-4C32-98EB-B7DB57AFFB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F9FB4F9-3EC0-487A-B26D-384E043A5C8E}"/>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3207085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8A95-3B14-4888-9DB1-C1CE6325F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DC1F38-327C-4ABB-8B57-4D8405167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98452-8C89-47BA-B6A7-E1ECE4D72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2FD55-DC73-4F73-8DA8-AE9B9257A5CB}"/>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6" name="Footer Placeholder 5">
            <a:extLst>
              <a:ext uri="{FF2B5EF4-FFF2-40B4-BE49-F238E27FC236}">
                <a16:creationId xmlns:a16="http://schemas.microsoft.com/office/drawing/2014/main" id="{67BACB18-C606-46E7-AF48-BC06A24496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A83BEB-12BC-4872-85CA-282CCA2FA961}"/>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378796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8B4A-4B68-4AE1-90A0-3F5A88DF82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04A151-5024-4E9F-9664-4F1871DA34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C5BE9-1B06-4438-8FDA-CCB74EBD36FD}"/>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5" name="Footer Placeholder 4">
            <a:extLst>
              <a:ext uri="{FF2B5EF4-FFF2-40B4-BE49-F238E27FC236}">
                <a16:creationId xmlns:a16="http://schemas.microsoft.com/office/drawing/2014/main" id="{DCEAD20F-385A-48C1-A670-1063A287B1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8931DE-63A6-427D-B339-A8A2AC4BD6C2}"/>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1033014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0089D-01BF-43BA-9F45-3B1D34975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65A3BA-559B-4A18-9078-BB4E0DE761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433E434-5C1F-45BF-BB9D-37E5ED26A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AAA51E-0B20-4CD9-9A6A-E16EFE573CD9}"/>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6" name="Footer Placeholder 5">
            <a:extLst>
              <a:ext uri="{FF2B5EF4-FFF2-40B4-BE49-F238E27FC236}">
                <a16:creationId xmlns:a16="http://schemas.microsoft.com/office/drawing/2014/main" id="{4A1ADA03-B4A2-4DB3-8232-79D3322261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4D51BB-A9CA-4538-B30E-78D28102740E}"/>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4021629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B9C7-9248-4F54-840F-8D9AF4A2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DEF4B1-D4D5-49E4-AD36-F744373807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A057E-E033-42B3-9395-EC61D542443C}"/>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5" name="Footer Placeholder 4">
            <a:extLst>
              <a:ext uri="{FF2B5EF4-FFF2-40B4-BE49-F238E27FC236}">
                <a16:creationId xmlns:a16="http://schemas.microsoft.com/office/drawing/2014/main" id="{A6CE7531-8D85-4E1F-9477-EF981F3B66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AF9CAD-BD65-47F7-8A19-31B4D8B9AEFB}"/>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1145270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164A1-94EC-4392-B3A8-6C00D9CFBD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5C1FA2-BE51-4EEE-8F3C-30C2E59312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A307B-B2C5-4BFF-BD09-CC97803FA499}"/>
              </a:ext>
            </a:extLst>
          </p:cNvPr>
          <p:cNvSpPr>
            <a:spLocks noGrp="1"/>
          </p:cNvSpPr>
          <p:nvPr>
            <p:ph type="dt" sz="half" idx="10"/>
          </p:nvPr>
        </p:nvSpPr>
        <p:spPr/>
        <p:txBody>
          <a:bodyPr/>
          <a:lstStyle/>
          <a:p>
            <a:fld id="{F8041434-591D-4540-A20D-32883764D0FC}" type="datetimeFigureOut">
              <a:rPr lang="en-US" smtClean="0"/>
              <a:t>6/25/2024</a:t>
            </a:fld>
            <a:endParaRPr lang="en-US" dirty="0"/>
          </a:p>
        </p:txBody>
      </p:sp>
      <p:sp>
        <p:nvSpPr>
          <p:cNvPr id="5" name="Footer Placeholder 4">
            <a:extLst>
              <a:ext uri="{FF2B5EF4-FFF2-40B4-BE49-F238E27FC236}">
                <a16:creationId xmlns:a16="http://schemas.microsoft.com/office/drawing/2014/main" id="{8DF1F55E-7931-43D4-80D6-9B6C08D297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85CD08-214C-426A-B2AD-2AEFA58F61CF}"/>
              </a:ext>
            </a:extLst>
          </p:cNvPr>
          <p:cNvSpPr>
            <a:spLocks noGrp="1"/>
          </p:cNvSpPr>
          <p:nvPr>
            <p:ph type="sldNum" sz="quarter" idx="12"/>
          </p:nvPr>
        </p:nvSpPr>
        <p:spPr/>
        <p:txBody>
          <a:bodyPr/>
          <a:lstStyle/>
          <a:p>
            <a:fld id="{D247B36E-3C58-4447-9C84-27CD34AD3B64}" type="slidenum">
              <a:rPr lang="en-US" smtClean="0"/>
              <a:t>‹#›</a:t>
            </a:fld>
            <a:endParaRPr lang="en-US" dirty="0"/>
          </a:p>
        </p:txBody>
      </p:sp>
    </p:spTree>
    <p:extLst>
      <p:ext uri="{BB962C8B-B14F-4D97-AF65-F5344CB8AC3E}">
        <p14:creationId xmlns:p14="http://schemas.microsoft.com/office/powerpoint/2010/main" val="347118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3F9B-E0EB-4E47-80B8-A72123862F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01912C-D257-4A1B-AAC8-7496365E6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77596C-FA80-4EEA-AAFC-92E39D60A1C3}"/>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5" name="Footer Placeholder 4">
            <a:extLst>
              <a:ext uri="{FF2B5EF4-FFF2-40B4-BE49-F238E27FC236}">
                <a16:creationId xmlns:a16="http://schemas.microsoft.com/office/drawing/2014/main" id="{2246C0D6-7290-4915-91F3-6707200161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9750F8-5B37-470C-8B72-459E25DD8147}"/>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4076999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1167B-1CEC-4322-8F2E-7F38421F61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26EADF-2741-458E-A83E-D700F6C8B7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E9996F-CB2D-461E-AD24-FBBF85E402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FD615-E089-4270-B01F-CDFC915AB28A}"/>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6" name="Footer Placeholder 5">
            <a:extLst>
              <a:ext uri="{FF2B5EF4-FFF2-40B4-BE49-F238E27FC236}">
                <a16:creationId xmlns:a16="http://schemas.microsoft.com/office/drawing/2014/main" id="{F2C31173-5020-456E-8A9C-DED941C007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6A2588A-C80A-4D6B-9894-F0577C251D7D}"/>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139556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7F77-2156-432C-BDD4-A3733B018D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4D2C13-F33D-4B57-971A-9A5636C768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8A7F2E-AABA-4C0C-9325-A930F24D076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B55DD-43B5-43AC-8820-79A32ED6EB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5C209E-5618-489E-B3FC-DEA3AB4D91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0BFC21-A448-4270-AEF9-E1DE877A7984}"/>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8" name="Footer Placeholder 7">
            <a:extLst>
              <a:ext uri="{FF2B5EF4-FFF2-40B4-BE49-F238E27FC236}">
                <a16:creationId xmlns:a16="http://schemas.microsoft.com/office/drawing/2014/main" id="{1C951710-59DA-4588-8606-864F410326C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0F9B3E-0FAD-43F9-834D-EDB1EB6E0948}"/>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276080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6F9E-6F05-45C2-8CC6-869B071D4F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EDF666-A782-4C0B-BC7F-D30959FE65A2}"/>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4" name="Footer Placeholder 3">
            <a:extLst>
              <a:ext uri="{FF2B5EF4-FFF2-40B4-BE49-F238E27FC236}">
                <a16:creationId xmlns:a16="http://schemas.microsoft.com/office/drawing/2014/main" id="{FABF8406-8BF3-437E-BE53-5D3F6E2D053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34F8C65-1DAE-458A-927D-BDCACF883FCD}"/>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4077322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50A30F-4590-42DD-A4D0-AF8FC7C22780}"/>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3" name="Footer Placeholder 2">
            <a:extLst>
              <a:ext uri="{FF2B5EF4-FFF2-40B4-BE49-F238E27FC236}">
                <a16:creationId xmlns:a16="http://schemas.microsoft.com/office/drawing/2014/main" id="{3C9C5EED-DD82-43B0-8B1C-181165CE52E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762641-63E2-45A2-BDCF-8B378AA3F581}"/>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365858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4EE6-A2BD-44B7-AD81-6C1C6BCC2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98C0AE-6AB8-4CF4-BC5F-F0CCF47B0B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01AB6A-D1E0-4FCD-BF70-8BE73D55B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AD3F9F-170B-4E1A-BE35-CF5B6572E896}"/>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6" name="Footer Placeholder 5">
            <a:extLst>
              <a:ext uri="{FF2B5EF4-FFF2-40B4-BE49-F238E27FC236}">
                <a16:creationId xmlns:a16="http://schemas.microsoft.com/office/drawing/2014/main" id="{DF4597F0-1D20-410D-A7C2-50AD4024DE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6E5E57-96F7-4926-87D1-0D4842BE3BC4}"/>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210324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4A1E-4BE9-4BBC-B244-5408BFC30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FF4B79-E033-49DD-BB1D-ADA873038C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8BD440-E15D-42FF-AF72-3145AB51EA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E1B77F-304D-4256-9372-6BFA7EC6B80E}"/>
              </a:ext>
            </a:extLst>
          </p:cNvPr>
          <p:cNvSpPr>
            <a:spLocks noGrp="1"/>
          </p:cNvSpPr>
          <p:nvPr>
            <p:ph type="dt" sz="half" idx="10"/>
          </p:nvPr>
        </p:nvSpPr>
        <p:spPr/>
        <p:txBody>
          <a:bodyPr/>
          <a:lstStyle/>
          <a:p>
            <a:fld id="{2135CA6A-357C-4813-B2AD-02017FA2AAB9}" type="datetimeFigureOut">
              <a:rPr lang="en-US" smtClean="0"/>
              <a:t>6/25/2024</a:t>
            </a:fld>
            <a:endParaRPr lang="en-US" dirty="0"/>
          </a:p>
        </p:txBody>
      </p:sp>
      <p:sp>
        <p:nvSpPr>
          <p:cNvPr id="6" name="Footer Placeholder 5">
            <a:extLst>
              <a:ext uri="{FF2B5EF4-FFF2-40B4-BE49-F238E27FC236}">
                <a16:creationId xmlns:a16="http://schemas.microsoft.com/office/drawing/2014/main" id="{D4942D48-F893-4A19-AE05-EF4960CC90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84D4A5-848D-42A7-897A-086E305D5169}"/>
              </a:ext>
            </a:extLst>
          </p:cNvPr>
          <p:cNvSpPr>
            <a:spLocks noGrp="1"/>
          </p:cNvSpPr>
          <p:nvPr>
            <p:ph type="sldNum" sz="quarter" idx="12"/>
          </p:nvPr>
        </p:nvSpPr>
        <p:spPr/>
        <p:txBody>
          <a:bodyPr/>
          <a:lstStyle/>
          <a:p>
            <a:fld id="{E9F52B27-A2CE-499E-89F7-07E9DBD2A06F}" type="slidenum">
              <a:rPr lang="en-US" smtClean="0"/>
              <a:t>‹#›</a:t>
            </a:fld>
            <a:endParaRPr lang="en-US" dirty="0"/>
          </a:p>
        </p:txBody>
      </p:sp>
    </p:spTree>
    <p:extLst>
      <p:ext uri="{BB962C8B-B14F-4D97-AF65-F5344CB8AC3E}">
        <p14:creationId xmlns:p14="http://schemas.microsoft.com/office/powerpoint/2010/main" val="2612403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27F6B-DD82-4863-9D0F-DA188B9429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BE5607-798C-4E73-8130-930FC23B2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1F66C-C719-48AF-807D-3695C874C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5CA6A-357C-4813-B2AD-02017FA2AAB9}" type="datetimeFigureOut">
              <a:rPr lang="en-US" smtClean="0"/>
              <a:t>6/25/2024</a:t>
            </a:fld>
            <a:endParaRPr lang="en-US" dirty="0"/>
          </a:p>
        </p:txBody>
      </p:sp>
      <p:sp>
        <p:nvSpPr>
          <p:cNvPr id="5" name="Footer Placeholder 4">
            <a:extLst>
              <a:ext uri="{FF2B5EF4-FFF2-40B4-BE49-F238E27FC236}">
                <a16:creationId xmlns:a16="http://schemas.microsoft.com/office/drawing/2014/main" id="{BA24C1B5-3AF4-4175-9656-19C0E8EAF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06B3297-9575-4F15-B5CD-4182F58A51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52B27-A2CE-499E-89F7-07E9DBD2A06F}" type="slidenum">
              <a:rPr lang="en-US" smtClean="0"/>
              <a:t>‹#›</a:t>
            </a:fld>
            <a:endParaRPr lang="en-US" dirty="0"/>
          </a:p>
        </p:txBody>
      </p:sp>
    </p:spTree>
    <p:extLst>
      <p:ext uri="{BB962C8B-B14F-4D97-AF65-F5344CB8AC3E}">
        <p14:creationId xmlns:p14="http://schemas.microsoft.com/office/powerpoint/2010/main" val="1957242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48D6B2-5566-43CA-AA15-EE5F6CD27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BDD416-C701-4C74-8614-91F891474B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2C535-7A2A-41AB-B9AE-4624E94D1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41434-591D-4540-A20D-32883764D0FC}" type="datetimeFigureOut">
              <a:rPr lang="en-US" smtClean="0"/>
              <a:t>6/25/2024</a:t>
            </a:fld>
            <a:endParaRPr lang="en-US" dirty="0"/>
          </a:p>
        </p:txBody>
      </p:sp>
      <p:sp>
        <p:nvSpPr>
          <p:cNvPr id="5" name="Footer Placeholder 4">
            <a:extLst>
              <a:ext uri="{FF2B5EF4-FFF2-40B4-BE49-F238E27FC236}">
                <a16:creationId xmlns:a16="http://schemas.microsoft.com/office/drawing/2014/main" id="{E20DBD83-C27A-4A45-9167-AE3FC240D1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D85B8F-60FA-4116-B29D-14FC08597B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7B36E-3C58-4447-9C84-27CD34AD3B64}" type="slidenum">
              <a:rPr lang="en-US" smtClean="0"/>
              <a:t>‹#›</a:t>
            </a:fld>
            <a:endParaRPr lang="en-US" dirty="0"/>
          </a:p>
        </p:txBody>
      </p:sp>
    </p:spTree>
    <p:extLst>
      <p:ext uri="{BB962C8B-B14F-4D97-AF65-F5344CB8AC3E}">
        <p14:creationId xmlns:p14="http://schemas.microsoft.com/office/powerpoint/2010/main" val="1668530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IvmLEq9piJ4" TargetMode="Externa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hyperlink" Target="https://cs.stanford.edu/people/esteva/natu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3.png"/><Relationship Id="rId7" Type="http://schemas.openxmlformats.org/officeDocument/2006/relationships/diagramColors" Target="../diagrams/colors2.xml"/><Relationship Id="rId2" Type="http://schemas.openxmlformats.org/officeDocument/2006/relationships/hyperlink" Target="https://www.researchgate.net/publication/336923249_Developing_an_Open_Source_Digital_Scholarship_Ecosystem" TargetMode="Externa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toplist-central.com/list/best-autonomous-ai-agent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ataverse.harvard.edu/dataset.xhtml?persistentId=doi:10.7910/DVN/DBW86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gif"/></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bstract blurred public library with bookshelves">
            <a:extLst>
              <a:ext uri="{FF2B5EF4-FFF2-40B4-BE49-F238E27FC236}">
                <a16:creationId xmlns:a16="http://schemas.microsoft.com/office/drawing/2014/main" id="{AA3D637A-B6DE-D08C-AC05-E238B7E800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515" y="0"/>
            <a:ext cx="12191999" cy="6857990"/>
          </a:xfrm>
          <a:prstGeom prst="rect">
            <a:avLst/>
          </a:prstGeom>
        </p:spPr>
      </p:pic>
      <p:sp>
        <p:nvSpPr>
          <p:cNvPr id="33" name="Rectangle 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B1A510-D0C4-41AE-BC58-C41E2C0B9BAA}"/>
              </a:ext>
            </a:extLst>
          </p:cNvPr>
          <p:cNvSpPr>
            <a:spLocks noGrp="1"/>
          </p:cNvSpPr>
          <p:nvPr>
            <p:ph type="ctrTitle"/>
          </p:nvPr>
        </p:nvSpPr>
        <p:spPr>
          <a:xfrm>
            <a:off x="690404" y="1288549"/>
            <a:ext cx="10810220" cy="3574778"/>
          </a:xfrm>
          <a:effectLst>
            <a:outerShdw blurRad="50800" dist="38100" dir="2700000" algn="tl" rotWithShape="0">
              <a:prstClr val="black">
                <a:alpha val="40000"/>
              </a:prstClr>
            </a:outerShdw>
          </a:effectLst>
        </p:spPr>
        <p:txBody>
          <a:bodyPr vert="horz" lIns="91440" tIns="45720" rIns="91440" bIns="45720" rtlCol="0">
            <a:noAutofit/>
          </a:bodyPr>
          <a:lstStyle/>
          <a:p>
            <a:r>
              <a:rPr lang="en-US" sz="5400" b="1" kern="1200" dirty="0">
                <a:solidFill>
                  <a:schemeClr val="tx1">
                    <a:lumMod val="95000"/>
                    <a:lumOff val="5000"/>
                  </a:schemeClr>
                </a:solidFill>
                <a:latin typeface="+mj-lt"/>
                <a:ea typeface="+mj-ea"/>
                <a:cs typeface="+mj-cs"/>
              </a:rPr>
              <a:t>Three Significant Technology Trends in</a:t>
            </a:r>
            <a:br>
              <a:rPr lang="en-US" sz="5400" b="1" kern="1200" dirty="0">
                <a:solidFill>
                  <a:schemeClr val="tx1">
                    <a:lumMod val="95000"/>
                    <a:lumOff val="5000"/>
                  </a:schemeClr>
                </a:solidFill>
                <a:latin typeface="+mj-lt"/>
                <a:ea typeface="+mj-ea"/>
                <a:cs typeface="+mj-cs"/>
              </a:rPr>
            </a:br>
            <a:r>
              <a:rPr lang="en-US" sz="5400" b="1" kern="1200" dirty="0">
                <a:solidFill>
                  <a:schemeClr val="tx1">
                    <a:lumMod val="95000"/>
                    <a:lumOff val="5000"/>
                  </a:schemeClr>
                </a:solidFill>
                <a:latin typeface="+mj-lt"/>
                <a:ea typeface="+mj-ea"/>
                <a:cs typeface="+mj-cs"/>
              </a:rPr>
              <a:t>Academic Library Research Services</a:t>
            </a:r>
            <a:br>
              <a:rPr lang="en-US" sz="4800" b="1" kern="1200" dirty="0">
                <a:solidFill>
                  <a:schemeClr val="tx1">
                    <a:lumMod val="95000"/>
                    <a:lumOff val="5000"/>
                  </a:schemeClr>
                </a:solidFill>
                <a:latin typeface="+mj-lt"/>
                <a:ea typeface="+mj-ea"/>
                <a:cs typeface="+mj-cs"/>
              </a:rPr>
            </a:br>
            <a:r>
              <a:rPr lang="en-US" sz="3600" dirty="0">
                <a:solidFill>
                  <a:schemeClr val="tx1">
                    <a:lumMod val="95000"/>
                    <a:lumOff val="5000"/>
                  </a:schemeClr>
                </a:solidFill>
              </a:rPr>
              <a:t>New Technology</a:t>
            </a:r>
            <a:r>
              <a:rPr lang="en-US" sz="3600" kern="1200" dirty="0">
                <a:solidFill>
                  <a:schemeClr val="tx1">
                    <a:lumMod val="95000"/>
                    <a:lumOff val="5000"/>
                  </a:schemeClr>
                </a:solidFill>
                <a:latin typeface="+mj-lt"/>
                <a:ea typeface="+mj-ea"/>
                <a:cs typeface="+mj-cs"/>
              </a:rPr>
              <a:t>, Research Data, </a:t>
            </a:r>
            <a:r>
              <a:rPr lang="en-US" sz="3600" dirty="0">
                <a:solidFill>
                  <a:schemeClr val="tx1">
                    <a:lumMod val="95000"/>
                    <a:lumOff val="5000"/>
                  </a:schemeClr>
                </a:solidFill>
              </a:rPr>
              <a:t>Digital  Scholarship</a:t>
            </a:r>
            <a:br>
              <a:rPr lang="en-US" sz="3600" kern="1200" dirty="0">
                <a:solidFill>
                  <a:schemeClr val="tx1">
                    <a:lumMod val="95000"/>
                    <a:lumOff val="5000"/>
                  </a:schemeClr>
                </a:solidFill>
                <a:latin typeface="+mj-lt"/>
                <a:ea typeface="+mj-ea"/>
                <a:cs typeface="+mj-cs"/>
              </a:rPr>
            </a:br>
            <a:endParaRPr lang="en-US" sz="3600" kern="1200" dirty="0">
              <a:solidFill>
                <a:schemeClr val="tx1">
                  <a:lumMod val="95000"/>
                  <a:lumOff val="5000"/>
                </a:schemeClr>
              </a:solidFill>
              <a:latin typeface="+mj-lt"/>
              <a:ea typeface="+mj-ea"/>
              <a:cs typeface="+mj-cs"/>
            </a:endParaRPr>
          </a:p>
        </p:txBody>
      </p:sp>
      <p:sp>
        <p:nvSpPr>
          <p:cNvPr id="3" name="Subtitle 2">
            <a:extLst>
              <a:ext uri="{FF2B5EF4-FFF2-40B4-BE49-F238E27FC236}">
                <a16:creationId xmlns:a16="http://schemas.microsoft.com/office/drawing/2014/main" id="{4AEF6308-C676-4260-8973-4E456202D135}"/>
              </a:ext>
            </a:extLst>
          </p:cNvPr>
          <p:cNvSpPr>
            <a:spLocks noGrp="1"/>
          </p:cNvSpPr>
          <p:nvPr>
            <p:ph type="subTitle" idx="1"/>
          </p:nvPr>
        </p:nvSpPr>
        <p:spPr>
          <a:xfrm>
            <a:off x="6590409" y="6020076"/>
            <a:ext cx="5598542"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1800" dirty="0">
                <a:solidFill>
                  <a:schemeClr val="accent2"/>
                </a:solidFill>
              </a:rPr>
              <a:t>Ray Uzwyshyn, Ph.D. MA MLIS MBA</a:t>
            </a:r>
            <a:br>
              <a:rPr lang="en-US" sz="1800" dirty="0">
                <a:solidFill>
                  <a:schemeClr val="accent2"/>
                </a:solidFill>
              </a:rPr>
            </a:br>
            <a:r>
              <a:rPr lang="en-US" sz="1800" dirty="0">
                <a:solidFill>
                  <a:schemeClr val="accent2"/>
                </a:solidFill>
              </a:rPr>
              <a:t>Research Impact Coordinator, Full Professor</a:t>
            </a:r>
            <a:br>
              <a:rPr lang="en-US" sz="1800" dirty="0">
                <a:solidFill>
                  <a:schemeClr val="accent2"/>
                </a:solidFill>
              </a:rPr>
            </a:br>
            <a:r>
              <a:rPr lang="en-US" sz="1800" dirty="0">
                <a:solidFill>
                  <a:schemeClr val="accent2"/>
                </a:solidFill>
              </a:rPr>
              <a:t>Mississippi State University Libraries</a:t>
            </a:r>
          </a:p>
        </p:txBody>
      </p:sp>
    </p:spTree>
    <p:extLst>
      <p:ext uri="{BB962C8B-B14F-4D97-AF65-F5344CB8AC3E}">
        <p14:creationId xmlns:p14="http://schemas.microsoft.com/office/powerpoint/2010/main" val="53583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4A192-FE2F-D94D-14D4-2EA4E27F71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6080" y="960438"/>
            <a:ext cx="3495675" cy="1809750"/>
          </a:xfrm>
          <a:prstGeom prst="rect">
            <a:avLst/>
          </a:prstGeom>
        </p:spPr>
      </p:pic>
      <p:pic>
        <p:nvPicPr>
          <p:cNvPr id="7" name="Picture 6">
            <a:extLst>
              <a:ext uri="{FF2B5EF4-FFF2-40B4-BE49-F238E27FC236}">
                <a16:creationId xmlns:a16="http://schemas.microsoft.com/office/drawing/2014/main" id="{524ED326-60EF-E79D-259E-DBCF519036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0539" y="2913641"/>
            <a:ext cx="3441216" cy="1519661"/>
          </a:xfrm>
          <a:prstGeom prst="rect">
            <a:avLst/>
          </a:prstGeom>
        </p:spPr>
      </p:pic>
      <p:pic>
        <p:nvPicPr>
          <p:cNvPr id="3" name="Picture 2">
            <a:extLst>
              <a:ext uri="{FF2B5EF4-FFF2-40B4-BE49-F238E27FC236}">
                <a16:creationId xmlns:a16="http://schemas.microsoft.com/office/drawing/2014/main" id="{FA170426-1636-E71F-1498-95E3F7000462}"/>
              </a:ext>
            </a:extLst>
          </p:cNvPr>
          <p:cNvPicPr>
            <a:picLocks noChangeAspect="1"/>
          </p:cNvPicPr>
          <p:nvPr/>
        </p:nvPicPr>
        <p:blipFill>
          <a:blip r:embed="rId4"/>
          <a:stretch>
            <a:fillRect/>
          </a:stretch>
        </p:blipFill>
        <p:spPr>
          <a:xfrm>
            <a:off x="7574709" y="2770188"/>
            <a:ext cx="3856132" cy="4150937"/>
          </a:xfrm>
          <a:prstGeom prst="rect">
            <a:avLst/>
          </a:prstGeom>
        </p:spPr>
      </p:pic>
      <p:pic>
        <p:nvPicPr>
          <p:cNvPr id="4" name="Content Placeholder 3">
            <a:extLst>
              <a:ext uri="{FF2B5EF4-FFF2-40B4-BE49-F238E27FC236}">
                <a16:creationId xmlns:a16="http://schemas.microsoft.com/office/drawing/2014/main" id="{6B23DA97-F7CE-0197-4C28-7218EBD819BF}"/>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4038398" y="4532989"/>
            <a:ext cx="3425498" cy="1112662"/>
          </a:xfrm>
          <a:prstGeom prst="rect">
            <a:avLst/>
          </a:prstGeom>
        </p:spPr>
      </p:pic>
      <p:sp>
        <p:nvSpPr>
          <p:cNvPr id="2" name="Title 1">
            <a:extLst>
              <a:ext uri="{FF2B5EF4-FFF2-40B4-BE49-F238E27FC236}">
                <a16:creationId xmlns:a16="http://schemas.microsoft.com/office/drawing/2014/main" id="{388FCCF9-E92F-F049-B4FE-E8AF36E26912}"/>
              </a:ext>
            </a:extLst>
          </p:cNvPr>
          <p:cNvSpPr>
            <a:spLocks noGrp="1"/>
          </p:cNvSpPr>
          <p:nvPr>
            <p:ph type="title"/>
          </p:nvPr>
        </p:nvSpPr>
        <p:spPr>
          <a:xfrm>
            <a:off x="396846" y="1631576"/>
            <a:ext cx="3495675" cy="3397981"/>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r>
              <a:rPr lang="en-US" sz="2400" kern="1200" dirty="0">
                <a:solidFill>
                  <a:srgbClr val="FFFFFF"/>
                </a:solidFill>
                <a:latin typeface="+mj-lt"/>
                <a:ea typeface="+mj-ea"/>
                <a:cs typeface="+mj-cs"/>
              </a:rPr>
              <a:t>Clear Trajectory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in Libraries from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Research </a:t>
            </a:r>
            <a:r>
              <a:rPr lang="en-US" sz="2000" b="1" kern="1200" dirty="0">
                <a:solidFill>
                  <a:srgbClr val="FFFFFF"/>
                </a:solidFill>
                <a:latin typeface="+mj-lt"/>
                <a:ea typeface="+mj-ea"/>
                <a:cs typeface="+mj-cs"/>
              </a:rPr>
              <a:t>Data</a:t>
            </a:r>
            <a:r>
              <a:rPr lang="en-US" sz="2000" kern="1200" dirty="0">
                <a:solidFill>
                  <a:srgbClr val="FFFFFF"/>
                </a:solidFill>
                <a:latin typeface="+mj-lt"/>
                <a:ea typeface="+mj-ea"/>
                <a:cs typeface="+mj-cs"/>
              </a:rPr>
              <a:t> Collections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To Data Science -&gt; Data  Research Repositories -&gt;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Data Analytics -&gt;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Data Visualization &gt; </a:t>
            </a:r>
            <a:br>
              <a:rPr lang="en-US" sz="2000" kern="1200" dirty="0">
                <a:solidFill>
                  <a:srgbClr val="FFFFFF"/>
                </a:solidFill>
                <a:latin typeface="+mj-lt"/>
                <a:ea typeface="+mj-ea"/>
                <a:cs typeface="+mj-cs"/>
              </a:rPr>
            </a:br>
            <a:r>
              <a:rPr lang="en-US" sz="3200" b="1" kern="1200" dirty="0">
                <a:solidFill>
                  <a:srgbClr val="FFFFFF"/>
                </a:solidFill>
                <a:latin typeface="+mj-lt"/>
                <a:ea typeface="+mj-ea"/>
                <a:cs typeface="+mj-cs"/>
              </a:rPr>
              <a:t>AI</a:t>
            </a:r>
          </a:p>
        </p:txBody>
      </p:sp>
      <p:pic>
        <p:nvPicPr>
          <p:cNvPr id="6" name="Picture 5">
            <a:extLst>
              <a:ext uri="{FF2B5EF4-FFF2-40B4-BE49-F238E27FC236}">
                <a16:creationId xmlns:a16="http://schemas.microsoft.com/office/drawing/2014/main" id="{7538B7E4-0F7B-C60E-0CA1-08602B4B81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74709" y="960438"/>
            <a:ext cx="3263900" cy="1809750"/>
          </a:xfrm>
          <a:prstGeom prst="rect">
            <a:avLst/>
          </a:prstGeom>
        </p:spPr>
      </p:pic>
      <p:sp>
        <p:nvSpPr>
          <p:cNvPr id="9" name="TextBox 8">
            <a:extLst>
              <a:ext uri="{FF2B5EF4-FFF2-40B4-BE49-F238E27FC236}">
                <a16:creationId xmlns:a16="http://schemas.microsoft.com/office/drawing/2014/main" id="{1F611BC9-17D6-5EB9-486D-42E326705F3E}"/>
              </a:ext>
            </a:extLst>
          </p:cNvPr>
          <p:cNvSpPr txBox="1"/>
          <p:nvPr/>
        </p:nvSpPr>
        <p:spPr>
          <a:xfrm>
            <a:off x="567891" y="202709"/>
            <a:ext cx="11429394" cy="707886"/>
          </a:xfrm>
          <a:prstGeom prst="rect">
            <a:avLst/>
          </a:prstGeom>
          <a:noFill/>
        </p:spPr>
        <p:txBody>
          <a:bodyPr wrap="square">
            <a:spAutoFit/>
          </a:bodyPr>
          <a:lstStyle/>
          <a:p>
            <a:r>
              <a:rPr lang="en-US" sz="4000" dirty="0"/>
              <a:t>Universities, Research Libraries, Data and AI</a:t>
            </a:r>
          </a:p>
        </p:txBody>
      </p:sp>
    </p:spTree>
    <p:extLst>
      <p:ext uri="{BB962C8B-B14F-4D97-AF65-F5344CB8AC3E}">
        <p14:creationId xmlns:p14="http://schemas.microsoft.com/office/powerpoint/2010/main" val="2796089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7D6D-E581-41E2-A0AA-C972BB8368F6}"/>
              </a:ext>
            </a:extLst>
          </p:cNvPr>
          <p:cNvSpPr>
            <a:spLocks noGrp="1"/>
          </p:cNvSpPr>
          <p:nvPr>
            <p:ph type="title"/>
          </p:nvPr>
        </p:nvSpPr>
        <p:spPr/>
        <p:txBody>
          <a:bodyPr/>
          <a:lstStyle/>
          <a:p>
            <a:r>
              <a:rPr lang="en-US" dirty="0"/>
              <a:t>Data Research Repositories &amp; Data Literacy</a:t>
            </a:r>
          </a:p>
        </p:txBody>
      </p:sp>
      <p:sp>
        <p:nvSpPr>
          <p:cNvPr id="3" name="Content Placeholder 2">
            <a:extLst>
              <a:ext uri="{FF2B5EF4-FFF2-40B4-BE49-F238E27FC236}">
                <a16:creationId xmlns:a16="http://schemas.microsoft.com/office/drawing/2014/main" id="{B7CC2FF0-FE8F-4075-BD64-BB734D753C6D}"/>
              </a:ext>
            </a:extLst>
          </p:cNvPr>
          <p:cNvSpPr>
            <a:spLocks noGrp="1"/>
          </p:cNvSpPr>
          <p:nvPr>
            <p:ph idx="1"/>
          </p:nvPr>
        </p:nvSpPr>
        <p:spPr>
          <a:xfrm>
            <a:off x="1851861" y="6069277"/>
            <a:ext cx="6655723" cy="586654"/>
          </a:xfrm>
        </p:spPr>
        <p:txBody>
          <a:bodyPr>
            <a:normAutofit/>
          </a:bodyPr>
          <a:lstStyle/>
          <a:p>
            <a:pPr marL="0" indent="0">
              <a:buNone/>
            </a:pPr>
            <a:r>
              <a:rPr lang="en-US" dirty="0"/>
              <a:t>The Texas Online Data Research Repository. </a:t>
            </a:r>
          </a:p>
        </p:txBody>
      </p:sp>
      <p:pic>
        <p:nvPicPr>
          <p:cNvPr id="4" name="Picture 3">
            <a:extLst>
              <a:ext uri="{FF2B5EF4-FFF2-40B4-BE49-F238E27FC236}">
                <a16:creationId xmlns:a16="http://schemas.microsoft.com/office/drawing/2014/main" id="{E57FC089-5AFB-41C5-8DDC-1229E7F2B368}"/>
              </a:ext>
            </a:extLst>
          </p:cNvPr>
          <p:cNvPicPr>
            <a:picLocks noChangeAspect="1"/>
          </p:cNvPicPr>
          <p:nvPr/>
        </p:nvPicPr>
        <p:blipFill>
          <a:blip r:embed="rId2"/>
          <a:stretch>
            <a:fillRect/>
          </a:stretch>
        </p:blipFill>
        <p:spPr>
          <a:xfrm>
            <a:off x="252623" y="1452039"/>
            <a:ext cx="7381688" cy="4506598"/>
          </a:xfrm>
          <a:prstGeom prst="rect">
            <a:avLst/>
          </a:prstGeom>
        </p:spPr>
      </p:pic>
      <p:pic>
        <p:nvPicPr>
          <p:cNvPr id="5" name="Picture 4">
            <a:extLst>
              <a:ext uri="{FF2B5EF4-FFF2-40B4-BE49-F238E27FC236}">
                <a16:creationId xmlns:a16="http://schemas.microsoft.com/office/drawing/2014/main" id="{F537F33E-44C9-428F-919F-977867E63C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5817" y="1783959"/>
            <a:ext cx="3876806" cy="4064038"/>
          </a:xfrm>
          <a:prstGeom prst="rect">
            <a:avLst/>
          </a:prstGeom>
        </p:spPr>
      </p:pic>
    </p:spTree>
    <p:extLst>
      <p:ext uri="{BB962C8B-B14F-4D97-AF65-F5344CB8AC3E}">
        <p14:creationId xmlns:p14="http://schemas.microsoft.com/office/powerpoint/2010/main" val="3210030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209" y="-9938"/>
            <a:ext cx="9905998" cy="914400"/>
          </a:xfrm>
        </p:spPr>
        <p:txBody>
          <a:bodyPr>
            <a:noAutofit/>
          </a:bodyPr>
          <a:lstStyle/>
          <a:p>
            <a:pPr algn="ctr"/>
            <a:r>
              <a:rPr lang="en-US" sz="3200" dirty="0"/>
              <a:t>Data Research Repositories Allow Building Skills For AI</a:t>
            </a:r>
            <a:br>
              <a:rPr lang="en-US" sz="3200" dirty="0"/>
            </a:br>
            <a:r>
              <a:rPr lang="en-US" sz="3200" dirty="0"/>
              <a:t> </a:t>
            </a:r>
            <a:r>
              <a:rPr lang="en-US" sz="1600" dirty="0"/>
              <a:t>Data Organization, Data Cleaning, Structured Data Citation, Sensitive Data and Metadata Schemas</a:t>
            </a:r>
          </a:p>
        </p:txBody>
      </p:sp>
      <p:pic>
        <p:nvPicPr>
          <p:cNvPr id="1026" name="Picture 2" descr="C:\Users\R_U15\Desktop\MetadataDatavers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1" y="904462"/>
            <a:ext cx="8062347"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004391" y="2667000"/>
            <a:ext cx="1447800" cy="533400"/>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B7B8079-38C7-AEF1-80B8-474C86DDC2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889" y="2012541"/>
            <a:ext cx="1357466" cy="1357466"/>
          </a:xfrm>
          <a:prstGeom prst="rect">
            <a:avLst/>
          </a:prstGeom>
        </p:spPr>
      </p:pic>
      <p:sp>
        <p:nvSpPr>
          <p:cNvPr id="8" name="TextBox 7">
            <a:extLst>
              <a:ext uri="{FF2B5EF4-FFF2-40B4-BE49-F238E27FC236}">
                <a16:creationId xmlns:a16="http://schemas.microsoft.com/office/drawing/2014/main" id="{6DC9C762-BCA1-B924-993A-AEA77A47625E}"/>
              </a:ext>
            </a:extLst>
          </p:cNvPr>
          <p:cNvSpPr txBox="1"/>
          <p:nvPr/>
        </p:nvSpPr>
        <p:spPr>
          <a:xfrm>
            <a:off x="186813" y="3585158"/>
            <a:ext cx="2281084" cy="2308324"/>
          </a:xfrm>
          <a:prstGeom prst="rect">
            <a:avLst/>
          </a:prstGeom>
          <a:noFill/>
        </p:spPr>
        <p:txBody>
          <a:bodyPr wrap="square">
            <a:spAutoFit/>
          </a:bodyPr>
          <a:lstStyle/>
          <a:p>
            <a:r>
              <a:rPr lang="en-US" dirty="0" err="1"/>
              <a:t>OpenRefine</a:t>
            </a:r>
            <a:r>
              <a:rPr lang="en-US" dirty="0"/>
              <a:t> is a powerful tool for working with data: (cleaning it)</a:t>
            </a:r>
            <a:br>
              <a:rPr lang="en-US" dirty="0"/>
            </a:br>
            <a:br>
              <a:rPr lang="en-US" dirty="0"/>
            </a:br>
            <a:r>
              <a:rPr lang="en-US" dirty="0"/>
              <a:t>Data Management</a:t>
            </a:r>
            <a:br>
              <a:rPr lang="en-US" dirty="0"/>
            </a:br>
            <a:r>
              <a:rPr lang="en-US" dirty="0"/>
              <a:t>Plan Help Needed</a:t>
            </a:r>
            <a:br>
              <a:rPr lang="en-US" dirty="0"/>
            </a:br>
            <a:endParaRPr lang="en-US" dirty="0"/>
          </a:p>
        </p:txBody>
      </p:sp>
    </p:spTree>
    <p:extLst>
      <p:ext uri="{BB962C8B-B14F-4D97-AF65-F5344CB8AC3E}">
        <p14:creationId xmlns:p14="http://schemas.microsoft.com/office/powerpoint/2010/main" val="256343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148C3-BB12-42AA-A59D-25FBDE5E2FBB}"/>
              </a:ext>
            </a:extLst>
          </p:cNvPr>
          <p:cNvSpPr>
            <a:spLocks noGrp="1"/>
          </p:cNvSpPr>
          <p:nvPr>
            <p:ph type="title"/>
          </p:nvPr>
        </p:nvSpPr>
        <p:spPr>
          <a:xfrm>
            <a:off x="838201" y="365125"/>
            <a:ext cx="3816095" cy="1938076"/>
          </a:xfrm>
        </p:spPr>
        <p:txBody>
          <a:bodyPr>
            <a:normAutofit/>
          </a:bodyPr>
          <a:lstStyle/>
          <a:p>
            <a:pPr algn="ctr"/>
            <a:r>
              <a:rPr lang="en-US" dirty="0"/>
              <a:t>A(AI) Literacies </a:t>
            </a:r>
            <a:r>
              <a:rPr lang="en-US" sz="2400" dirty="0"/>
              <a:t>Needs Arising</a:t>
            </a:r>
          </a:p>
        </p:txBody>
      </p:sp>
      <p:sp>
        <p:nvSpPr>
          <p:cNvPr id="3" name="Content Placeholder 2">
            <a:extLst>
              <a:ext uri="{FF2B5EF4-FFF2-40B4-BE49-F238E27FC236}">
                <a16:creationId xmlns:a16="http://schemas.microsoft.com/office/drawing/2014/main" id="{FE5524E2-1A12-4217-BEF3-87E9EB0DB9B1}"/>
              </a:ext>
            </a:extLst>
          </p:cNvPr>
          <p:cNvSpPr>
            <a:spLocks noGrp="1"/>
          </p:cNvSpPr>
          <p:nvPr>
            <p:ph idx="1"/>
          </p:nvPr>
        </p:nvSpPr>
        <p:spPr>
          <a:xfrm>
            <a:off x="661221" y="2798502"/>
            <a:ext cx="3816096" cy="3694373"/>
          </a:xfrm>
        </p:spPr>
        <p:txBody>
          <a:bodyPr>
            <a:normAutofit lnSpcReduction="10000"/>
          </a:bodyPr>
          <a:lstStyle/>
          <a:p>
            <a:r>
              <a:rPr lang="en-US" sz="2000" dirty="0"/>
              <a:t>Data Visualization, Analytics, AI Empowering Faculty/Student Training for Teaching, Learning and Research</a:t>
            </a:r>
          </a:p>
          <a:p>
            <a:r>
              <a:rPr lang="en-US" sz="2000" b="1" dirty="0"/>
              <a:t>New Classes of AI Research Competencies Needed</a:t>
            </a:r>
          </a:p>
          <a:p>
            <a:r>
              <a:rPr lang="en-US" sz="2000" b="1" dirty="0"/>
              <a:t>AI Librarian, Prompt Engineering, GPT4+, Dalle-3, Midjourney, Runway, SORA</a:t>
            </a:r>
          </a:p>
          <a:p>
            <a:r>
              <a:rPr lang="en-US" sz="2000" b="1" dirty="0"/>
              <a:t>Autonomous </a:t>
            </a:r>
            <a:r>
              <a:rPr lang="en-US" sz="2000" b="1" dirty="0" err="1"/>
              <a:t>Agents,CrewAI</a:t>
            </a:r>
            <a:r>
              <a:rPr lang="en-US" sz="2000" b="1" dirty="0"/>
              <a:t>, </a:t>
            </a:r>
            <a:r>
              <a:rPr lang="en-US" sz="2000" b="1" dirty="0" err="1"/>
              <a:t>Autogen</a:t>
            </a:r>
            <a:r>
              <a:rPr lang="en-US" sz="2000" b="1" dirty="0"/>
              <a:t>,  Multimodal Possibilities, Software Engineering (Devin)</a:t>
            </a:r>
            <a:endParaRPr lang="en-US" sz="2000" dirty="0"/>
          </a:p>
        </p:txBody>
      </p:sp>
      <p:pic>
        <p:nvPicPr>
          <p:cNvPr id="7" name="Picture 6" descr="Graphical user interface&#10;&#10;Description automatically generated">
            <a:extLst>
              <a:ext uri="{FF2B5EF4-FFF2-40B4-BE49-F238E27FC236}">
                <a16:creationId xmlns:a16="http://schemas.microsoft.com/office/drawing/2014/main" id="{5E9E1CFC-B716-4067-A040-081B0B47D0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descr="A picture containing timeline&#10;&#10;Description automatically generated">
            <a:extLst>
              <a:ext uri="{FF2B5EF4-FFF2-40B4-BE49-F238E27FC236}">
                <a16:creationId xmlns:a16="http://schemas.microsoft.com/office/drawing/2014/main" id="{BD8A8AD1-E168-4FA1-B55D-A8D818D159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719619" y="3748662"/>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p:spPr>
      </p:pic>
    </p:spTree>
    <p:extLst>
      <p:ext uri="{BB962C8B-B14F-4D97-AF65-F5344CB8AC3E}">
        <p14:creationId xmlns:p14="http://schemas.microsoft.com/office/powerpoint/2010/main" val="3438466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8853-1D89-0D1A-0370-B27D63B0F647}"/>
              </a:ext>
            </a:extLst>
          </p:cNvPr>
          <p:cNvSpPr>
            <a:spLocks noGrp="1"/>
          </p:cNvSpPr>
          <p:nvPr>
            <p:ph type="title"/>
          </p:nvPr>
        </p:nvSpPr>
        <p:spPr>
          <a:xfrm>
            <a:off x="1331127" y="139093"/>
            <a:ext cx="10515600" cy="1325563"/>
          </a:xfrm>
        </p:spPr>
        <p:txBody>
          <a:bodyPr>
            <a:normAutofit fontScale="90000"/>
          </a:bodyPr>
          <a:lstStyle/>
          <a:p>
            <a:pPr algn="ctr"/>
            <a:r>
              <a:rPr lang="en-US" sz="3600" b="1" dirty="0"/>
              <a:t>US Senate AI Roadmap for Artificial Intelligence, May 2024</a:t>
            </a:r>
            <a:br>
              <a:rPr lang="en-US" dirty="0"/>
            </a:br>
            <a:r>
              <a:rPr lang="en-US" sz="1800" dirty="0"/>
              <a:t>https://www.schumer.senate.gov/imo/media/doc/Roadmap_Electronic1.32pm.pdf</a:t>
            </a:r>
          </a:p>
        </p:txBody>
      </p:sp>
      <p:pic>
        <p:nvPicPr>
          <p:cNvPr id="1026" name="Picture 2">
            <a:extLst>
              <a:ext uri="{FF2B5EF4-FFF2-40B4-BE49-F238E27FC236}">
                <a16:creationId xmlns:a16="http://schemas.microsoft.com/office/drawing/2014/main" id="{0A68461F-42CF-BF9D-DD10-0796062925C6}"/>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081906" y="1848418"/>
            <a:ext cx="7735712"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4B2CD9-BD7A-6E1A-4821-CD86DA806E80}"/>
              </a:ext>
            </a:extLst>
          </p:cNvPr>
          <p:cNvSpPr txBox="1"/>
          <p:nvPr/>
        </p:nvSpPr>
        <p:spPr>
          <a:xfrm>
            <a:off x="2495232" y="1222558"/>
            <a:ext cx="6003888" cy="369332"/>
          </a:xfrm>
          <a:prstGeom prst="rect">
            <a:avLst/>
          </a:prstGeom>
          <a:noFill/>
        </p:spPr>
        <p:txBody>
          <a:bodyPr wrap="none" rtlCol="0">
            <a:spAutoFit/>
          </a:bodyPr>
          <a:lstStyle/>
          <a:p>
            <a:r>
              <a:rPr lang="en-US" dirty="0"/>
              <a:t>Implications for Educational Institutions and Research Libraries</a:t>
            </a:r>
          </a:p>
        </p:txBody>
      </p:sp>
      <p:sp>
        <p:nvSpPr>
          <p:cNvPr id="5" name="TextBox 4">
            <a:extLst>
              <a:ext uri="{FF2B5EF4-FFF2-40B4-BE49-F238E27FC236}">
                <a16:creationId xmlns:a16="http://schemas.microsoft.com/office/drawing/2014/main" id="{9C600AFA-5647-73A3-C362-FA35DB2C15FA}"/>
              </a:ext>
            </a:extLst>
          </p:cNvPr>
          <p:cNvSpPr txBox="1"/>
          <p:nvPr/>
        </p:nvSpPr>
        <p:spPr>
          <a:xfrm>
            <a:off x="9108798" y="1952439"/>
            <a:ext cx="2737929" cy="4247317"/>
          </a:xfrm>
          <a:prstGeom prst="rect">
            <a:avLst/>
          </a:prstGeom>
          <a:noFill/>
        </p:spPr>
        <p:txBody>
          <a:bodyPr wrap="none" rtlCol="0">
            <a:spAutoFit/>
          </a:bodyPr>
          <a:lstStyle/>
          <a:p>
            <a:r>
              <a:rPr lang="en-US" dirty="0"/>
              <a:t>Key Roles For Research</a:t>
            </a:r>
            <a:br>
              <a:rPr lang="en-US" dirty="0"/>
            </a:br>
            <a:r>
              <a:rPr lang="en-US" dirty="0"/>
              <a:t>Libraries</a:t>
            </a:r>
            <a:br>
              <a:rPr lang="en-US" dirty="0"/>
            </a:br>
            <a:br>
              <a:rPr lang="en-US" dirty="0"/>
            </a:br>
            <a:r>
              <a:rPr lang="en-US" dirty="0"/>
              <a:t>1)Training and Upskilling</a:t>
            </a:r>
          </a:p>
          <a:p>
            <a:r>
              <a:rPr lang="en-US" dirty="0"/>
              <a:t>2) Lifelong Learning</a:t>
            </a:r>
            <a:br>
              <a:rPr lang="en-US" dirty="0"/>
            </a:br>
            <a:r>
              <a:rPr lang="en-US" dirty="0"/>
              <a:t>3) Community Engagement</a:t>
            </a:r>
            <a:br>
              <a:rPr lang="en-US" dirty="0"/>
            </a:br>
            <a:r>
              <a:rPr lang="en-US" dirty="0"/>
              <a:t>4) Access to Resources</a:t>
            </a:r>
            <a:br>
              <a:rPr lang="en-US" dirty="0"/>
            </a:br>
            <a:br>
              <a:rPr lang="en-US" dirty="0"/>
            </a:br>
            <a:r>
              <a:rPr lang="en-US" dirty="0"/>
              <a:t>Implications</a:t>
            </a:r>
            <a:br>
              <a:rPr lang="en-US" dirty="0"/>
            </a:br>
            <a:r>
              <a:rPr lang="en-US" dirty="0"/>
              <a:t>1) Resource Allocation</a:t>
            </a:r>
            <a:br>
              <a:rPr lang="en-US" dirty="0"/>
            </a:br>
            <a:r>
              <a:rPr lang="en-US" dirty="0"/>
              <a:t>2) Staff Training</a:t>
            </a:r>
          </a:p>
          <a:p>
            <a:r>
              <a:rPr lang="en-US" dirty="0"/>
              <a:t>3) Digital Inclusion</a:t>
            </a:r>
            <a:br>
              <a:rPr lang="en-US" dirty="0"/>
            </a:br>
            <a:r>
              <a:rPr lang="en-US" dirty="0"/>
              <a:t>4) Community </a:t>
            </a:r>
            <a:br>
              <a:rPr lang="en-US" dirty="0"/>
            </a:br>
            <a:r>
              <a:rPr lang="en-US" dirty="0" err="1"/>
              <a:t>Partnershps</a:t>
            </a:r>
            <a:br>
              <a:rPr lang="en-US" dirty="0"/>
            </a:br>
            <a:endParaRPr lang="en-US" dirty="0"/>
          </a:p>
        </p:txBody>
      </p:sp>
    </p:spTree>
    <p:extLst>
      <p:ext uri="{BB962C8B-B14F-4D97-AF65-F5344CB8AC3E}">
        <p14:creationId xmlns:p14="http://schemas.microsoft.com/office/powerpoint/2010/main" val="444623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208F-0A07-9290-18B4-DB5E50410075}"/>
              </a:ext>
            </a:extLst>
          </p:cNvPr>
          <p:cNvSpPr>
            <a:spLocks noGrp="1"/>
          </p:cNvSpPr>
          <p:nvPr>
            <p:ph type="title"/>
          </p:nvPr>
        </p:nvSpPr>
        <p:spPr>
          <a:xfrm>
            <a:off x="760708" y="285319"/>
            <a:ext cx="10515600" cy="1325563"/>
          </a:xfrm>
        </p:spPr>
        <p:txBody>
          <a:bodyPr>
            <a:normAutofit fontScale="90000"/>
          </a:bodyPr>
          <a:lstStyle/>
          <a:p>
            <a:pPr algn="ctr"/>
            <a:r>
              <a:rPr lang="en-US" dirty="0"/>
              <a:t>R&amp;D, Academic Technology  Conferences and Learning, 2018-2022 </a:t>
            </a:r>
            <a:br>
              <a:rPr lang="en-US" dirty="0"/>
            </a:br>
            <a:endParaRPr lang="en-US" sz="2700" dirty="0"/>
          </a:p>
        </p:txBody>
      </p:sp>
      <p:pic>
        <p:nvPicPr>
          <p:cNvPr id="4" name="Picture 3">
            <a:extLst>
              <a:ext uri="{FF2B5EF4-FFF2-40B4-BE49-F238E27FC236}">
                <a16:creationId xmlns:a16="http://schemas.microsoft.com/office/drawing/2014/main" id="{1848A909-9025-B515-428B-2A420162D7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985" y="4815594"/>
            <a:ext cx="3601984" cy="2026116"/>
          </a:xfrm>
          <a:prstGeom prst="rect">
            <a:avLst/>
          </a:prstGeom>
        </p:spPr>
      </p:pic>
      <p:pic>
        <p:nvPicPr>
          <p:cNvPr id="5" name="Picture 4">
            <a:extLst>
              <a:ext uri="{FF2B5EF4-FFF2-40B4-BE49-F238E27FC236}">
                <a16:creationId xmlns:a16="http://schemas.microsoft.com/office/drawing/2014/main" id="{EBEBB7B5-E71A-9963-8A8F-4AFAA16119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5635" y="1539524"/>
            <a:ext cx="3844491" cy="2162526"/>
          </a:xfrm>
          <a:prstGeom prst="rect">
            <a:avLst/>
          </a:prstGeom>
        </p:spPr>
      </p:pic>
      <p:pic>
        <p:nvPicPr>
          <p:cNvPr id="6" name="Picture 5">
            <a:extLst>
              <a:ext uri="{FF2B5EF4-FFF2-40B4-BE49-F238E27FC236}">
                <a16:creationId xmlns:a16="http://schemas.microsoft.com/office/drawing/2014/main" id="{C6D670FE-0F9C-1B5E-E6D1-24249D8F11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7387" y="2222335"/>
            <a:ext cx="1879715" cy="1575761"/>
          </a:xfrm>
          <a:prstGeom prst="rect">
            <a:avLst/>
          </a:prstGeom>
        </p:spPr>
      </p:pic>
      <p:sp>
        <p:nvSpPr>
          <p:cNvPr id="7" name="TextBox 6">
            <a:extLst>
              <a:ext uri="{FF2B5EF4-FFF2-40B4-BE49-F238E27FC236}">
                <a16:creationId xmlns:a16="http://schemas.microsoft.com/office/drawing/2014/main" id="{51D5CF08-3649-F272-6078-0E13506FA211}"/>
              </a:ext>
            </a:extLst>
          </p:cNvPr>
          <p:cNvSpPr txBox="1"/>
          <p:nvPr/>
        </p:nvSpPr>
        <p:spPr>
          <a:xfrm>
            <a:off x="4512283" y="1719310"/>
            <a:ext cx="3427666" cy="5632311"/>
          </a:xfrm>
          <a:prstGeom prst="rect">
            <a:avLst/>
          </a:prstGeom>
          <a:noFill/>
        </p:spPr>
        <p:txBody>
          <a:bodyPr wrap="square" rtlCol="0">
            <a:spAutoFit/>
          </a:bodyPr>
          <a:lstStyle/>
          <a:p>
            <a:r>
              <a:rPr lang="en-US" sz="1800" dirty="0"/>
              <a:t>Coalition for Networked Information (D.C.) ,</a:t>
            </a:r>
            <a:br>
              <a:rPr lang="en-US" sz="1800" dirty="0"/>
            </a:br>
            <a:r>
              <a:rPr lang="en-US" sz="1800" dirty="0"/>
              <a:t> </a:t>
            </a:r>
            <a:r>
              <a:rPr lang="en-US" sz="1400" dirty="0"/>
              <a:t>Yale Art History Project ,</a:t>
            </a:r>
            <a:r>
              <a:rPr lang="en-US" sz="1400" dirty="0" err="1"/>
              <a:t>Pixplot</a:t>
            </a:r>
            <a:r>
              <a:rPr lang="en-US" sz="1400" dirty="0"/>
              <a:t> (Image Categorization</a:t>
            </a:r>
            <a:r>
              <a:rPr lang="en-US" dirty="0"/>
              <a:t>), </a:t>
            </a:r>
            <a:r>
              <a:rPr lang="en-US" sz="1400" dirty="0"/>
              <a:t>2018, Peter Leonard (Neural Nets) </a:t>
            </a:r>
            <a:br>
              <a:rPr lang="en-US" sz="1800" dirty="0"/>
            </a:br>
            <a:br>
              <a:rPr lang="en-US" sz="1800" dirty="0"/>
            </a:br>
            <a:r>
              <a:rPr lang="en-US" sz="1600" dirty="0"/>
              <a:t>Artificial Intelligence for Data Discovery </a:t>
            </a:r>
            <a:br>
              <a:rPr lang="en-US" sz="1600" dirty="0"/>
            </a:br>
            <a:r>
              <a:rPr lang="en-US" sz="1600" dirty="0"/>
              <a:t>&amp; </a:t>
            </a:r>
            <a:r>
              <a:rPr lang="en-US" sz="1600" dirty="0" err="1"/>
              <a:t>ReUse</a:t>
            </a:r>
            <a:r>
              <a:rPr lang="en-US" sz="1600" dirty="0"/>
              <a:t> &amp; Open  Science</a:t>
            </a:r>
            <a:br>
              <a:rPr lang="en-US" sz="1600" dirty="0"/>
            </a:br>
            <a:r>
              <a:rPr lang="en-US" sz="1600" dirty="0"/>
              <a:t>Symposium (2020), Carnegie Mellon, Pittsburgh</a:t>
            </a:r>
            <a:br>
              <a:rPr lang="en-US" dirty="0"/>
            </a:br>
            <a:br>
              <a:rPr lang="en-US" dirty="0"/>
            </a:br>
            <a:r>
              <a:rPr lang="en-US" dirty="0"/>
              <a:t>Fantastic Futures</a:t>
            </a:r>
          </a:p>
          <a:p>
            <a:r>
              <a:rPr lang="en-US" sz="1400" dirty="0"/>
              <a:t>2</a:t>
            </a:r>
            <a:r>
              <a:rPr lang="en-US" sz="1400" baseline="30000" dirty="0"/>
              <a:t>nd</a:t>
            </a:r>
            <a:r>
              <a:rPr lang="en-US" sz="1400" dirty="0"/>
              <a:t> International Conference on AI</a:t>
            </a:r>
            <a:br>
              <a:rPr lang="en-US" sz="1400" dirty="0"/>
            </a:br>
            <a:r>
              <a:rPr lang="en-US" sz="1400" dirty="0"/>
              <a:t>for Libraries, Archives and Museums</a:t>
            </a:r>
            <a:br>
              <a:rPr lang="en-US" sz="1400" dirty="0"/>
            </a:br>
            <a:r>
              <a:rPr lang="en-US" sz="1400" dirty="0"/>
              <a:t>Stanford </a:t>
            </a:r>
            <a:r>
              <a:rPr lang="en-US" sz="1400" dirty="0" err="1"/>
              <a:t>Libaries</a:t>
            </a:r>
            <a:r>
              <a:rPr lang="en-US" sz="1400" dirty="0"/>
              <a:t> (2019)</a:t>
            </a:r>
            <a:br>
              <a:rPr lang="en-US" sz="1400" dirty="0"/>
            </a:br>
            <a:br>
              <a:rPr lang="en-US" dirty="0"/>
            </a:br>
            <a:r>
              <a:rPr lang="en-US" dirty="0"/>
              <a:t>Texas Conference on Digital Libraries,</a:t>
            </a:r>
            <a:br>
              <a:rPr lang="en-US" dirty="0"/>
            </a:br>
            <a:r>
              <a:rPr lang="en-US" dirty="0"/>
              <a:t> </a:t>
            </a:r>
            <a:r>
              <a:rPr lang="en-US" sz="1400" dirty="0"/>
              <a:t>Patrice Andre  </a:t>
            </a:r>
            <a:r>
              <a:rPr lang="en-US" sz="1400" dirty="0" err="1"/>
              <a:t>Prud’homme</a:t>
            </a:r>
            <a:r>
              <a:rPr lang="en-US" sz="1400" dirty="0"/>
              <a:t> (TCDL) Oklahoma State (2019),</a:t>
            </a:r>
            <a:br>
              <a:rPr lang="en-US" sz="1400" dirty="0"/>
            </a:br>
            <a:br>
              <a:rPr lang="en-US" sz="1400" dirty="0"/>
            </a:br>
            <a:endParaRPr lang="en-US" sz="1400" dirty="0"/>
          </a:p>
        </p:txBody>
      </p:sp>
      <p:pic>
        <p:nvPicPr>
          <p:cNvPr id="8" name="Picture 7">
            <a:extLst>
              <a:ext uri="{FF2B5EF4-FFF2-40B4-BE49-F238E27FC236}">
                <a16:creationId xmlns:a16="http://schemas.microsoft.com/office/drawing/2014/main" id="{010FD0D9-700A-E669-733F-3874FE0BFB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4381" y="3972851"/>
            <a:ext cx="2885149" cy="2885149"/>
          </a:xfrm>
          <a:prstGeom prst="rect">
            <a:avLst/>
          </a:prstGeom>
        </p:spPr>
      </p:pic>
      <p:pic>
        <p:nvPicPr>
          <p:cNvPr id="3" name="Picture 2">
            <a:extLst>
              <a:ext uri="{FF2B5EF4-FFF2-40B4-BE49-F238E27FC236}">
                <a16:creationId xmlns:a16="http://schemas.microsoft.com/office/drawing/2014/main" id="{C9EB879F-F9BA-1A34-EEA2-9AEE1A9130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672" y="2222935"/>
            <a:ext cx="1879715" cy="1575762"/>
          </a:xfrm>
          <a:prstGeom prst="rect">
            <a:avLst/>
          </a:prstGeom>
        </p:spPr>
      </p:pic>
    </p:spTree>
    <p:extLst>
      <p:ext uri="{BB962C8B-B14F-4D97-AF65-F5344CB8AC3E}">
        <p14:creationId xmlns:p14="http://schemas.microsoft.com/office/powerpoint/2010/main" val="1174293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E23F-C058-9168-736D-A31FD690B2E1}"/>
              </a:ext>
            </a:extLst>
          </p:cNvPr>
          <p:cNvSpPr>
            <a:spLocks noGrp="1"/>
          </p:cNvSpPr>
          <p:nvPr>
            <p:ph type="title"/>
          </p:nvPr>
        </p:nvSpPr>
        <p:spPr>
          <a:xfrm>
            <a:off x="0" y="365125"/>
            <a:ext cx="12192000" cy="1325563"/>
          </a:xfrm>
        </p:spPr>
        <p:txBody>
          <a:bodyPr>
            <a:normAutofit fontScale="90000"/>
          </a:bodyPr>
          <a:lstStyle/>
          <a:p>
            <a:pPr algn="ctr"/>
            <a:r>
              <a:rPr lang="en-US" dirty="0"/>
              <a:t>ARL Research &amp;Development &amp; Learning, </a:t>
            </a:r>
            <a:br>
              <a:rPr lang="en-US" dirty="0"/>
            </a:br>
            <a:r>
              <a:rPr lang="en-US" dirty="0"/>
              <a:t>Area 1: Digital and Web Services </a:t>
            </a:r>
            <a:br>
              <a:rPr lang="en-US" dirty="0"/>
            </a:br>
            <a:r>
              <a:rPr lang="en-US" sz="1800" dirty="0"/>
              <a:t>Deep Learning  Models and Convolutional Neural Nets </a:t>
            </a:r>
            <a:br>
              <a:rPr lang="en-US" sz="1800" dirty="0"/>
            </a:br>
            <a:r>
              <a:rPr lang="en-US" sz="1800" dirty="0"/>
              <a:t>(2019 Begun, Early 2022 Presented, TCDL, Galway, </a:t>
            </a:r>
            <a:r>
              <a:rPr lang="en-US" sz="1800" b="1" dirty="0"/>
              <a:t>National University of Ireland, IFLA Dublin, IR</a:t>
            </a:r>
            <a:r>
              <a:rPr lang="en-US" sz="1800" dirty="0"/>
              <a:t>) </a:t>
            </a:r>
          </a:p>
        </p:txBody>
      </p:sp>
      <p:sp>
        <p:nvSpPr>
          <p:cNvPr id="3" name="Content Placeholder 2">
            <a:extLst>
              <a:ext uri="{FF2B5EF4-FFF2-40B4-BE49-F238E27FC236}">
                <a16:creationId xmlns:a16="http://schemas.microsoft.com/office/drawing/2014/main" id="{438EE4E8-54CB-9EAF-1056-09AE845B6EA7}"/>
              </a:ext>
            </a:extLst>
          </p:cNvPr>
          <p:cNvSpPr>
            <a:spLocks noGrp="1"/>
          </p:cNvSpPr>
          <p:nvPr>
            <p:ph idx="1"/>
          </p:nvPr>
        </p:nvSpPr>
        <p:spPr>
          <a:xfrm>
            <a:off x="279400" y="1825625"/>
            <a:ext cx="5816600" cy="5032375"/>
          </a:xfrm>
        </p:spPr>
        <p:txBody>
          <a:bodyPr>
            <a:normAutofit lnSpcReduction="10000"/>
          </a:bodyPr>
          <a:lstStyle/>
          <a:p>
            <a:r>
              <a:rPr lang="en-US" dirty="0"/>
              <a:t>University Archives</a:t>
            </a:r>
            <a:br>
              <a:rPr lang="en-US" dirty="0"/>
            </a:br>
            <a:r>
              <a:rPr lang="en-US" sz="1500" dirty="0"/>
              <a:t>San Marcos Public</a:t>
            </a:r>
            <a:br>
              <a:rPr lang="en-US" sz="1500" dirty="0"/>
            </a:br>
            <a:r>
              <a:rPr lang="en-US" sz="1500" dirty="0"/>
              <a:t>Newspaper Image Negatives</a:t>
            </a:r>
            <a:br>
              <a:rPr lang="en-US" sz="1500" dirty="0"/>
            </a:br>
            <a:r>
              <a:rPr lang="en-US" sz="1500" dirty="0"/>
              <a:t>90 years of digitization 800, 000 images</a:t>
            </a:r>
            <a:endParaRPr lang="en-US" sz="2800" dirty="0"/>
          </a:p>
          <a:p>
            <a:r>
              <a:rPr lang="en-US" dirty="0"/>
              <a:t>Processing Power </a:t>
            </a:r>
            <a:br>
              <a:rPr lang="en-US" dirty="0"/>
            </a:br>
            <a:r>
              <a:rPr lang="en-US" sz="2200" dirty="0"/>
              <a:t>(Compute)</a:t>
            </a:r>
          </a:p>
          <a:p>
            <a:r>
              <a:rPr lang="en-US" dirty="0"/>
              <a:t>Python </a:t>
            </a:r>
          </a:p>
          <a:p>
            <a:r>
              <a:rPr lang="en-US" dirty="0"/>
              <a:t>Video Cards </a:t>
            </a:r>
            <a:br>
              <a:rPr lang="en-US" dirty="0"/>
            </a:br>
            <a:r>
              <a:rPr lang="en-US" sz="2200" dirty="0"/>
              <a:t>(NVIDIA GPU’s)</a:t>
            </a:r>
          </a:p>
          <a:p>
            <a:r>
              <a:rPr lang="en-US" dirty="0"/>
              <a:t>Pretrained Models </a:t>
            </a:r>
          </a:p>
          <a:p>
            <a:r>
              <a:rPr lang="en-US" dirty="0" err="1"/>
              <a:t>ResNet</a:t>
            </a:r>
            <a:r>
              <a:rPr lang="en-US" dirty="0"/>
              <a:t>, YOLO, COCO </a:t>
            </a:r>
            <a:br>
              <a:rPr lang="en-US" dirty="0"/>
            </a:br>
            <a:r>
              <a:rPr lang="en-US" sz="1800" dirty="0"/>
              <a:t>(200k labeled images, 80 categories)</a:t>
            </a:r>
            <a:br>
              <a:rPr lang="en-US" sz="1800" dirty="0"/>
            </a:br>
            <a:endParaRPr lang="en-US" sz="1800" dirty="0"/>
          </a:p>
          <a:p>
            <a:r>
              <a:rPr lang="en-US" sz="1800" b="1" dirty="0"/>
              <a:t>Anthropic (2024) Library of Congress</a:t>
            </a:r>
            <a:br>
              <a:rPr lang="en-US" sz="1800" dirty="0"/>
            </a:br>
            <a:r>
              <a:rPr lang="en-US" sz="1800" dirty="0"/>
              <a:t>Digital Preservation Example</a:t>
            </a:r>
          </a:p>
          <a:p>
            <a:endParaRPr lang="en-US" sz="1800"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5CC14510-B47D-48C1-AF9C-C46033517E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1785" y="4799840"/>
            <a:ext cx="2198235" cy="1967022"/>
          </a:xfrm>
          <a:prstGeom prst="rect">
            <a:avLst/>
          </a:prstGeom>
        </p:spPr>
      </p:pic>
      <p:pic>
        <p:nvPicPr>
          <p:cNvPr id="5" name="Picture 4">
            <a:extLst>
              <a:ext uri="{FF2B5EF4-FFF2-40B4-BE49-F238E27FC236}">
                <a16:creationId xmlns:a16="http://schemas.microsoft.com/office/drawing/2014/main" id="{27F29EA2-4FEE-0F63-0E20-4BC9528F55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1244" y="4799840"/>
            <a:ext cx="2198906" cy="1967022"/>
          </a:xfrm>
          <a:prstGeom prst="rect">
            <a:avLst/>
          </a:prstGeom>
        </p:spPr>
      </p:pic>
      <p:pic>
        <p:nvPicPr>
          <p:cNvPr id="6" name="Picture 5">
            <a:extLst>
              <a:ext uri="{FF2B5EF4-FFF2-40B4-BE49-F238E27FC236}">
                <a16:creationId xmlns:a16="http://schemas.microsoft.com/office/drawing/2014/main" id="{7DBED0D4-A304-1E64-CA9A-A66191B40E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6203" y="1869416"/>
            <a:ext cx="4548192" cy="2538004"/>
          </a:xfrm>
          <a:prstGeom prst="rect">
            <a:avLst/>
          </a:prstGeom>
        </p:spPr>
      </p:pic>
      <p:pic>
        <p:nvPicPr>
          <p:cNvPr id="7" name="Picture 6">
            <a:extLst>
              <a:ext uri="{FF2B5EF4-FFF2-40B4-BE49-F238E27FC236}">
                <a16:creationId xmlns:a16="http://schemas.microsoft.com/office/drawing/2014/main" id="{1E5C610F-DC9A-EDEF-6877-9BDCE03C54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3189" y="4799840"/>
            <a:ext cx="2198703" cy="1967022"/>
          </a:xfrm>
          <a:prstGeom prst="rect">
            <a:avLst/>
          </a:prstGeom>
        </p:spPr>
      </p:pic>
      <p:pic>
        <p:nvPicPr>
          <p:cNvPr id="8" name="Picture 7">
            <a:extLst>
              <a:ext uri="{FF2B5EF4-FFF2-40B4-BE49-F238E27FC236}">
                <a16:creationId xmlns:a16="http://schemas.microsoft.com/office/drawing/2014/main" id="{F962031B-EDC6-C452-55D1-FCA6820F79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65685" y="1825625"/>
            <a:ext cx="2242424" cy="2581795"/>
          </a:xfrm>
          <a:prstGeom prst="rect">
            <a:avLst/>
          </a:prstGeom>
        </p:spPr>
      </p:pic>
    </p:spTree>
    <p:extLst>
      <p:ext uri="{BB962C8B-B14F-4D97-AF65-F5344CB8AC3E}">
        <p14:creationId xmlns:p14="http://schemas.microsoft.com/office/powerpoint/2010/main" val="3841492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ACE14FA-9D4E-F777-8D54-8A372ED3C51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9451" y="134497"/>
            <a:ext cx="10875364" cy="5912672"/>
          </a:xfrm>
        </p:spPr>
      </p:pic>
      <p:sp>
        <p:nvSpPr>
          <p:cNvPr id="6" name="TextBox 5">
            <a:extLst>
              <a:ext uri="{FF2B5EF4-FFF2-40B4-BE49-F238E27FC236}">
                <a16:creationId xmlns:a16="http://schemas.microsoft.com/office/drawing/2014/main" id="{F03E00D6-29AF-76FC-1114-68A26834F1C9}"/>
              </a:ext>
            </a:extLst>
          </p:cNvPr>
          <p:cNvSpPr txBox="1"/>
          <p:nvPr/>
        </p:nvSpPr>
        <p:spPr>
          <a:xfrm>
            <a:off x="449451" y="6119336"/>
            <a:ext cx="11662475" cy="738664"/>
          </a:xfrm>
          <a:prstGeom prst="rect">
            <a:avLst/>
          </a:prstGeom>
          <a:noFill/>
        </p:spPr>
        <p:txBody>
          <a:bodyPr wrap="square" rtlCol="0">
            <a:spAutoFit/>
          </a:bodyPr>
          <a:lstStyle/>
          <a:p>
            <a:r>
              <a:rPr lang="en-US" sz="1400" b="0" i="0" dirty="0">
                <a:solidFill>
                  <a:srgbClr val="040C28"/>
                </a:solidFill>
                <a:effectLst/>
                <a:latin typeface="Google Sans"/>
              </a:rPr>
              <a:t>GPT-4’s Mixture of Experts Model (</a:t>
            </a:r>
            <a:r>
              <a:rPr lang="en-US" sz="1400" b="0" i="0" dirty="0" err="1">
                <a:solidFill>
                  <a:srgbClr val="040C28"/>
                </a:solidFill>
                <a:effectLst/>
                <a:latin typeface="Google Sans"/>
              </a:rPr>
              <a:t>MoE</a:t>
            </a:r>
            <a:r>
              <a:rPr lang="en-US" sz="1400" b="0" i="0" dirty="0">
                <a:solidFill>
                  <a:srgbClr val="040C28"/>
                </a:solidFill>
                <a:effectLst/>
                <a:latin typeface="Google Sans"/>
              </a:rPr>
              <a:t> model) is believed to house 16 expert models</a:t>
            </a:r>
            <a:r>
              <a:rPr lang="en-US" sz="1400" b="0" i="0" dirty="0">
                <a:solidFill>
                  <a:srgbClr val="4D5156"/>
                </a:solidFill>
                <a:effectLst/>
                <a:latin typeface="Google Sans"/>
              </a:rPr>
              <a:t>, each with around 111 billion parameters each. The </a:t>
            </a:r>
            <a:r>
              <a:rPr lang="en-US" sz="1400" b="0" i="0" dirty="0">
                <a:solidFill>
                  <a:srgbClr val="040C28"/>
                </a:solidFill>
                <a:effectLst/>
                <a:latin typeface="Google Sans"/>
              </a:rPr>
              <a:t>Mixture of Experts</a:t>
            </a:r>
            <a:r>
              <a:rPr lang="en-US" sz="1400" b="0" i="0" dirty="0">
                <a:solidFill>
                  <a:srgbClr val="4D5156"/>
                </a:solidFill>
                <a:effectLst/>
                <a:latin typeface="Google Sans"/>
              </a:rPr>
              <a:t> (</a:t>
            </a:r>
            <a:r>
              <a:rPr lang="en-US" sz="1400" b="0" i="0" dirty="0" err="1">
                <a:solidFill>
                  <a:srgbClr val="4D5156"/>
                </a:solidFill>
                <a:effectLst/>
                <a:latin typeface="Google Sans"/>
              </a:rPr>
              <a:t>MoE</a:t>
            </a:r>
            <a:r>
              <a:rPr lang="en-US" sz="1400" b="0" i="0" dirty="0">
                <a:solidFill>
                  <a:srgbClr val="4D5156"/>
                </a:solidFill>
                <a:effectLst/>
                <a:latin typeface="Google Sans"/>
              </a:rPr>
              <a:t>) is offering a unique approach to efficiently scaling models while maintaining, or even improving, their performance. Traditionally, the trade-off in model training has been between size and computational resources</a:t>
            </a:r>
            <a:endParaRPr lang="en-US" sz="1400" dirty="0"/>
          </a:p>
        </p:txBody>
      </p:sp>
      <p:sp>
        <p:nvSpPr>
          <p:cNvPr id="4" name="TextBox 3">
            <a:extLst>
              <a:ext uri="{FF2B5EF4-FFF2-40B4-BE49-F238E27FC236}">
                <a16:creationId xmlns:a16="http://schemas.microsoft.com/office/drawing/2014/main" id="{EEC1F0E4-23E0-EDBD-AE4C-0013C2566957}"/>
              </a:ext>
            </a:extLst>
          </p:cNvPr>
          <p:cNvSpPr txBox="1"/>
          <p:nvPr/>
        </p:nvSpPr>
        <p:spPr>
          <a:xfrm>
            <a:off x="8200371" y="3429000"/>
            <a:ext cx="2760499" cy="646331"/>
          </a:xfrm>
          <a:prstGeom prst="rect">
            <a:avLst/>
          </a:prstGeom>
          <a:noFill/>
        </p:spPr>
        <p:txBody>
          <a:bodyPr wrap="none" rtlCol="0">
            <a:spAutoFit/>
          </a:bodyPr>
          <a:lstStyle/>
          <a:p>
            <a:r>
              <a:rPr lang="en-US" dirty="0"/>
              <a:t>Olympus (Amazon)</a:t>
            </a:r>
            <a:br>
              <a:rPr lang="en-US" dirty="0"/>
            </a:br>
            <a:r>
              <a:rPr lang="en-US" dirty="0"/>
              <a:t>Ernie (Baidu Search Engine)</a:t>
            </a:r>
          </a:p>
        </p:txBody>
      </p:sp>
      <p:sp>
        <p:nvSpPr>
          <p:cNvPr id="7" name="TextBox 6">
            <a:extLst>
              <a:ext uri="{FF2B5EF4-FFF2-40B4-BE49-F238E27FC236}">
                <a16:creationId xmlns:a16="http://schemas.microsoft.com/office/drawing/2014/main" id="{4374DB20-838C-DEC0-D4EF-32AEBD41BB4B}"/>
              </a:ext>
            </a:extLst>
          </p:cNvPr>
          <p:cNvSpPr txBox="1"/>
          <p:nvPr/>
        </p:nvSpPr>
        <p:spPr>
          <a:xfrm>
            <a:off x="4571999" y="5605670"/>
            <a:ext cx="1960473" cy="369332"/>
          </a:xfrm>
          <a:prstGeom prst="rect">
            <a:avLst/>
          </a:prstGeom>
          <a:noFill/>
        </p:spPr>
        <p:txBody>
          <a:bodyPr wrap="none" rtlCol="0">
            <a:spAutoFit/>
          </a:bodyPr>
          <a:lstStyle/>
          <a:p>
            <a:r>
              <a:rPr lang="en-US" dirty="0">
                <a:solidFill>
                  <a:schemeClr val="bg1"/>
                </a:solidFill>
              </a:rPr>
              <a:t>Dr. Alan Thompson</a:t>
            </a:r>
          </a:p>
        </p:txBody>
      </p:sp>
      <p:sp>
        <p:nvSpPr>
          <p:cNvPr id="8" name="Oval 7">
            <a:extLst>
              <a:ext uri="{FF2B5EF4-FFF2-40B4-BE49-F238E27FC236}">
                <a16:creationId xmlns:a16="http://schemas.microsoft.com/office/drawing/2014/main" id="{CD16F8C6-CA0C-C663-96E1-C6AD7713BF39}"/>
              </a:ext>
            </a:extLst>
          </p:cNvPr>
          <p:cNvSpPr/>
          <p:nvPr/>
        </p:nvSpPr>
        <p:spPr>
          <a:xfrm>
            <a:off x="4657681" y="4419152"/>
            <a:ext cx="1304144" cy="2663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725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A45A-64BC-769D-CEA6-4AB4A2BC4F45}"/>
              </a:ext>
            </a:extLst>
          </p:cNvPr>
          <p:cNvSpPr>
            <a:spLocks noGrp="1"/>
          </p:cNvSpPr>
          <p:nvPr>
            <p:ph type="title"/>
          </p:nvPr>
        </p:nvSpPr>
        <p:spPr>
          <a:xfrm>
            <a:off x="166571" y="1581870"/>
            <a:ext cx="4519729" cy="1325563"/>
          </a:xfrm>
        </p:spPr>
        <p:txBody>
          <a:bodyPr>
            <a:normAutofit fontScale="90000"/>
          </a:bodyPr>
          <a:lstStyle/>
          <a:p>
            <a:r>
              <a:rPr lang="en-US" dirty="0"/>
              <a:t>ChatGPT 3.5</a:t>
            </a:r>
            <a:br>
              <a:rPr lang="en-US" dirty="0"/>
            </a:br>
            <a:r>
              <a:rPr lang="en-US" dirty="0"/>
              <a:t>and ChatGPT 4.0 </a:t>
            </a:r>
            <a:br>
              <a:rPr lang="en-US" dirty="0"/>
            </a:br>
            <a:r>
              <a:rPr lang="en-US" dirty="0"/>
              <a:t>Artificial  Intelligence</a:t>
            </a:r>
            <a:br>
              <a:rPr lang="en-US" dirty="0"/>
            </a:br>
            <a:r>
              <a:rPr lang="en-US" sz="2200" dirty="0"/>
              <a:t>on well recognized North American High School, University Undergraduate </a:t>
            </a:r>
            <a:br>
              <a:rPr lang="en-US" sz="2200" dirty="0"/>
            </a:br>
            <a:r>
              <a:rPr lang="en-US" sz="2200" dirty="0"/>
              <a:t>and Graduate School Entrance and Professional Accreditation Tests </a:t>
            </a:r>
            <a:br>
              <a:rPr lang="en-US" sz="2200" dirty="0"/>
            </a:br>
            <a:r>
              <a:rPr lang="en-US" sz="2200" dirty="0"/>
              <a:t>(Human intelligence tests)</a:t>
            </a:r>
            <a:br>
              <a:rPr lang="en-US" dirty="0"/>
            </a:br>
            <a:r>
              <a:rPr lang="en-US" sz="2200" dirty="0"/>
              <a:t>Visualcapitalist.com</a:t>
            </a:r>
          </a:p>
        </p:txBody>
      </p:sp>
      <p:pic>
        <p:nvPicPr>
          <p:cNvPr id="5" name="Content Placeholder 4">
            <a:extLst>
              <a:ext uri="{FF2B5EF4-FFF2-40B4-BE49-F238E27FC236}">
                <a16:creationId xmlns:a16="http://schemas.microsoft.com/office/drawing/2014/main" id="{3705EBC3-474F-204A-3148-D3170D1C0D7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629666" y="0"/>
            <a:ext cx="7562334" cy="6858000"/>
          </a:xfrm>
        </p:spPr>
      </p:pic>
      <p:sp>
        <p:nvSpPr>
          <p:cNvPr id="3" name="Oval 2">
            <a:extLst>
              <a:ext uri="{FF2B5EF4-FFF2-40B4-BE49-F238E27FC236}">
                <a16:creationId xmlns:a16="http://schemas.microsoft.com/office/drawing/2014/main" id="{D87CF656-A960-B87F-F0D3-9FB5ED02C035}"/>
              </a:ext>
            </a:extLst>
          </p:cNvPr>
          <p:cNvSpPr/>
          <p:nvPr/>
        </p:nvSpPr>
        <p:spPr>
          <a:xfrm>
            <a:off x="5515863" y="1802132"/>
            <a:ext cx="823096" cy="37546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507056A-006D-D08A-E236-89541F1D2DF4}"/>
              </a:ext>
            </a:extLst>
          </p:cNvPr>
          <p:cNvSpPr/>
          <p:nvPr/>
        </p:nvSpPr>
        <p:spPr>
          <a:xfrm>
            <a:off x="5303403" y="454919"/>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6D1A533-6711-59E0-A41E-10B0D5FE22C1}"/>
              </a:ext>
            </a:extLst>
          </p:cNvPr>
          <p:cNvSpPr/>
          <p:nvPr/>
        </p:nvSpPr>
        <p:spPr>
          <a:xfrm>
            <a:off x="5406887" y="2177592"/>
            <a:ext cx="932072" cy="37546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44FFE0-4813-34E7-1100-D42062E8A275}"/>
              </a:ext>
            </a:extLst>
          </p:cNvPr>
          <p:cNvSpPr/>
          <p:nvPr/>
        </p:nvSpPr>
        <p:spPr>
          <a:xfrm>
            <a:off x="5162166" y="3641848"/>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159EDB-BE99-75F6-8B29-F4759F0D3C4B}"/>
              </a:ext>
            </a:extLst>
          </p:cNvPr>
          <p:cNvSpPr/>
          <p:nvPr/>
        </p:nvSpPr>
        <p:spPr>
          <a:xfrm>
            <a:off x="5284526" y="5121884"/>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35B6E0-C697-8946-9F49-5D218E831683}"/>
              </a:ext>
            </a:extLst>
          </p:cNvPr>
          <p:cNvSpPr/>
          <p:nvPr/>
        </p:nvSpPr>
        <p:spPr>
          <a:xfrm>
            <a:off x="4818490" y="6341165"/>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206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6632-5A11-EB8E-A3E3-5E7F91E89E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CFEF91-ABCD-22EB-6354-AF0191883F6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5D78E9F-69C3-159E-24C0-937716E2B5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277" y="9763"/>
            <a:ext cx="11541446" cy="6889029"/>
          </a:xfrm>
          <a:prstGeom prst="rect">
            <a:avLst/>
          </a:prstGeom>
        </p:spPr>
      </p:pic>
      <p:sp>
        <p:nvSpPr>
          <p:cNvPr id="4" name="TextBox 3">
            <a:extLst>
              <a:ext uri="{FF2B5EF4-FFF2-40B4-BE49-F238E27FC236}">
                <a16:creationId xmlns:a16="http://schemas.microsoft.com/office/drawing/2014/main" id="{DD9A2CDD-0F42-DBE2-E042-DE21D46AF90B}"/>
              </a:ext>
            </a:extLst>
          </p:cNvPr>
          <p:cNvSpPr txBox="1"/>
          <p:nvPr/>
        </p:nvSpPr>
        <p:spPr>
          <a:xfrm>
            <a:off x="1627322" y="1690688"/>
            <a:ext cx="2836190" cy="738664"/>
          </a:xfrm>
          <a:prstGeom prst="rect">
            <a:avLst/>
          </a:prstGeom>
          <a:noFill/>
        </p:spPr>
        <p:txBody>
          <a:bodyPr wrap="square" rtlCol="0">
            <a:spAutoFit/>
          </a:bodyPr>
          <a:lstStyle/>
          <a:p>
            <a:r>
              <a:rPr lang="en-US" sz="1400" b="1" dirty="0"/>
              <a:t>Massive Multitask Language Understanding Test, (57 Tasks) from Math to Law and Computer Science</a:t>
            </a:r>
          </a:p>
        </p:txBody>
      </p:sp>
    </p:spTree>
    <p:extLst>
      <p:ext uri="{BB962C8B-B14F-4D97-AF65-F5344CB8AC3E}">
        <p14:creationId xmlns:p14="http://schemas.microsoft.com/office/powerpoint/2010/main" val="1323920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F1D9-C024-8337-D129-A6630273D08F}"/>
              </a:ext>
            </a:extLst>
          </p:cNvPr>
          <p:cNvSpPr>
            <a:spLocks noGrp="1"/>
          </p:cNvSpPr>
          <p:nvPr>
            <p:ph type="title"/>
          </p:nvPr>
        </p:nvSpPr>
        <p:spPr/>
        <p:txBody>
          <a:bodyPr/>
          <a:lstStyle/>
          <a:p>
            <a:pPr algn="ctr"/>
            <a:r>
              <a:rPr lang="en-US" b="1" dirty="0"/>
              <a:t> Significant Trends for Research Services</a:t>
            </a:r>
            <a:br>
              <a:rPr lang="en-US" dirty="0"/>
            </a:br>
            <a:r>
              <a:rPr lang="en-US" sz="3200" dirty="0"/>
              <a:t>Five Year Timeline</a:t>
            </a:r>
          </a:p>
        </p:txBody>
      </p:sp>
      <p:graphicFrame>
        <p:nvGraphicFramePr>
          <p:cNvPr id="7" name="Content Placeholder 2">
            <a:extLst>
              <a:ext uri="{FF2B5EF4-FFF2-40B4-BE49-F238E27FC236}">
                <a16:creationId xmlns:a16="http://schemas.microsoft.com/office/drawing/2014/main" id="{98DA1B17-E6BA-3741-026D-660E5B8A7043}"/>
              </a:ext>
            </a:extLst>
          </p:cNvPr>
          <p:cNvGraphicFramePr>
            <a:graphicFrameLocks noGrp="1"/>
          </p:cNvGraphicFramePr>
          <p:nvPr>
            <p:ph idx="1"/>
            <p:extLst>
              <p:ext uri="{D42A27DB-BD31-4B8C-83A1-F6EECF244321}">
                <p14:modId xmlns:p14="http://schemas.microsoft.com/office/powerpoint/2010/main" val="952105399"/>
              </p:ext>
            </p:extLst>
          </p:nvPr>
        </p:nvGraphicFramePr>
        <p:xfrm>
          <a:off x="838200" y="1825624"/>
          <a:ext cx="10854127"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0376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EDB2-F3D4-E3FD-969D-25FAB3C2F720}"/>
              </a:ext>
            </a:extLst>
          </p:cNvPr>
          <p:cNvSpPr>
            <a:spLocks noGrp="1"/>
          </p:cNvSpPr>
          <p:nvPr>
            <p:ph type="title"/>
          </p:nvPr>
        </p:nvSpPr>
        <p:spPr>
          <a:xfrm>
            <a:off x="212877" y="5963515"/>
            <a:ext cx="10515600" cy="1325563"/>
          </a:xfrm>
        </p:spPr>
        <p:txBody>
          <a:bodyPr>
            <a:normAutofit/>
          </a:bodyPr>
          <a:lstStyle/>
          <a:p>
            <a:r>
              <a:rPr lang="en-US" sz="2800" dirty="0"/>
              <a:t>Open Science,  </a:t>
            </a:r>
            <a:r>
              <a:rPr lang="en-US" sz="2800" b="1" dirty="0"/>
              <a:t>Data Research Repositories</a:t>
            </a:r>
            <a:r>
              <a:rPr lang="en-US" sz="2800" dirty="0"/>
              <a:t>, Discovery, Reuse  and AI</a:t>
            </a:r>
          </a:p>
        </p:txBody>
      </p:sp>
      <p:pic>
        <p:nvPicPr>
          <p:cNvPr id="5" name="Content Placeholder 4" descr="A picture containing diagram&#10;&#10;Description automatically generated">
            <a:extLst>
              <a:ext uri="{FF2B5EF4-FFF2-40B4-BE49-F238E27FC236}">
                <a16:creationId xmlns:a16="http://schemas.microsoft.com/office/drawing/2014/main" id="{80DE32BE-6F66-132A-E288-25C79CC755C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0802" y="1411518"/>
            <a:ext cx="11433991" cy="4929321"/>
          </a:xfrm>
        </p:spPr>
      </p:pic>
      <p:sp>
        <p:nvSpPr>
          <p:cNvPr id="7" name="TextBox 6">
            <a:extLst>
              <a:ext uri="{FF2B5EF4-FFF2-40B4-BE49-F238E27FC236}">
                <a16:creationId xmlns:a16="http://schemas.microsoft.com/office/drawing/2014/main" id="{957AD552-6CED-D6E9-4BD5-BED6B478F89E}"/>
              </a:ext>
            </a:extLst>
          </p:cNvPr>
          <p:cNvSpPr txBox="1"/>
          <p:nvPr/>
        </p:nvSpPr>
        <p:spPr>
          <a:xfrm>
            <a:off x="0" y="320357"/>
            <a:ext cx="12192000" cy="1077218"/>
          </a:xfrm>
          <a:prstGeom prst="rect">
            <a:avLst/>
          </a:prstGeom>
          <a:noFill/>
        </p:spPr>
        <p:txBody>
          <a:bodyPr wrap="square">
            <a:spAutoFit/>
          </a:bodyPr>
          <a:lstStyle/>
          <a:p>
            <a:pPr algn="ctr"/>
            <a:r>
              <a:rPr lang="en-US" sz="2600" b="1" dirty="0"/>
              <a:t>Dermatologist-level Classification of Skin Cancer  with Deep Neural Networks,</a:t>
            </a:r>
            <a:br>
              <a:rPr lang="en-US" sz="2600" b="1" dirty="0"/>
            </a:br>
            <a:r>
              <a:rPr lang="en-US" sz="2000" dirty="0"/>
              <a:t> </a:t>
            </a:r>
            <a:r>
              <a:rPr lang="en-US" sz="2000" b="1" dirty="0"/>
              <a:t>Nature 2017</a:t>
            </a:r>
            <a:r>
              <a:rPr lang="en-US" sz="2000" dirty="0"/>
              <a:t>,</a:t>
            </a:r>
            <a:r>
              <a:rPr lang="en-US" sz="1400" dirty="0"/>
              <a:t>Andre </a:t>
            </a:r>
            <a:r>
              <a:rPr lang="en-US" sz="1400" dirty="0" err="1"/>
              <a:t>Esteva</a:t>
            </a:r>
            <a:r>
              <a:rPr lang="en-US" sz="1400" dirty="0"/>
              <a:t>, Brett </a:t>
            </a:r>
            <a:r>
              <a:rPr lang="en-US" sz="1400" dirty="0" err="1"/>
              <a:t>Kupress</a:t>
            </a:r>
            <a:r>
              <a:rPr lang="en-US" sz="1400" dirty="0"/>
              <a:t>,   Sebastian </a:t>
            </a:r>
            <a:r>
              <a:rPr lang="en-US" sz="1400" dirty="0" err="1"/>
              <a:t>Thrun</a:t>
            </a:r>
            <a:r>
              <a:rPr lang="en-US" sz="1400" dirty="0"/>
              <a:t> et al.</a:t>
            </a:r>
            <a:br>
              <a:rPr lang="en-US" sz="2000" dirty="0"/>
            </a:br>
            <a:r>
              <a:rPr lang="en-US" dirty="0"/>
              <a:t>Labeled Medical Data  from Image Data Archives to Training AI Models (Deep Learning),  Convolutional Neural Nets, </a:t>
            </a:r>
          </a:p>
        </p:txBody>
      </p:sp>
      <p:sp>
        <p:nvSpPr>
          <p:cNvPr id="4" name="TextBox 3">
            <a:extLst>
              <a:ext uri="{FF2B5EF4-FFF2-40B4-BE49-F238E27FC236}">
                <a16:creationId xmlns:a16="http://schemas.microsoft.com/office/drawing/2014/main" id="{D0DB390B-1F86-48B2-53CE-A42324FF044E}"/>
              </a:ext>
            </a:extLst>
          </p:cNvPr>
          <p:cNvSpPr txBox="1"/>
          <p:nvPr/>
        </p:nvSpPr>
        <p:spPr>
          <a:xfrm>
            <a:off x="10327760" y="6340839"/>
            <a:ext cx="943593" cy="553998"/>
          </a:xfrm>
          <a:prstGeom prst="rect">
            <a:avLst/>
          </a:prstGeom>
          <a:noFill/>
        </p:spPr>
        <p:txBody>
          <a:bodyPr wrap="square" rtlCol="0">
            <a:spAutoFit/>
          </a:bodyPr>
          <a:lstStyle/>
          <a:p>
            <a:r>
              <a:rPr lang="en-US" sz="1000" dirty="0">
                <a:hlinkClick r:id="rId3"/>
              </a:rPr>
              <a:t>Video</a:t>
            </a:r>
            <a:br>
              <a:rPr lang="en-US" sz="1000" dirty="0"/>
            </a:br>
            <a:r>
              <a:rPr lang="en-US" sz="1000" dirty="0">
                <a:hlinkClick r:id="rId4"/>
              </a:rPr>
              <a:t>Stanford</a:t>
            </a:r>
            <a:br>
              <a:rPr lang="en-US" sz="1000" dirty="0">
                <a:hlinkClick r:id="rId4"/>
              </a:rPr>
            </a:br>
            <a:r>
              <a:rPr lang="en-US" sz="1000" dirty="0">
                <a:hlinkClick r:id="rId4"/>
              </a:rPr>
              <a:t>Overview</a:t>
            </a:r>
            <a:endParaRPr lang="en-US" sz="1000" dirty="0"/>
          </a:p>
        </p:txBody>
      </p:sp>
    </p:spTree>
    <p:extLst>
      <p:ext uri="{BB962C8B-B14F-4D97-AF65-F5344CB8AC3E}">
        <p14:creationId xmlns:p14="http://schemas.microsoft.com/office/powerpoint/2010/main" val="3770031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58AB0AC6-3123-1E1B-6D08-05BEBAFFCB8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2875" y="95299"/>
            <a:ext cx="9060134" cy="6256731"/>
          </a:xfrm>
        </p:spPr>
      </p:pic>
      <p:sp>
        <p:nvSpPr>
          <p:cNvPr id="6" name="Oval 5">
            <a:extLst>
              <a:ext uri="{FF2B5EF4-FFF2-40B4-BE49-F238E27FC236}">
                <a16:creationId xmlns:a16="http://schemas.microsoft.com/office/drawing/2014/main" id="{30B0E635-DA21-2B98-A6FE-50C7AFEBD6A1}"/>
              </a:ext>
            </a:extLst>
          </p:cNvPr>
          <p:cNvSpPr/>
          <p:nvPr/>
        </p:nvSpPr>
        <p:spPr>
          <a:xfrm>
            <a:off x="4047371" y="363354"/>
            <a:ext cx="4291584" cy="859535"/>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85ED46-A863-1552-8015-2167C415D2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9728" y="3956266"/>
            <a:ext cx="3749227" cy="591350"/>
          </a:xfrm>
          <a:prstGeom prst="rect">
            <a:avLst/>
          </a:prstGeom>
        </p:spPr>
      </p:pic>
      <p:pic>
        <p:nvPicPr>
          <p:cNvPr id="8" name="Picture 7">
            <a:extLst>
              <a:ext uri="{FF2B5EF4-FFF2-40B4-BE49-F238E27FC236}">
                <a16:creationId xmlns:a16="http://schemas.microsoft.com/office/drawing/2014/main" id="{27108CAA-4AEC-DF69-F523-C5FF3A2249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3924" y="5333962"/>
            <a:ext cx="4304149" cy="871804"/>
          </a:xfrm>
          <a:prstGeom prst="rect">
            <a:avLst/>
          </a:prstGeom>
        </p:spPr>
      </p:pic>
      <p:pic>
        <p:nvPicPr>
          <p:cNvPr id="9" name="Picture 8">
            <a:extLst>
              <a:ext uri="{FF2B5EF4-FFF2-40B4-BE49-F238E27FC236}">
                <a16:creationId xmlns:a16="http://schemas.microsoft.com/office/drawing/2014/main" id="{BC4B72A0-7581-2A4A-1BCD-6707B10EE1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083" y="2351861"/>
            <a:ext cx="2883595" cy="871804"/>
          </a:xfrm>
          <a:prstGeom prst="rect">
            <a:avLst/>
          </a:prstGeom>
        </p:spPr>
      </p:pic>
      <p:sp>
        <p:nvSpPr>
          <p:cNvPr id="10" name="TextBox 9">
            <a:extLst>
              <a:ext uri="{FF2B5EF4-FFF2-40B4-BE49-F238E27FC236}">
                <a16:creationId xmlns:a16="http://schemas.microsoft.com/office/drawing/2014/main" id="{262B1789-9792-B5CE-4B82-EA4962A9908D}"/>
              </a:ext>
            </a:extLst>
          </p:cNvPr>
          <p:cNvSpPr txBox="1"/>
          <p:nvPr/>
        </p:nvSpPr>
        <p:spPr>
          <a:xfrm>
            <a:off x="9371217" y="181957"/>
            <a:ext cx="2824941" cy="6801862"/>
          </a:xfrm>
          <a:prstGeom prst="rect">
            <a:avLst/>
          </a:prstGeom>
          <a:noFill/>
        </p:spPr>
        <p:txBody>
          <a:bodyPr wrap="none" rtlCol="0">
            <a:spAutoFit/>
          </a:bodyPr>
          <a:lstStyle/>
          <a:p>
            <a:r>
              <a:rPr lang="en-US" sz="1600" b="1" dirty="0"/>
              <a:t>The Progress of Knowledge</a:t>
            </a:r>
            <a:br>
              <a:rPr lang="en-US" sz="1600" b="1" dirty="0"/>
            </a:br>
            <a:r>
              <a:rPr lang="en-US" sz="1600" b="1" dirty="0"/>
              <a:t>Through Global Open Science </a:t>
            </a:r>
            <a:br>
              <a:rPr lang="en-US" sz="1600" b="1" dirty="0"/>
            </a:br>
            <a:r>
              <a:rPr lang="en-US" sz="1600" b="1" dirty="0"/>
              <a:t>&amp; Network Possibilities</a:t>
            </a:r>
            <a:br>
              <a:rPr lang="en-US" sz="1800" b="1" dirty="0"/>
            </a:br>
            <a:br>
              <a:rPr lang="en-US" sz="1800" b="1" dirty="0"/>
            </a:br>
            <a:r>
              <a:rPr lang="en-US" sz="1600" b="1" dirty="0"/>
              <a:t>2017 Stanford</a:t>
            </a:r>
            <a:br>
              <a:rPr lang="en-US" sz="1600" dirty="0"/>
            </a:br>
            <a:r>
              <a:rPr lang="en-US" sz="1600" b="1" dirty="0"/>
              <a:t>Nature Deep Learning</a:t>
            </a:r>
          </a:p>
          <a:p>
            <a:r>
              <a:rPr lang="en-US" sz="1600" b="1" dirty="0"/>
              <a:t>Cancer ID Article</a:t>
            </a:r>
            <a:br>
              <a:rPr lang="en-US" sz="1600" b="1" dirty="0"/>
            </a:br>
            <a:br>
              <a:rPr lang="en-US" sz="1600" dirty="0"/>
            </a:br>
            <a:r>
              <a:rPr lang="en-US" sz="1600" b="1" dirty="0"/>
              <a:t>2018  </a:t>
            </a:r>
            <a:r>
              <a:rPr lang="en-US" sz="1600" dirty="0" err="1"/>
              <a:t>Viennesse</a:t>
            </a:r>
            <a:r>
              <a:rPr lang="en-US" sz="1600" dirty="0"/>
              <a:t> Doctor in </a:t>
            </a:r>
            <a:br>
              <a:rPr lang="en-US" sz="1600" dirty="0"/>
            </a:br>
            <a:r>
              <a:rPr lang="en-US" sz="1600" dirty="0"/>
              <a:t>Austria </a:t>
            </a:r>
            <a:br>
              <a:rPr lang="en-US" sz="1600" dirty="0"/>
            </a:br>
            <a:r>
              <a:rPr lang="en-US" sz="1600" dirty="0"/>
              <a:t>uploaded </a:t>
            </a:r>
            <a:r>
              <a:rPr lang="en-US" sz="1600" dirty="0" err="1"/>
              <a:t>Dermatalogical</a:t>
            </a:r>
            <a:r>
              <a:rPr lang="en-US" sz="1600" dirty="0"/>
              <a:t> Image</a:t>
            </a:r>
            <a:br>
              <a:rPr lang="en-US" sz="1600" dirty="0"/>
            </a:br>
            <a:r>
              <a:rPr lang="en-US" sz="1600" dirty="0"/>
              <a:t>Library to </a:t>
            </a:r>
            <a:r>
              <a:rPr lang="en-US" sz="1600" b="1" dirty="0"/>
              <a:t>Harvard </a:t>
            </a:r>
            <a:r>
              <a:rPr lang="en-US" sz="1600" b="1" dirty="0" err="1"/>
              <a:t>Dataverse</a:t>
            </a:r>
            <a:br>
              <a:rPr lang="en-US" sz="1600" b="1" dirty="0"/>
            </a:br>
            <a:r>
              <a:rPr lang="en-US" sz="1600" b="1" dirty="0"/>
              <a:t>Data repository</a:t>
            </a:r>
            <a:br>
              <a:rPr lang="en-US" sz="1600" b="1" dirty="0"/>
            </a:br>
            <a:endParaRPr lang="en-US" sz="1600" dirty="0"/>
          </a:p>
          <a:p>
            <a:endParaRPr lang="en-US" sz="1600" dirty="0"/>
          </a:p>
          <a:p>
            <a:r>
              <a:rPr lang="en-US" sz="1600" b="1" dirty="0"/>
              <a:t>2021  (November) Undergrad</a:t>
            </a:r>
            <a:br>
              <a:rPr lang="en-US" sz="1600" b="1" dirty="0"/>
            </a:br>
            <a:r>
              <a:rPr lang="en-US" sz="1600" b="1" dirty="0"/>
              <a:t>Thesis Published in</a:t>
            </a:r>
            <a:br>
              <a:rPr lang="en-US" sz="1600" dirty="0"/>
            </a:br>
            <a:r>
              <a:rPr lang="en-US" sz="1600" b="1" dirty="0" err="1"/>
              <a:t>Dspace</a:t>
            </a:r>
            <a:r>
              <a:rPr lang="en-US" sz="1600" b="1" dirty="0"/>
              <a:t> Repository</a:t>
            </a:r>
            <a:br>
              <a:rPr lang="en-US" sz="1600" dirty="0"/>
            </a:br>
            <a:r>
              <a:rPr lang="en-US" sz="1600" dirty="0"/>
              <a:t>BRAC University, Dhaka</a:t>
            </a:r>
            <a:br>
              <a:rPr lang="en-US" sz="1600" dirty="0"/>
            </a:br>
            <a:r>
              <a:rPr lang="en-US" sz="1600" dirty="0"/>
              <a:t>Bangladesh, Dept. of</a:t>
            </a:r>
            <a:br>
              <a:rPr lang="en-US" sz="1600" dirty="0"/>
            </a:br>
            <a:r>
              <a:rPr lang="en-US" sz="1600" dirty="0"/>
              <a:t>Computer Science and</a:t>
            </a:r>
            <a:br>
              <a:rPr lang="en-US" sz="1600" dirty="0"/>
            </a:br>
            <a:r>
              <a:rPr lang="en-US" sz="1600" dirty="0"/>
              <a:t>Engineering</a:t>
            </a:r>
            <a:br>
              <a:rPr lang="en-US" sz="1600" dirty="0"/>
            </a:br>
            <a:br>
              <a:rPr lang="en-US" sz="1600" dirty="0"/>
            </a:br>
            <a:r>
              <a:rPr lang="en-US" sz="1600" b="1" dirty="0"/>
              <a:t>All Downloaded July 2022</a:t>
            </a:r>
            <a:br>
              <a:rPr lang="en-US" sz="1600" b="1" dirty="0"/>
            </a:br>
            <a:r>
              <a:rPr lang="en-US" sz="1600" b="1" dirty="0"/>
              <a:t>Texas, USA for Dublin IFLA</a:t>
            </a:r>
            <a:br>
              <a:rPr lang="en-US" sz="1600" b="1" dirty="0"/>
            </a:br>
            <a:r>
              <a:rPr lang="en-US" sz="1600" b="1" dirty="0"/>
              <a:t>Big Data Presentation</a:t>
            </a:r>
          </a:p>
          <a:p>
            <a:endParaRPr lang="en-US" b="1" dirty="0"/>
          </a:p>
        </p:txBody>
      </p:sp>
    </p:spTree>
    <p:extLst>
      <p:ext uri="{BB962C8B-B14F-4D97-AF65-F5344CB8AC3E}">
        <p14:creationId xmlns:p14="http://schemas.microsoft.com/office/powerpoint/2010/main" val="1994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text, application, email&#10;&#10;Description automatically generated">
            <a:extLst>
              <a:ext uri="{FF2B5EF4-FFF2-40B4-BE49-F238E27FC236}">
                <a16:creationId xmlns:a16="http://schemas.microsoft.com/office/drawing/2014/main" id="{BCA6DB26-3797-2A94-933A-5D52F8EFBF2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14400" y="831772"/>
            <a:ext cx="7435121" cy="6031200"/>
          </a:xfrm>
        </p:spPr>
      </p:pic>
      <p:sp>
        <p:nvSpPr>
          <p:cNvPr id="10" name="TextBox 9">
            <a:extLst>
              <a:ext uri="{FF2B5EF4-FFF2-40B4-BE49-F238E27FC236}">
                <a16:creationId xmlns:a16="http://schemas.microsoft.com/office/drawing/2014/main" id="{01C5910F-7466-4E85-EB36-6805431781F2}"/>
              </a:ext>
            </a:extLst>
          </p:cNvPr>
          <p:cNvSpPr txBox="1"/>
          <p:nvPr/>
        </p:nvSpPr>
        <p:spPr>
          <a:xfrm>
            <a:off x="9916328" y="2025160"/>
            <a:ext cx="2066612" cy="4708981"/>
          </a:xfrm>
          <a:prstGeom prst="rect">
            <a:avLst/>
          </a:prstGeom>
          <a:noFill/>
        </p:spPr>
        <p:txBody>
          <a:bodyPr wrap="square" rtlCol="0">
            <a:spAutoFit/>
          </a:bodyPr>
          <a:lstStyle/>
          <a:p>
            <a:r>
              <a:rPr lang="en-US" dirty="0"/>
              <a:t>Digital Collections</a:t>
            </a:r>
            <a:br>
              <a:rPr lang="en-US" dirty="0"/>
            </a:br>
            <a:r>
              <a:rPr lang="en-US" dirty="0"/>
              <a:t>Repository</a:t>
            </a:r>
            <a:br>
              <a:rPr lang="en-US" dirty="0"/>
            </a:br>
            <a:br>
              <a:rPr lang="en-US" dirty="0"/>
            </a:br>
            <a:r>
              <a:rPr lang="en-US" b="1" dirty="0" err="1"/>
              <a:t>Dspace</a:t>
            </a:r>
            <a:br>
              <a:rPr lang="en-US" b="1" dirty="0"/>
            </a:br>
            <a:r>
              <a:rPr lang="en-US" sz="1800" b="1" dirty="0"/>
              <a:t>http://dspace.bracu.ac.bd/xmlui/</a:t>
            </a:r>
            <a:br>
              <a:rPr lang="en-US" sz="1800" b="1" dirty="0"/>
            </a:br>
            <a:r>
              <a:rPr lang="en-US" sz="1800" b="1" dirty="0"/>
              <a:t>handle/10361/15932 </a:t>
            </a:r>
          </a:p>
          <a:p>
            <a:endParaRPr lang="en-US" b="1" dirty="0"/>
          </a:p>
          <a:p>
            <a:r>
              <a:rPr lang="en-US" dirty="0"/>
              <a:t>BRAC University</a:t>
            </a:r>
            <a:br>
              <a:rPr lang="en-US" dirty="0"/>
            </a:br>
            <a:r>
              <a:rPr lang="en-US" dirty="0"/>
              <a:t>Libraries</a:t>
            </a:r>
            <a:br>
              <a:rPr lang="en-US" dirty="0"/>
            </a:br>
            <a:r>
              <a:rPr lang="en-US" dirty="0"/>
              <a:t>Institutional </a:t>
            </a:r>
            <a:br>
              <a:rPr lang="en-US" dirty="0"/>
            </a:br>
            <a:r>
              <a:rPr lang="en-US" dirty="0"/>
              <a:t>Repository</a:t>
            </a:r>
            <a:br>
              <a:rPr lang="en-US" dirty="0"/>
            </a:br>
            <a:br>
              <a:rPr lang="en-US" dirty="0"/>
            </a:br>
            <a:br>
              <a:rPr lang="en-US" dirty="0"/>
            </a:br>
            <a:br>
              <a:rPr lang="en-US" dirty="0"/>
            </a:br>
            <a:endParaRPr lang="en-US" sz="1200" dirty="0"/>
          </a:p>
        </p:txBody>
      </p:sp>
      <p:pic>
        <p:nvPicPr>
          <p:cNvPr id="2" name="Picture 1">
            <a:extLst>
              <a:ext uri="{FF2B5EF4-FFF2-40B4-BE49-F238E27FC236}">
                <a16:creationId xmlns:a16="http://schemas.microsoft.com/office/drawing/2014/main" id="{1604FAEA-B033-B2F4-6251-7853BF8FDD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6328" y="216875"/>
            <a:ext cx="2066611" cy="1808285"/>
          </a:xfrm>
          <a:prstGeom prst="rect">
            <a:avLst/>
          </a:prstGeom>
        </p:spPr>
      </p:pic>
      <p:sp>
        <p:nvSpPr>
          <p:cNvPr id="3" name="TextBox 2">
            <a:extLst>
              <a:ext uri="{FF2B5EF4-FFF2-40B4-BE49-F238E27FC236}">
                <a16:creationId xmlns:a16="http://schemas.microsoft.com/office/drawing/2014/main" id="{F0A5210D-D96D-503C-AA42-77F9FB10EC0F}"/>
              </a:ext>
            </a:extLst>
          </p:cNvPr>
          <p:cNvSpPr txBox="1"/>
          <p:nvPr/>
        </p:nvSpPr>
        <p:spPr>
          <a:xfrm>
            <a:off x="1846703" y="0"/>
            <a:ext cx="6757491" cy="1077218"/>
          </a:xfrm>
          <a:prstGeom prst="rect">
            <a:avLst/>
          </a:prstGeom>
          <a:noFill/>
        </p:spPr>
        <p:txBody>
          <a:bodyPr wrap="none" rtlCol="0">
            <a:spAutoFit/>
          </a:bodyPr>
          <a:lstStyle/>
          <a:p>
            <a:pPr algn="ctr"/>
            <a:r>
              <a:rPr lang="en-US" sz="3600" b="1" dirty="0"/>
              <a:t>Major Research Trend Three: </a:t>
            </a:r>
            <a:br>
              <a:rPr lang="en-US" sz="3600" dirty="0"/>
            </a:br>
            <a:r>
              <a:rPr lang="en-US" sz="2800" dirty="0"/>
              <a:t>Evolution and Synthesis of Digital Scholarship</a:t>
            </a:r>
          </a:p>
        </p:txBody>
      </p:sp>
    </p:spTree>
    <p:extLst>
      <p:ext uri="{BB962C8B-B14F-4D97-AF65-F5344CB8AC3E}">
        <p14:creationId xmlns:p14="http://schemas.microsoft.com/office/powerpoint/2010/main" val="1065010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4DFE6D-3299-4A7D-B183-46C82B711ED0}"/>
              </a:ext>
            </a:extLst>
          </p:cNvPr>
          <p:cNvSpPr>
            <a:spLocks noGrp="1"/>
          </p:cNvSpPr>
          <p:nvPr>
            <p:ph type="title"/>
          </p:nvPr>
        </p:nvSpPr>
        <p:spPr>
          <a:xfrm>
            <a:off x="-1" y="268433"/>
            <a:ext cx="12191999" cy="1325563"/>
          </a:xfrm>
        </p:spPr>
        <p:txBody>
          <a:bodyPr vert="horz" lIns="91440" tIns="45720" rIns="91440" bIns="45720" rtlCol="0" anchor="ctr">
            <a:normAutofit/>
          </a:bodyPr>
          <a:lstStyle/>
          <a:p>
            <a:pPr algn="ctr"/>
            <a:r>
              <a:rPr lang="en-US" b="1" kern="1200" dirty="0">
                <a:solidFill>
                  <a:schemeClr val="tx1"/>
                </a:solidFill>
                <a:latin typeface="+mj-lt"/>
                <a:ea typeface="+mj-ea"/>
                <a:cs typeface="+mj-cs"/>
              </a:rPr>
              <a:t>Digital Scholarly Research Ecosystem</a:t>
            </a:r>
            <a:br>
              <a:rPr lang="en-US" sz="3600" kern="1200" dirty="0">
                <a:solidFill>
                  <a:schemeClr val="tx1"/>
                </a:solidFill>
                <a:latin typeface="+mj-lt"/>
                <a:ea typeface="+mj-ea"/>
                <a:cs typeface="+mj-cs"/>
              </a:rPr>
            </a:br>
            <a:r>
              <a:rPr lang="en-US" sz="2200" kern="1200" dirty="0">
                <a:solidFill>
                  <a:schemeClr val="tx1"/>
                </a:solidFill>
                <a:latin typeface="+mj-lt"/>
                <a:ea typeface="+mj-ea"/>
                <a:cs typeface="+mj-cs"/>
              </a:rPr>
              <a:t>Supporting Research Faculty and Student Success through  Research Collaboration, </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Sharing and Online </a:t>
            </a:r>
            <a:r>
              <a:rPr lang="en-US" sz="2200" dirty="0"/>
              <a:t>Open Access</a:t>
            </a:r>
            <a:r>
              <a:rPr lang="en-US" sz="2200" kern="1200" dirty="0">
                <a:solidFill>
                  <a:schemeClr val="tx1"/>
                </a:solidFill>
                <a:latin typeface="+mj-lt"/>
                <a:ea typeface="+mj-ea"/>
                <a:cs typeface="+mj-cs"/>
              </a:rPr>
              <a:t> Needs</a:t>
            </a:r>
          </a:p>
        </p:txBody>
      </p:sp>
      <p:sp>
        <p:nvSpPr>
          <p:cNvPr id="5" name="TextBox 4">
            <a:extLst>
              <a:ext uri="{FF2B5EF4-FFF2-40B4-BE49-F238E27FC236}">
                <a16:creationId xmlns:a16="http://schemas.microsoft.com/office/drawing/2014/main" id="{62B8C1CF-E92A-475F-9F91-90D83B7CF8B0}"/>
              </a:ext>
            </a:extLst>
          </p:cNvPr>
          <p:cNvSpPr txBox="1"/>
          <p:nvPr/>
        </p:nvSpPr>
        <p:spPr>
          <a:xfrm>
            <a:off x="705894" y="6073149"/>
            <a:ext cx="5751012" cy="4066808"/>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hlinkClick r:id="rId2"/>
              </a:rPr>
              <a:t>Texas State Digital Scholarly Research Ecosystem</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AD104F-0BC3-45AF-9B11-E0DC11EEC8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661" y="1700564"/>
            <a:ext cx="5451779" cy="4266016"/>
          </a:xfrm>
          <a:prstGeom prst="rect">
            <a:avLst/>
          </a:prstGeom>
        </p:spPr>
      </p:pic>
      <p:graphicFrame>
        <p:nvGraphicFramePr>
          <p:cNvPr id="11" name="TextBox 4">
            <a:extLst>
              <a:ext uri="{FF2B5EF4-FFF2-40B4-BE49-F238E27FC236}">
                <a16:creationId xmlns:a16="http://schemas.microsoft.com/office/drawing/2014/main" id="{48CE1AB4-F8A3-46DD-8627-49DE0A4E9997}"/>
              </a:ext>
            </a:extLst>
          </p:cNvPr>
          <p:cNvGraphicFramePr/>
          <p:nvPr/>
        </p:nvGraphicFramePr>
        <p:xfrm>
          <a:off x="6339155" y="1273996"/>
          <a:ext cx="5852845" cy="53155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5042AB65-000E-45BA-B5EF-31AB5E418C25}"/>
              </a:ext>
            </a:extLst>
          </p:cNvPr>
          <p:cNvSpPr txBox="1"/>
          <p:nvPr/>
        </p:nvSpPr>
        <p:spPr>
          <a:xfrm>
            <a:off x="8838330" y="2414893"/>
            <a:ext cx="936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Content</a:t>
            </a:r>
          </a:p>
        </p:txBody>
      </p:sp>
      <p:sp>
        <p:nvSpPr>
          <p:cNvPr id="15" name="TextBox 14">
            <a:extLst>
              <a:ext uri="{FF2B5EF4-FFF2-40B4-BE49-F238E27FC236}">
                <a16:creationId xmlns:a16="http://schemas.microsoft.com/office/drawing/2014/main" id="{A717591B-12A6-4A38-A8E0-A26DF9155A7E}"/>
              </a:ext>
            </a:extLst>
          </p:cNvPr>
          <p:cNvSpPr txBox="1"/>
          <p:nvPr/>
        </p:nvSpPr>
        <p:spPr>
          <a:xfrm>
            <a:off x="8572446" y="5041047"/>
            <a:ext cx="1673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Communication</a:t>
            </a:r>
          </a:p>
        </p:txBody>
      </p:sp>
    </p:spTree>
    <p:extLst>
      <p:ext uri="{BB962C8B-B14F-4D97-AF65-F5344CB8AC3E}">
        <p14:creationId xmlns:p14="http://schemas.microsoft.com/office/powerpoint/2010/main" val="258064178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946" y="1778238"/>
            <a:ext cx="5632054" cy="4396632"/>
          </a:xfrm>
          <a:prstGeom prst="rect">
            <a:avLst/>
          </a:prstGeom>
        </p:spPr>
      </p:pic>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206425"/>
            <a:ext cx="11857703" cy="1325563"/>
          </a:xfrm>
        </p:spPr>
        <p:txBody>
          <a:bodyPr>
            <a:noAutofit/>
          </a:bodyPr>
          <a:lstStyle/>
          <a:p>
            <a:pPr algn="ctr"/>
            <a:r>
              <a:rPr lang="en-US" sz="4000" b="1" dirty="0"/>
              <a:t> Digital Scholarship Research Ecosystems, </a:t>
            </a:r>
            <a:br>
              <a:rPr lang="en-US" sz="4000" b="1" dirty="0"/>
            </a:br>
            <a:r>
              <a:rPr lang="en-US" sz="2400" b="1" dirty="0"/>
              <a:t>Foundations for Academic Research and AI</a:t>
            </a:r>
            <a:br>
              <a:rPr lang="en-US" sz="2400" b="1" dirty="0"/>
            </a:br>
            <a:r>
              <a:rPr lang="en-US" sz="2800" b="1" dirty="0"/>
              <a:t>Six Open Source  Software Components</a:t>
            </a:r>
            <a:endParaRPr lang="en-US" sz="2800" dirty="0"/>
          </a:p>
        </p:txBody>
      </p:sp>
      <p:graphicFrame>
        <p:nvGraphicFramePr>
          <p:cNvPr id="15" name="TextBox 4">
            <a:extLst>
              <a:ext uri="{FF2B5EF4-FFF2-40B4-BE49-F238E27FC236}">
                <a16:creationId xmlns:a16="http://schemas.microsoft.com/office/drawing/2014/main" id="{AD03C934-DCC4-4E96-A728-8FBC75DA914E}"/>
              </a:ext>
            </a:extLst>
          </p:cNvPr>
          <p:cNvGraphicFramePr/>
          <p:nvPr/>
        </p:nvGraphicFramePr>
        <p:xfrm>
          <a:off x="6526158" y="1720633"/>
          <a:ext cx="5457757" cy="5019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AEEA308-9B00-48A1-8EBA-3318C4810D1B}"/>
              </a:ext>
            </a:extLst>
          </p:cNvPr>
          <p:cNvSpPr txBox="1"/>
          <p:nvPr/>
        </p:nvSpPr>
        <p:spPr>
          <a:xfrm>
            <a:off x="8177818" y="2623352"/>
            <a:ext cx="107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Tree>
    <p:extLst>
      <p:ext uri="{BB962C8B-B14F-4D97-AF65-F5344CB8AC3E}">
        <p14:creationId xmlns:p14="http://schemas.microsoft.com/office/powerpoint/2010/main" val="2113730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EBD5A-39E4-4A7D-B08C-68006ECEA1EF}"/>
              </a:ext>
            </a:extLst>
          </p:cNvPr>
          <p:cNvSpPr txBox="1">
            <a:spLocks/>
          </p:cNvSpPr>
          <p:nvPr/>
        </p:nvSpPr>
        <p:spPr>
          <a:xfrm>
            <a:off x="1928949" y="176349"/>
            <a:ext cx="9006376" cy="1143000"/>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300" dirty="0"/>
              <a:t>Tight Research Online Library Integration Possible with Online Classroom</a:t>
            </a:r>
            <a:br>
              <a:rPr lang="en-US" sz="5300" dirty="0"/>
            </a:br>
            <a:r>
              <a:rPr lang="en-US" sz="2000" dirty="0"/>
              <a:t>Learning Management System</a:t>
            </a:r>
          </a:p>
        </p:txBody>
      </p:sp>
      <p:pic>
        <p:nvPicPr>
          <p:cNvPr id="4" name="Picture 3">
            <a:extLst>
              <a:ext uri="{FF2B5EF4-FFF2-40B4-BE49-F238E27FC236}">
                <a16:creationId xmlns:a16="http://schemas.microsoft.com/office/drawing/2014/main" id="{E684FEB9-ADA6-4151-AC41-63CA299415C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5002" y="1319349"/>
            <a:ext cx="9218049" cy="42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ruzwyshyn\Desktop\MayLibraryPresentation\CampusGuidesHomepage.jpg">
            <a:extLst>
              <a:ext uri="{FF2B5EF4-FFF2-40B4-BE49-F238E27FC236}">
                <a16:creationId xmlns:a16="http://schemas.microsoft.com/office/drawing/2014/main" id="{F4A49A58-D11E-43DD-8368-96325DFC4D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16534" y="2117064"/>
            <a:ext cx="8569333" cy="436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448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5738-4D26-4540-8F0C-A1E42EE5E79B}"/>
              </a:ext>
            </a:extLst>
          </p:cNvPr>
          <p:cNvSpPr txBox="1">
            <a:spLocks/>
          </p:cNvSpPr>
          <p:nvPr/>
        </p:nvSpPr>
        <p:spPr>
          <a:xfrm>
            <a:off x="2168434" y="130628"/>
            <a:ext cx="8229600" cy="1143000"/>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 Library Partnerships </a:t>
            </a:r>
            <a:r>
              <a:rPr lang="en-US" sz="4000"/>
              <a:t>with Research &amp;  </a:t>
            </a:r>
            <a:r>
              <a:rPr lang="en-US" sz="4000" dirty="0"/>
              <a:t>Teaching Faculty</a:t>
            </a:r>
            <a:br>
              <a:rPr lang="en-US" sz="4000" dirty="0"/>
            </a:br>
            <a:r>
              <a:rPr lang="en-US" sz="2700" dirty="0"/>
              <a:t>Online Course Guides</a:t>
            </a:r>
            <a:br>
              <a:rPr lang="en-US" sz="4000" dirty="0"/>
            </a:br>
            <a:endParaRPr lang="en-US" sz="1600" dirty="0"/>
          </a:p>
        </p:txBody>
      </p:sp>
      <p:sp>
        <p:nvSpPr>
          <p:cNvPr id="3" name="TextBox 4">
            <a:extLst>
              <a:ext uri="{FF2B5EF4-FFF2-40B4-BE49-F238E27FC236}">
                <a16:creationId xmlns:a16="http://schemas.microsoft.com/office/drawing/2014/main" id="{96C5A3B2-2009-4A3D-B11B-C8FE05163DC4}"/>
              </a:ext>
            </a:extLst>
          </p:cNvPr>
          <p:cNvSpPr txBox="1">
            <a:spLocks noChangeArrowheads="1"/>
          </p:cNvSpPr>
          <p:nvPr/>
        </p:nvSpPr>
        <p:spPr bwMode="auto">
          <a:xfrm>
            <a:off x="324230" y="2506606"/>
            <a:ext cx="2759675"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sz="1600" dirty="0">
              <a:solidFill>
                <a:prstClr val="black"/>
              </a:solidFill>
              <a:latin typeface="Calibri" pitchFamily="34" charset="0"/>
            </a:endParaRPr>
          </a:p>
          <a:p>
            <a:pPr eaLnBrk="1" hangingPunct="1"/>
            <a:r>
              <a:rPr lang="en-US" sz="1600" dirty="0">
                <a:solidFill>
                  <a:prstClr val="black"/>
                </a:solidFill>
                <a:latin typeface="Calibri" pitchFamily="34" charset="0"/>
              </a:rPr>
              <a:t>Direct</a:t>
            </a:r>
            <a:br>
              <a:rPr lang="en-US" sz="1600" dirty="0">
                <a:solidFill>
                  <a:prstClr val="black"/>
                </a:solidFill>
                <a:latin typeface="Calibri" pitchFamily="34" charset="0"/>
              </a:rPr>
            </a:br>
            <a:r>
              <a:rPr lang="en-US" sz="1600" dirty="0">
                <a:solidFill>
                  <a:prstClr val="black"/>
                </a:solidFill>
                <a:latin typeface="Calibri" pitchFamily="34" charset="0"/>
              </a:rPr>
              <a:t>Curricular </a:t>
            </a:r>
          </a:p>
          <a:p>
            <a:pPr eaLnBrk="1" hangingPunct="1"/>
            <a:r>
              <a:rPr lang="en-US" sz="1600" dirty="0">
                <a:solidFill>
                  <a:prstClr val="black"/>
                </a:solidFill>
                <a:latin typeface="Calibri" pitchFamily="34" charset="0"/>
              </a:rPr>
              <a:t>Replacement</a:t>
            </a:r>
            <a:br>
              <a:rPr lang="en-US" sz="1600" dirty="0">
                <a:solidFill>
                  <a:prstClr val="black"/>
                </a:solidFill>
                <a:latin typeface="Calibri" pitchFamily="34" charset="0"/>
              </a:rPr>
            </a:br>
            <a:endParaRPr lang="en-US" sz="1600" dirty="0">
              <a:solidFill>
                <a:prstClr val="black"/>
              </a:solidFill>
              <a:latin typeface="Calibri" pitchFamily="34" charset="0"/>
            </a:endParaRPr>
          </a:p>
          <a:p>
            <a:pPr eaLnBrk="1" hangingPunct="1"/>
            <a:r>
              <a:rPr lang="en-US" sz="1600" dirty="0">
                <a:solidFill>
                  <a:prstClr val="black"/>
                </a:solidFill>
                <a:latin typeface="Calibri" pitchFamily="34" charset="0"/>
              </a:rPr>
              <a:t>Secondary</a:t>
            </a:r>
          </a:p>
          <a:p>
            <a:pPr eaLnBrk="1" hangingPunct="1"/>
            <a:r>
              <a:rPr lang="en-US" sz="1600" dirty="0">
                <a:solidFill>
                  <a:prstClr val="black"/>
                </a:solidFill>
                <a:latin typeface="Calibri" pitchFamily="34" charset="0"/>
              </a:rPr>
              <a:t>Multimedia</a:t>
            </a:r>
            <a:br>
              <a:rPr lang="en-US" sz="1600" dirty="0">
                <a:solidFill>
                  <a:prstClr val="black"/>
                </a:solidFill>
                <a:latin typeface="Calibri" pitchFamily="34" charset="0"/>
              </a:rPr>
            </a:br>
            <a:r>
              <a:rPr lang="en-US" sz="1600" dirty="0">
                <a:solidFill>
                  <a:prstClr val="black"/>
                </a:solidFill>
                <a:latin typeface="Calibri" pitchFamily="34" charset="0"/>
              </a:rPr>
              <a:t>Bibliography</a:t>
            </a:r>
          </a:p>
          <a:p>
            <a:pPr eaLnBrk="1" hangingPunct="1"/>
            <a:endParaRPr lang="en-US" sz="1600" dirty="0">
              <a:solidFill>
                <a:prstClr val="black"/>
              </a:solidFill>
              <a:latin typeface="Calibri" pitchFamily="34" charset="0"/>
            </a:endParaRPr>
          </a:p>
          <a:p>
            <a:pPr eaLnBrk="1" hangingPunct="1"/>
            <a:r>
              <a:rPr lang="en-US" sz="1600" dirty="0">
                <a:solidFill>
                  <a:prstClr val="black"/>
                </a:solidFill>
                <a:latin typeface="Calibri" pitchFamily="34" charset="0"/>
              </a:rPr>
              <a:t>University Global</a:t>
            </a:r>
          </a:p>
          <a:p>
            <a:pPr eaLnBrk="1" hangingPunct="1"/>
            <a:r>
              <a:rPr lang="en-US" sz="1600" dirty="0">
                <a:solidFill>
                  <a:prstClr val="black"/>
                </a:solidFill>
                <a:latin typeface="Calibri" pitchFamily="34" charset="0"/>
              </a:rPr>
              <a:t>Marketing/Branding/ROI</a:t>
            </a:r>
          </a:p>
          <a:p>
            <a:pPr eaLnBrk="1" hangingPunct="1"/>
            <a:endParaRPr lang="en-US" dirty="0">
              <a:solidFill>
                <a:prstClr val="black"/>
              </a:solidFill>
              <a:latin typeface="Calibri" pitchFamily="34" charset="0"/>
            </a:endParaRPr>
          </a:p>
        </p:txBody>
      </p:sp>
      <p:pic>
        <p:nvPicPr>
          <p:cNvPr id="5" name="Picture 2" descr="Gold">
            <a:extLst>
              <a:ext uri="{FF2B5EF4-FFF2-40B4-BE49-F238E27FC236}">
                <a16:creationId xmlns:a16="http://schemas.microsoft.com/office/drawing/2014/main" id="{F64ACF77-E153-4A50-8E2E-0C6203B4EB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7269" y="1890117"/>
            <a:ext cx="1821163" cy="30777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ruzwyshyn\Desktop\MayLibraryPresentation\Parklands.jpg">
            <a:extLst>
              <a:ext uri="{FF2B5EF4-FFF2-40B4-BE49-F238E27FC236}">
                <a16:creationId xmlns:a16="http://schemas.microsoft.com/office/drawing/2014/main" id="{FE165F35-861C-4D36-9003-098D1486C1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9376" y="1154174"/>
            <a:ext cx="6999550" cy="518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52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68AE7AD-1AA4-43C8-A809-B69DAAE990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 y="10"/>
            <a:ext cx="7642746" cy="6857990"/>
          </a:xfrm>
          <a:prstGeom prst="rect">
            <a:avLst/>
          </a:prstGeom>
        </p:spPr>
      </p:pic>
      <p:sp>
        <p:nvSpPr>
          <p:cNvPr id="17" name="Rectangle 16">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ECC7101-5408-46F1-93FF-159C74EB26FE}"/>
              </a:ext>
            </a:extLst>
          </p:cNvPr>
          <p:cNvSpPr txBox="1"/>
          <p:nvPr/>
        </p:nvSpPr>
        <p:spPr>
          <a:xfrm>
            <a:off x="657995" y="4225057"/>
            <a:ext cx="2523737" cy="1920240"/>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2400" b="1" kern="1200" dirty="0">
                <a:solidFill>
                  <a:schemeClr val="tx1"/>
                </a:solidFill>
                <a:latin typeface="+mj-lt"/>
                <a:ea typeface="+mj-ea"/>
                <a:cs typeface="+mj-cs"/>
              </a:rPr>
              <a:t>New Service Trends</a:t>
            </a:r>
            <a:br>
              <a:rPr lang="en-US" sz="2400" b="1" kern="1200" dirty="0">
                <a:solidFill>
                  <a:schemeClr val="tx1"/>
                </a:solidFill>
                <a:latin typeface="+mj-lt"/>
                <a:ea typeface="+mj-ea"/>
                <a:cs typeface="+mj-cs"/>
              </a:rPr>
            </a:br>
            <a:r>
              <a:rPr lang="en-US" sz="2400" b="1" kern="1200" dirty="0">
                <a:solidFill>
                  <a:schemeClr val="tx1"/>
                </a:solidFill>
                <a:latin typeface="+mj-lt"/>
                <a:ea typeface="+mj-ea"/>
                <a:cs typeface="+mj-cs"/>
              </a:rPr>
              <a:t>Enabling Digital</a:t>
            </a:r>
            <a:br>
              <a:rPr lang="en-US" sz="2400" b="1" kern="1200" dirty="0">
                <a:solidFill>
                  <a:schemeClr val="tx1"/>
                </a:solidFill>
                <a:latin typeface="+mj-lt"/>
                <a:ea typeface="+mj-ea"/>
                <a:cs typeface="+mj-cs"/>
              </a:rPr>
            </a:br>
            <a:r>
              <a:rPr lang="en-US" sz="2400" b="1" kern="1200" dirty="0">
                <a:solidFill>
                  <a:schemeClr val="tx1"/>
                </a:solidFill>
                <a:latin typeface="+mj-lt"/>
                <a:ea typeface="+mj-ea"/>
                <a:cs typeface="+mj-cs"/>
              </a:rPr>
              <a:t>Research Scholarship From Digital Humanities </a:t>
            </a:r>
            <a:r>
              <a:rPr lang="en-US" sz="2400" b="1" dirty="0">
                <a:latin typeface="+mj-lt"/>
                <a:ea typeface="+mj-ea"/>
                <a:cs typeface="+mj-cs"/>
              </a:rPr>
              <a:t>To STEM Sciences</a:t>
            </a:r>
            <a:endParaRPr lang="en-US" sz="2400" b="1" kern="1200" dirty="0">
              <a:solidFill>
                <a:schemeClr val="tx1"/>
              </a:solidFill>
              <a:latin typeface="+mj-lt"/>
              <a:ea typeface="+mj-ea"/>
              <a:cs typeface="+mj-cs"/>
            </a:endParaRPr>
          </a:p>
        </p:txBody>
      </p:sp>
      <p:pic>
        <p:nvPicPr>
          <p:cNvPr id="10" name="Picture 9">
            <a:extLst>
              <a:ext uri="{FF2B5EF4-FFF2-40B4-BE49-F238E27FC236}">
                <a16:creationId xmlns:a16="http://schemas.microsoft.com/office/drawing/2014/main" id="{49DE24DF-B3EB-470D-A264-90666DE087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a:stretch/>
        </p:blipFill>
        <p:spPr>
          <a:xfrm>
            <a:off x="7809454" y="1"/>
            <a:ext cx="4382546" cy="3345645"/>
          </a:xfrm>
          <a:prstGeom prst="rect">
            <a:avLst/>
          </a:prstGeom>
        </p:spPr>
      </p:pic>
      <p:sp>
        <p:nvSpPr>
          <p:cNvPr id="19" name="Rectangle 18">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85A9FC8-57B2-4665-86C8-29783325B3CF}"/>
              </a:ext>
            </a:extLst>
          </p:cNvPr>
          <p:cNvSpPr/>
          <p:nvPr/>
        </p:nvSpPr>
        <p:spPr>
          <a:xfrm>
            <a:off x="3364992" y="4151376"/>
            <a:ext cx="3319272" cy="192024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dirty="0"/>
              <a:t>Collaboration with Research Faculty, Graduate Student and  the Community Connects the Library to the wider academic research cultures and research environment</a:t>
            </a:r>
          </a:p>
        </p:txBody>
      </p:sp>
      <p:pic>
        <p:nvPicPr>
          <p:cNvPr id="4" name="Picture 3">
            <a:extLst>
              <a:ext uri="{FF2B5EF4-FFF2-40B4-BE49-F238E27FC236}">
                <a16:creationId xmlns:a16="http://schemas.microsoft.com/office/drawing/2014/main" id="{FF70E68D-82C2-4BD0-8D48-D45789317B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09462" y="3512354"/>
            <a:ext cx="4382545" cy="3345646"/>
          </a:xfrm>
          <a:prstGeom prst="rect">
            <a:avLst/>
          </a:prstGeom>
        </p:spPr>
      </p:pic>
    </p:spTree>
    <p:extLst>
      <p:ext uri="{BB962C8B-B14F-4D97-AF65-F5344CB8AC3E}">
        <p14:creationId xmlns:p14="http://schemas.microsoft.com/office/powerpoint/2010/main" val="264747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4958" y="357810"/>
            <a:ext cx="12176523" cy="1850902"/>
          </a:xfrm>
        </p:spPr>
        <p:txBody>
          <a:bodyPr>
            <a:normAutofit fontScale="90000"/>
          </a:bodyPr>
          <a:lstStyle/>
          <a:p>
            <a:pPr algn="ctr">
              <a:defRPr/>
            </a:pPr>
            <a:r>
              <a:rPr lang="en-US" sz="4900" dirty="0"/>
              <a:t> New Genres of AI Digital Library Services</a:t>
            </a:r>
            <a:br>
              <a:rPr lang="en-US" sz="4900" dirty="0"/>
            </a:br>
            <a:r>
              <a:rPr lang="en-US" sz="4900" dirty="0"/>
              <a:t> For </a:t>
            </a:r>
            <a:r>
              <a:rPr lang="en-US" sz="4900"/>
              <a:t>Digital Scholarly </a:t>
            </a:r>
            <a:r>
              <a:rPr lang="en-US" sz="4900" dirty="0"/>
              <a:t>Research Content and Access</a:t>
            </a:r>
            <a:br>
              <a:rPr lang="en-US" sz="4900" dirty="0"/>
            </a:br>
            <a:br>
              <a:rPr lang="en-US" sz="4000" dirty="0"/>
            </a:br>
            <a:endParaRPr lang="en-US" sz="1800" dirty="0"/>
          </a:p>
        </p:txBody>
      </p:sp>
      <p:sp>
        <p:nvSpPr>
          <p:cNvPr id="47107" name="Rectangle 3"/>
          <p:cNvSpPr>
            <a:spLocks noGrp="1" noChangeArrowheads="1"/>
          </p:cNvSpPr>
          <p:nvPr>
            <p:ph idx="1"/>
          </p:nvPr>
        </p:nvSpPr>
        <p:spPr>
          <a:xfrm>
            <a:off x="1554892" y="1097968"/>
            <a:ext cx="2514600" cy="3429000"/>
          </a:xfrm>
        </p:spPr>
        <p:txBody>
          <a:bodyPr>
            <a:normAutofit/>
          </a:bodyPr>
          <a:lstStyle/>
          <a:p>
            <a:pPr marL="0" indent="0">
              <a:lnSpc>
                <a:spcPct val="80000"/>
              </a:lnSpc>
              <a:buNone/>
              <a:defRPr/>
            </a:pPr>
            <a:br>
              <a:rPr lang="en-US" sz="2400" dirty="0"/>
            </a:br>
            <a:endParaRPr lang="en-US" sz="2000" dirty="0"/>
          </a:p>
          <a:p>
            <a:pPr eaLnBrk="1" hangingPunct="1">
              <a:lnSpc>
                <a:spcPct val="80000"/>
              </a:lnSpc>
              <a:defRPr/>
            </a:pPr>
            <a:endParaRPr lang="en-US" sz="2000" dirty="0"/>
          </a:p>
          <a:p>
            <a:pPr eaLnBrk="1" hangingPunct="1">
              <a:lnSpc>
                <a:spcPct val="80000"/>
              </a:lnSpc>
              <a:defRPr/>
            </a:pPr>
            <a:endParaRPr lang="en-US" sz="2000" dirty="0"/>
          </a:p>
          <a:p>
            <a:pPr eaLnBrk="1" hangingPunct="1">
              <a:lnSpc>
                <a:spcPct val="80000"/>
              </a:lnSpc>
              <a:buFont typeface="Wingdings" pitchFamily="2" charset="2"/>
              <a:buNone/>
              <a:defRPr/>
            </a:pPr>
            <a:r>
              <a:rPr lang="en-US" sz="2000" dirty="0"/>
              <a:t>          </a:t>
            </a:r>
          </a:p>
        </p:txBody>
      </p:sp>
      <p:pic>
        <p:nvPicPr>
          <p:cNvPr id="32773" name="Picture 5" descr="anthuriu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709" y="2386754"/>
            <a:ext cx="5405594" cy="436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anthiurmcover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7627" y="3035564"/>
            <a:ext cx="5261637" cy="217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6"/>
          <p:cNvSpPr txBox="1">
            <a:spLocks noChangeArrowheads="1"/>
          </p:cNvSpPr>
          <p:nvPr/>
        </p:nvSpPr>
        <p:spPr bwMode="auto">
          <a:xfrm>
            <a:off x="246490" y="1465156"/>
            <a:ext cx="124517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dirty="0">
                <a:solidFill>
                  <a:prstClr val="black"/>
                </a:solidFill>
              </a:rPr>
              <a:t>Scholarly Refereed E-Journals /Open Source Publishing  (OJS)</a:t>
            </a:r>
            <a:br>
              <a:rPr lang="en-US" dirty="0">
                <a:solidFill>
                  <a:prstClr val="black"/>
                </a:solidFill>
              </a:rPr>
            </a:br>
            <a:r>
              <a:rPr lang="en-US" dirty="0">
                <a:solidFill>
                  <a:prstClr val="black"/>
                </a:solidFill>
              </a:rPr>
              <a:t>Upload PDF’s or Content (Metadata): GPT4 and Gemini 1.5 Natural Language PDF to AI Answering</a:t>
            </a:r>
          </a:p>
        </p:txBody>
      </p:sp>
      <p:pic>
        <p:nvPicPr>
          <p:cNvPr id="2" name="Picture 1">
            <a:extLst>
              <a:ext uri="{FF2B5EF4-FFF2-40B4-BE49-F238E27FC236}">
                <a16:creationId xmlns:a16="http://schemas.microsoft.com/office/drawing/2014/main" id="{8939E5C5-CDD2-4F32-9CC3-9C36C44A8A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4467" y="5557962"/>
            <a:ext cx="1178618" cy="1109288"/>
          </a:xfrm>
          <a:prstGeom prst="rect">
            <a:avLst/>
          </a:prstGeom>
        </p:spPr>
      </p:pic>
      <p:pic>
        <p:nvPicPr>
          <p:cNvPr id="4" name="Picture 3">
            <a:extLst>
              <a:ext uri="{FF2B5EF4-FFF2-40B4-BE49-F238E27FC236}">
                <a16:creationId xmlns:a16="http://schemas.microsoft.com/office/drawing/2014/main" id="{355F0297-4507-A433-10B4-ADA158D319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92757" y="5817417"/>
            <a:ext cx="1800815" cy="436561"/>
          </a:xfrm>
          <a:prstGeom prst="rect">
            <a:avLst/>
          </a:prstGeom>
        </p:spPr>
      </p:pic>
    </p:spTree>
    <p:extLst>
      <p:ext uri="{BB962C8B-B14F-4D97-AF65-F5344CB8AC3E}">
        <p14:creationId xmlns:p14="http://schemas.microsoft.com/office/powerpoint/2010/main" val="359012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3" descr="cubanrafter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EC46808-186D-4E57-87F1-0E83DAA861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62D8C8C1-4419-43F4-B70D-E209C4E3077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73"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812B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19614" y="5737136"/>
            <a:ext cx="5912572" cy="1955173"/>
          </a:xfrm>
        </p:spPr>
        <p:txBody>
          <a:bodyPr vert="horz" lIns="91440" tIns="45720" rIns="91440" bIns="45720" rtlCol="0" anchor="t">
            <a:normAutofit/>
          </a:bodyPr>
          <a:lstStyle/>
          <a:p>
            <a:pPr algn="ctr">
              <a:defRPr/>
            </a:pPr>
            <a:r>
              <a:rPr lang="en-US" sz="2400" kern="1200" dirty="0">
                <a:solidFill>
                  <a:srgbClr val="FFFFFF"/>
                </a:solidFill>
                <a:latin typeface="+mj-lt"/>
                <a:ea typeface="+mj-ea"/>
                <a:cs typeface="+mj-cs"/>
              </a:rPr>
              <a:t>Engagement With Student &amp; Research Faculty</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Towards </a:t>
            </a:r>
            <a:r>
              <a:rPr lang="en-US" sz="2400" dirty="0">
                <a:solidFill>
                  <a:srgbClr val="FFFFFF"/>
                </a:solidFill>
              </a:rPr>
              <a:t>Learning, Teaching &amp;</a:t>
            </a:r>
            <a:r>
              <a:rPr lang="en-US" sz="2400" kern="1200" dirty="0">
                <a:solidFill>
                  <a:srgbClr val="FFFFFF"/>
                </a:solidFill>
                <a:latin typeface="+mj-lt"/>
                <a:ea typeface="+mj-ea"/>
                <a:cs typeface="+mj-cs"/>
              </a:rPr>
              <a:t>  Research Success</a:t>
            </a:r>
            <a:br>
              <a:rPr lang="en-US" sz="2400" dirty="0">
                <a:solidFill>
                  <a:srgbClr val="FFFFFF"/>
                </a:solidFill>
              </a:rPr>
            </a:br>
            <a:br>
              <a:rPr lang="en-US" sz="2400" dirty="0">
                <a:solidFill>
                  <a:srgbClr val="FFFFFF"/>
                </a:solidFill>
              </a:rPr>
            </a:br>
            <a:endParaRPr lang="en-US" sz="24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D77D7AC0-B54E-4B99-B397-965B2340093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35843" name="TextBox 3"/>
          <p:cNvSpPr txBox="1">
            <a:spLocks noChangeArrowheads="1"/>
          </p:cNvSpPr>
          <p:nvPr/>
        </p:nvSpPr>
        <p:spPr bwMode="auto">
          <a:xfrm>
            <a:off x="6679585" y="2900120"/>
            <a:ext cx="57959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Aft>
                <a:spcPts val="600"/>
              </a:spcAft>
            </a:pPr>
            <a:r>
              <a:rPr lang="en-US" sz="3600" dirty="0">
                <a:solidFill>
                  <a:schemeClr val="bg1"/>
                </a:solidFill>
              </a:rPr>
              <a:t>New Genres of Amazing New Digital Research Services Possible</a:t>
            </a:r>
            <a:br>
              <a:rPr lang="en-US" sz="3600" dirty="0">
                <a:solidFill>
                  <a:schemeClr val="bg1"/>
                </a:solidFill>
              </a:rPr>
            </a:br>
            <a:r>
              <a:rPr lang="en-US" sz="3600" dirty="0">
                <a:solidFill>
                  <a:schemeClr val="bg1"/>
                </a:solidFill>
              </a:rPr>
              <a:t>Today and in </a:t>
            </a:r>
            <a:br>
              <a:rPr lang="en-US" sz="3600" dirty="0">
                <a:solidFill>
                  <a:schemeClr val="bg1"/>
                </a:solidFill>
              </a:rPr>
            </a:br>
            <a:r>
              <a:rPr lang="en-US" sz="3600" dirty="0">
                <a:solidFill>
                  <a:schemeClr val="bg1"/>
                </a:solidFill>
              </a:rPr>
              <a:t>Next Five Years</a:t>
            </a:r>
            <a:br>
              <a:rPr lang="en-US" sz="3600" b="1" dirty="0">
                <a:solidFill>
                  <a:schemeClr val="bg1"/>
                </a:solidFill>
              </a:rPr>
            </a:br>
            <a:endParaRPr lang="en-US" sz="3600" b="1" dirty="0">
              <a:solidFill>
                <a:schemeClr val="bg1"/>
              </a:solidFill>
            </a:endParaRPr>
          </a:p>
        </p:txBody>
      </p:sp>
    </p:spTree>
    <p:extLst>
      <p:ext uri="{BB962C8B-B14F-4D97-AF65-F5344CB8AC3E}">
        <p14:creationId xmlns:p14="http://schemas.microsoft.com/office/powerpoint/2010/main" val="2312038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E7BDB4-8D70-416A-A32F-4EA3A14E5D75}"/>
              </a:ext>
            </a:extLst>
          </p:cNvPr>
          <p:cNvSpPr>
            <a:spLocks noGrp="1"/>
          </p:cNvSpPr>
          <p:nvPr>
            <p:ph type="title"/>
          </p:nvPr>
        </p:nvSpPr>
        <p:spPr>
          <a:xfrm>
            <a:off x="288001" y="461063"/>
            <a:ext cx="6599979" cy="1956841"/>
          </a:xfrm>
        </p:spPr>
        <p:txBody>
          <a:bodyPr anchor="b">
            <a:normAutofit/>
          </a:bodyPr>
          <a:lstStyle/>
          <a:p>
            <a:r>
              <a:rPr lang="en-US" sz="2800" dirty="0"/>
              <a:t>Trend 1: </a:t>
            </a:r>
            <a:r>
              <a:rPr lang="en-US" sz="2700" b="1" dirty="0"/>
              <a:t>Evolution of Technology Enhanced Learning Commons</a:t>
            </a:r>
            <a:r>
              <a:rPr lang="en-US" sz="1600" dirty="0"/>
              <a:t> </a:t>
            </a:r>
            <a:br>
              <a:rPr lang="en-US" sz="1600" dirty="0"/>
            </a:br>
            <a:br>
              <a:rPr lang="en-US" sz="1600" dirty="0"/>
            </a:br>
            <a:r>
              <a:rPr lang="en-US" sz="1800" dirty="0"/>
              <a:t>The Physical Library continues to  Experiencing a Paradigm Shift from  Book Warehouse  to Research Service Oriented Technology Enhanced Learning Commons Focused Upon Digital and AI Literacy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7B804EC-26A5-4CBD-BD0C-E40BD1744E3B}"/>
              </a:ext>
            </a:extLst>
          </p:cNvPr>
          <p:cNvSpPr>
            <a:spLocks noGrp="1"/>
          </p:cNvSpPr>
          <p:nvPr>
            <p:ph idx="1"/>
          </p:nvPr>
        </p:nvSpPr>
        <p:spPr>
          <a:xfrm>
            <a:off x="640080" y="3539961"/>
            <a:ext cx="4956534" cy="3913474"/>
          </a:xfrm>
        </p:spPr>
        <p:txBody>
          <a:bodyPr>
            <a:normAutofit/>
          </a:bodyPr>
          <a:lstStyle/>
          <a:p>
            <a:pPr marL="0" indent="0">
              <a:buNone/>
            </a:pPr>
            <a:r>
              <a:rPr lang="en-US" sz="1700" dirty="0"/>
              <a:t>80-85 % of Materials Budgets are currently Digital Resources, e-journals and e-books.  Only 15% of purchases are print materials (12% print books, 3% print serials).   </a:t>
            </a:r>
            <a:br>
              <a:rPr lang="en-US" sz="1700" dirty="0"/>
            </a:br>
            <a:br>
              <a:rPr lang="en-US" sz="1700" dirty="0"/>
            </a:br>
            <a:r>
              <a:rPr lang="en-US" sz="1700" dirty="0"/>
              <a:t>Collection Management, Budget Models and Digital Services are Shifting Even more  towards Digital and now AI Literacy Needs.</a:t>
            </a:r>
            <a:br>
              <a:rPr lang="en-US" sz="1700" dirty="0"/>
            </a:br>
            <a:br>
              <a:rPr lang="en-US" sz="1700" dirty="0"/>
            </a:br>
            <a:r>
              <a:rPr lang="en-US" sz="1700" dirty="0"/>
              <a:t>Learning Commons, Multimedia, Digital Literacy and Tutorials Centers are integrating with the physical Library.</a:t>
            </a:r>
            <a:br>
              <a:rPr lang="en-US" sz="1700" dirty="0"/>
            </a:br>
            <a:br>
              <a:rPr lang="en-US" sz="1700" dirty="0"/>
            </a:br>
            <a:br>
              <a:rPr lang="en-US" sz="1700" dirty="0"/>
            </a:br>
            <a:br>
              <a:rPr lang="en-US" sz="1700" dirty="0"/>
            </a:br>
            <a:endParaRPr lang="en-US" sz="1700" dirty="0"/>
          </a:p>
        </p:txBody>
      </p:sp>
      <p:pic>
        <p:nvPicPr>
          <p:cNvPr id="6" name="Picture 5">
            <a:extLst>
              <a:ext uri="{FF2B5EF4-FFF2-40B4-BE49-F238E27FC236}">
                <a16:creationId xmlns:a16="http://schemas.microsoft.com/office/drawing/2014/main" id="{B9439669-7774-7278-EC68-31C5641F49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95387" y="1375129"/>
            <a:ext cx="5596613" cy="5578323"/>
          </a:xfrm>
          <a:prstGeom prst="rect">
            <a:avLst/>
          </a:prstGeom>
        </p:spPr>
      </p:pic>
    </p:spTree>
    <p:extLst>
      <p:ext uri="{BB962C8B-B14F-4D97-AF65-F5344CB8AC3E}">
        <p14:creationId xmlns:p14="http://schemas.microsoft.com/office/powerpoint/2010/main" val="664761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4602" y="3964849"/>
            <a:ext cx="7601973" cy="838200"/>
          </a:xfrm>
        </p:spPr>
        <p:txBody>
          <a:bodyPr>
            <a:normAutofit/>
          </a:bodyPr>
          <a:lstStyle/>
          <a:p>
            <a:pPr algn="ctr"/>
            <a:br>
              <a:rPr lang="en-US" sz="1600" dirty="0"/>
            </a:br>
            <a:r>
              <a:rPr lang="en-US" sz="2700" dirty="0"/>
              <a:t>Thank you!</a:t>
            </a:r>
          </a:p>
        </p:txBody>
      </p:sp>
      <p:sp>
        <p:nvSpPr>
          <p:cNvPr id="5" name="TextBox 4"/>
          <p:cNvSpPr txBox="1"/>
          <p:nvPr/>
        </p:nvSpPr>
        <p:spPr>
          <a:xfrm>
            <a:off x="3261115" y="5839157"/>
            <a:ext cx="5336651" cy="677108"/>
          </a:xfrm>
          <a:prstGeom prst="rect">
            <a:avLst/>
          </a:prstGeom>
          <a:noFill/>
        </p:spPr>
        <p:txBody>
          <a:bodyPr wrap="square" rtlCol="0">
            <a:spAutoFit/>
          </a:bodyPr>
          <a:lstStyle/>
          <a:p>
            <a:pPr algn="ctr"/>
            <a:r>
              <a:rPr lang="en-US" sz="1400" b="1" dirty="0"/>
              <a:t>Ray Uzwyshyn Ph.D. MBA MLIS</a:t>
            </a:r>
            <a:br>
              <a:rPr lang="en-US" sz="1400" b="1" dirty="0"/>
            </a:br>
            <a:r>
              <a:rPr lang="en-US" sz="1200" dirty="0"/>
              <a:t>https://rayuzwyshyn.net </a:t>
            </a:r>
            <a:br>
              <a:rPr lang="en-US" sz="1200" dirty="0"/>
            </a:br>
            <a:r>
              <a:rPr lang="en-US" sz="1200" dirty="0"/>
              <a:t>ruzwyshyn@gmail.com</a:t>
            </a:r>
          </a:p>
        </p:txBody>
      </p:sp>
      <p:sp>
        <p:nvSpPr>
          <p:cNvPr id="3" name="TextBox 2">
            <a:extLst>
              <a:ext uri="{FF2B5EF4-FFF2-40B4-BE49-F238E27FC236}">
                <a16:creationId xmlns:a16="http://schemas.microsoft.com/office/drawing/2014/main" id="{CBE0AC96-0ADB-4D09-B3F4-7F9E5A5EE8AD}"/>
              </a:ext>
            </a:extLst>
          </p:cNvPr>
          <p:cNvSpPr txBox="1"/>
          <p:nvPr/>
        </p:nvSpPr>
        <p:spPr>
          <a:xfrm>
            <a:off x="3740163" y="2884390"/>
            <a:ext cx="4711674" cy="646331"/>
          </a:xfrm>
          <a:prstGeom prst="rect">
            <a:avLst/>
          </a:prstGeom>
          <a:noFill/>
        </p:spPr>
        <p:txBody>
          <a:bodyPr wrap="none" rtlCol="0">
            <a:spAutoFit/>
          </a:bodyPr>
          <a:lstStyle/>
          <a:p>
            <a:r>
              <a:rPr lang="en-US" sz="3600" dirty="0"/>
              <a:t>Comments or Questions</a:t>
            </a:r>
          </a:p>
        </p:txBody>
      </p:sp>
    </p:spTree>
    <p:extLst>
      <p:ext uri="{BB962C8B-B14F-4D97-AF65-F5344CB8AC3E}">
        <p14:creationId xmlns:p14="http://schemas.microsoft.com/office/powerpoint/2010/main" val="1232910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59E4-F7A3-4582-B2E9-C38B4FB840F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994D848-FB01-4C57-923C-CA92E737E10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42679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1077-6C98-D3DB-F6F7-79AD0CF8392E}"/>
              </a:ext>
            </a:extLst>
          </p:cNvPr>
          <p:cNvSpPr>
            <a:spLocks noGrp="1"/>
          </p:cNvSpPr>
          <p:nvPr>
            <p:ph type="title"/>
          </p:nvPr>
        </p:nvSpPr>
        <p:spPr>
          <a:xfrm>
            <a:off x="334433" y="157616"/>
            <a:ext cx="10515600" cy="1325563"/>
          </a:xfrm>
        </p:spPr>
        <p:txBody>
          <a:bodyPr>
            <a:normAutofit/>
          </a:bodyPr>
          <a:lstStyle/>
          <a:p>
            <a:r>
              <a:rPr lang="en-US" sz="3600" dirty="0"/>
              <a:t>Autonomous Agents 2024</a:t>
            </a:r>
            <a:br>
              <a:rPr lang="en-US" dirty="0"/>
            </a:br>
            <a:r>
              <a:rPr lang="en-US" sz="2400" dirty="0"/>
              <a:t>Linked AI’s working  together</a:t>
            </a:r>
          </a:p>
        </p:txBody>
      </p:sp>
      <p:sp>
        <p:nvSpPr>
          <p:cNvPr id="3" name="Content Placeholder 2">
            <a:extLst>
              <a:ext uri="{FF2B5EF4-FFF2-40B4-BE49-F238E27FC236}">
                <a16:creationId xmlns:a16="http://schemas.microsoft.com/office/drawing/2014/main" id="{A21642D8-7437-562E-3DBF-D2265050B336}"/>
              </a:ext>
            </a:extLst>
          </p:cNvPr>
          <p:cNvSpPr>
            <a:spLocks noGrp="1"/>
          </p:cNvSpPr>
          <p:nvPr>
            <p:ph idx="1"/>
          </p:nvPr>
        </p:nvSpPr>
        <p:spPr>
          <a:xfrm>
            <a:off x="334433" y="1693650"/>
            <a:ext cx="4668491" cy="4351338"/>
          </a:xfrm>
        </p:spPr>
        <p:txBody>
          <a:bodyPr>
            <a:normAutofit fontScale="47500" lnSpcReduction="20000"/>
          </a:bodyPr>
          <a:lstStyle/>
          <a:p>
            <a:pPr marL="0" indent="0">
              <a:buNone/>
            </a:pPr>
            <a:r>
              <a:rPr lang="en-US" sz="3400" b="1" i="0" dirty="0">
                <a:solidFill>
                  <a:srgbClr val="374151"/>
                </a:solidFill>
                <a:effectLst/>
                <a:latin typeface="Söhne"/>
              </a:rPr>
              <a:t>Autonomous agents are </a:t>
            </a:r>
            <a:r>
              <a:rPr lang="en-US" sz="3400" b="1" dirty="0">
                <a:solidFill>
                  <a:srgbClr val="374151"/>
                </a:solidFill>
                <a:latin typeface="Söhne"/>
              </a:rPr>
              <a:t>AI s</a:t>
            </a:r>
            <a:r>
              <a:rPr lang="en-US" sz="3400" b="1" i="0" dirty="0">
                <a:solidFill>
                  <a:srgbClr val="374151"/>
                </a:solidFill>
                <a:effectLst/>
                <a:latin typeface="Söhne"/>
              </a:rPr>
              <a:t>ystems or entities that operate independently to perform tasks or make decisions</a:t>
            </a:r>
            <a:endParaRPr lang="en-US" dirty="0"/>
          </a:p>
          <a:p>
            <a:endParaRPr lang="en-US" dirty="0"/>
          </a:p>
          <a:p>
            <a:r>
              <a:rPr lang="en-US" sz="2900" b="1" dirty="0"/>
              <a:t>Autonomy</a:t>
            </a:r>
            <a:r>
              <a:rPr lang="en-US" sz="2900" dirty="0"/>
              <a:t>: Operates independently without human intervention.</a:t>
            </a:r>
          </a:p>
          <a:p>
            <a:r>
              <a:rPr lang="en-US" sz="2900" b="1" dirty="0"/>
              <a:t>Adaptability</a:t>
            </a:r>
            <a:r>
              <a:rPr lang="en-US" sz="2900" dirty="0"/>
              <a:t>: Learns and adapts to new environments and experiences.</a:t>
            </a:r>
          </a:p>
          <a:p>
            <a:r>
              <a:rPr lang="en-US" sz="2900" b="1" dirty="0"/>
              <a:t>Sensing and Perception</a:t>
            </a:r>
            <a:r>
              <a:rPr lang="en-US" sz="2900" dirty="0"/>
              <a:t>: Gathers data and research through sensors or API’s for decision-making.</a:t>
            </a:r>
          </a:p>
          <a:p>
            <a:r>
              <a:rPr lang="en-US" sz="2900" b="1" dirty="0"/>
              <a:t>Goal-Oriented</a:t>
            </a:r>
            <a:r>
              <a:rPr lang="en-US" sz="2900" dirty="0"/>
              <a:t>: Designed to achieve specific objectives or tasks.</a:t>
            </a:r>
          </a:p>
          <a:p>
            <a:r>
              <a:rPr lang="en-US" sz="2900" b="1" dirty="0"/>
              <a:t>Interactive</a:t>
            </a:r>
            <a:r>
              <a:rPr lang="en-US" sz="2900" dirty="0"/>
              <a:t>: Engages with the environment and other agents dynamically.</a:t>
            </a:r>
          </a:p>
          <a:p>
            <a:r>
              <a:rPr lang="en-US" sz="2900" b="1" dirty="0"/>
              <a:t>Examples</a:t>
            </a:r>
            <a:r>
              <a:rPr lang="en-US" sz="2900" dirty="0"/>
              <a:t> </a:t>
            </a:r>
            <a:r>
              <a:rPr lang="en-US" sz="2900" dirty="0" err="1"/>
              <a:t>Autogen</a:t>
            </a:r>
            <a:r>
              <a:rPr lang="en-US" sz="2900" dirty="0"/>
              <a:t>, Agent GPT, </a:t>
            </a:r>
            <a:r>
              <a:rPr lang="en-US" sz="2900" dirty="0" err="1"/>
              <a:t>CrewAI</a:t>
            </a:r>
            <a:r>
              <a:rPr lang="en-US" sz="2900" dirty="0"/>
              <a:t>, OpenAI GPT Store</a:t>
            </a:r>
            <a:br>
              <a:rPr lang="en-US" sz="2900" dirty="0"/>
            </a:br>
            <a:r>
              <a:rPr lang="en-US" sz="2900" dirty="0"/>
              <a:t>List: </a:t>
            </a:r>
            <a:r>
              <a:rPr lang="en-US" sz="2900" dirty="0">
                <a:hlinkClick r:id="rId2"/>
              </a:rPr>
              <a:t>https://toplist-central.com/list/best-autonomous-ai-agents</a:t>
            </a:r>
            <a:r>
              <a:rPr lang="en-US" sz="2900" dirty="0"/>
              <a:t>  </a:t>
            </a:r>
          </a:p>
          <a:p>
            <a:r>
              <a:rPr lang="en-US" sz="2900" b="1" dirty="0"/>
              <a:t>Tasks</a:t>
            </a:r>
            <a:r>
              <a:rPr lang="en-US" sz="2900" dirty="0"/>
              <a:t>:  Research and Produce a Paper or Business Report, Produce a Website and Marketing Plan, Research and Trade Stocks/Options</a:t>
            </a:r>
          </a:p>
        </p:txBody>
      </p:sp>
      <p:pic>
        <p:nvPicPr>
          <p:cNvPr id="4" name="Picture 3">
            <a:extLst>
              <a:ext uri="{FF2B5EF4-FFF2-40B4-BE49-F238E27FC236}">
                <a16:creationId xmlns:a16="http://schemas.microsoft.com/office/drawing/2014/main" id="{83AD80DA-2904-3F02-2FB2-1CDDBEFF0E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9896" y="160023"/>
            <a:ext cx="6632104" cy="6632104"/>
          </a:xfrm>
          <a:prstGeom prst="rect">
            <a:avLst/>
          </a:prstGeom>
        </p:spPr>
      </p:pic>
    </p:spTree>
    <p:extLst>
      <p:ext uri="{BB962C8B-B14F-4D97-AF65-F5344CB8AC3E}">
        <p14:creationId xmlns:p14="http://schemas.microsoft.com/office/powerpoint/2010/main" val="1003238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D0394FE2-BDDA-4ECE-B320-81AE19E9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7" name="Rectangle 136">
            <a:extLst>
              <a:ext uri="{FF2B5EF4-FFF2-40B4-BE49-F238E27FC236}">
                <a16:creationId xmlns:a16="http://schemas.microsoft.com/office/drawing/2014/main" id="{0625AAC5-802A-4197-8804-2B78FF65C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722394" y="5854513"/>
            <a:ext cx="9595180" cy="868680"/>
          </a:xfrm>
        </p:spPr>
        <p:txBody>
          <a:bodyPr vert="horz" lIns="91440" tIns="45720" rIns="91440" bIns="45720" rtlCol="0" anchor="ctr">
            <a:noAutofit/>
          </a:bodyPr>
          <a:lstStyle/>
          <a:p>
            <a:pPr algn="ctr"/>
            <a:r>
              <a:rPr lang="en-US" sz="3200" b="1" kern="1200" dirty="0">
                <a:solidFill>
                  <a:schemeClr val="tx1"/>
                </a:solidFill>
                <a:latin typeface="+mj-lt"/>
                <a:ea typeface="+mj-ea"/>
                <a:cs typeface="+mj-cs"/>
              </a:rPr>
              <a:t>Maintaining Historical Continuity </a:t>
            </a:r>
            <a:br>
              <a:rPr lang="en-US" sz="3200" b="1" kern="1200" dirty="0">
                <a:solidFill>
                  <a:schemeClr val="tx1"/>
                </a:solidFill>
                <a:latin typeface="+mj-lt"/>
                <a:ea typeface="+mj-ea"/>
                <a:cs typeface="+mj-cs"/>
              </a:rPr>
            </a:br>
            <a:r>
              <a:rPr lang="en-US" sz="3200" b="1" kern="1200" dirty="0">
                <a:solidFill>
                  <a:schemeClr val="tx1"/>
                </a:solidFill>
                <a:latin typeface="+mj-lt"/>
                <a:ea typeface="+mj-ea"/>
                <a:cs typeface="+mj-cs"/>
              </a:rPr>
              <a:t>while balancing changing new possibilities and necessities</a:t>
            </a:r>
          </a:p>
        </p:txBody>
      </p:sp>
      <p:sp>
        <p:nvSpPr>
          <p:cNvPr id="139" name="Rectangle: Rounded Corners 138">
            <a:extLst>
              <a:ext uri="{FF2B5EF4-FFF2-40B4-BE49-F238E27FC236}">
                <a16:creationId xmlns:a16="http://schemas.microsoft.com/office/drawing/2014/main" id="{A1B139DD-0E8D-42FA-9171-C5F001754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a:endParaRPr>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02795" y="2361074"/>
            <a:ext cx="4300325" cy="31480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serial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03351" y="2496273"/>
            <a:ext cx="4079215" cy="29886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366" y="378663"/>
            <a:ext cx="11827277" cy="1446550"/>
          </a:xfrm>
          <a:prstGeom prst="rect">
            <a:avLst/>
          </a:prstGeom>
          <a:noFill/>
        </p:spPr>
        <p:txBody>
          <a:bodyPr wrap="none" rtlCol="0">
            <a:spAutoFit/>
          </a:bodyPr>
          <a:lstStyle/>
          <a:p>
            <a:pPr algn="ctr">
              <a:spcAft>
                <a:spcPts val="600"/>
              </a:spcAft>
            </a:pPr>
            <a:r>
              <a:rPr lang="en-US" sz="4400" dirty="0"/>
              <a:t>University Libraries of Tomorrow are Still Places for</a:t>
            </a:r>
            <a:br>
              <a:rPr lang="en-US" sz="4400" dirty="0"/>
            </a:br>
            <a:r>
              <a:rPr lang="en-US" sz="4400" dirty="0"/>
              <a:t>Inspiration, Reflection, Study</a:t>
            </a:r>
          </a:p>
        </p:txBody>
      </p:sp>
    </p:spTree>
    <p:extLst>
      <p:ext uri="{BB962C8B-B14F-4D97-AF65-F5344CB8AC3E}">
        <p14:creationId xmlns:p14="http://schemas.microsoft.com/office/powerpoint/2010/main" val="372550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8366F7-816C-FC80-42E4-7E2F13BB0CB8}"/>
              </a:ext>
            </a:extLst>
          </p:cNvPr>
          <p:cNvSpPr txBox="1"/>
          <p:nvPr/>
        </p:nvSpPr>
        <p:spPr>
          <a:xfrm>
            <a:off x="630936" y="505326"/>
            <a:ext cx="3742944" cy="5712594"/>
          </a:xfrm>
          <a:prstGeom prst="rect">
            <a:avLst/>
          </a:prstGeom>
        </p:spPr>
        <p:txBody>
          <a:bodyPr vert="horz" lIns="91440" tIns="45720" rIns="91440" bIns="45720" rtlCol="0" anchor="t">
            <a:normAutofit/>
          </a:bodyPr>
          <a:lstStyle/>
          <a:p>
            <a:pPr>
              <a:lnSpc>
                <a:spcPct val="90000"/>
              </a:lnSpc>
              <a:spcAft>
                <a:spcPts val="600"/>
              </a:spcAft>
            </a:pPr>
            <a:r>
              <a:rPr lang="en-US" sz="4000" b="1" dirty="0"/>
              <a:t>Dataverse </a:t>
            </a:r>
            <a:br>
              <a:rPr lang="en-US" sz="4000" b="1" dirty="0"/>
            </a:br>
            <a:r>
              <a:rPr lang="en-US" sz="4000" b="1" dirty="0"/>
              <a:t>Data Research Repository</a:t>
            </a:r>
            <a:br>
              <a:rPr lang="en-US" sz="4000" b="1" dirty="0"/>
            </a:br>
            <a:r>
              <a:rPr lang="en-US" sz="4000" b="1" dirty="0"/>
              <a:t>Metadata</a:t>
            </a:r>
          </a:p>
          <a:p>
            <a:pPr>
              <a:lnSpc>
                <a:spcPct val="90000"/>
              </a:lnSpc>
              <a:spcAft>
                <a:spcPts val="600"/>
              </a:spcAft>
            </a:pPr>
            <a:r>
              <a:rPr lang="en-US" sz="4000" b="1" dirty="0"/>
              <a:t> </a:t>
            </a:r>
            <a:br>
              <a:rPr lang="en-US" sz="2200" b="1" dirty="0"/>
            </a:br>
            <a:r>
              <a:rPr lang="en-US" sz="2200" dirty="0"/>
              <a:t>Dermatology Image Dataset, Dr. Philip </a:t>
            </a:r>
            <a:r>
              <a:rPr lang="en-US" sz="2200" dirty="0" err="1"/>
              <a:t>Tschandl</a:t>
            </a:r>
            <a:r>
              <a:rPr lang="en-US" sz="2200" dirty="0"/>
              <a:t>,  Viennese Dermatologist</a:t>
            </a:r>
          </a:p>
          <a:p>
            <a:pPr marL="342900" indent="-342900">
              <a:lnSpc>
                <a:spcPct val="90000"/>
              </a:lnSpc>
              <a:spcAft>
                <a:spcPts val="600"/>
              </a:spcAft>
              <a:buFont typeface="Arial" panose="020B0604020202020204" pitchFamily="34" charset="0"/>
              <a:buChar char="•"/>
            </a:pPr>
            <a:r>
              <a:rPr lang="en-US" sz="2200" dirty="0"/>
              <a:t>Great Example of Open Science &amp; Metadata</a:t>
            </a:r>
          </a:p>
          <a:p>
            <a:pPr marL="342900" indent="-342900">
              <a:lnSpc>
                <a:spcPct val="90000"/>
              </a:lnSpc>
              <a:spcAft>
                <a:spcPts val="600"/>
              </a:spcAft>
              <a:buFont typeface="Arial" panose="020B0604020202020204" pitchFamily="34" charset="0"/>
              <a:buChar char="•"/>
            </a:pPr>
            <a:r>
              <a:rPr lang="en-US" sz="2000" dirty="0">
                <a:hlinkClick r:id="rId2"/>
              </a:rPr>
              <a:t>https://dataverse.harvard.edu/dataset.xhtml?persistentId=doi:10.7910/DVN/DBW86T</a:t>
            </a:r>
            <a:r>
              <a:rPr lang="en-US" sz="2000" dirty="0"/>
              <a:t> </a:t>
            </a:r>
          </a:p>
        </p:txBody>
      </p:sp>
      <p:pic>
        <p:nvPicPr>
          <p:cNvPr id="5" name="Content Placeholder 4" descr="Graphical user interface, text, application&#10;&#10;Description automatically generated">
            <a:extLst>
              <a:ext uri="{FF2B5EF4-FFF2-40B4-BE49-F238E27FC236}">
                <a16:creationId xmlns:a16="http://schemas.microsoft.com/office/drawing/2014/main" id="{30211326-7253-797F-1C60-01EC1E43A6A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427220" y="1383773"/>
            <a:ext cx="7734495" cy="4582687"/>
          </a:xfrm>
          <a:prstGeom prst="rect">
            <a:avLst/>
          </a:prstGeom>
        </p:spPr>
      </p:pic>
    </p:spTree>
    <p:extLst>
      <p:ext uri="{BB962C8B-B14F-4D97-AF65-F5344CB8AC3E}">
        <p14:creationId xmlns:p14="http://schemas.microsoft.com/office/powerpoint/2010/main" val="1109357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74" y="0"/>
            <a:ext cx="11225981" cy="1325563"/>
          </a:xfrm>
        </p:spPr>
        <p:txBody>
          <a:bodyPr>
            <a:normAutofit/>
          </a:bodyPr>
          <a:lstStyle/>
          <a:p>
            <a:pPr algn="ctr"/>
            <a:r>
              <a:rPr lang="en-US" dirty="0"/>
              <a:t>The Research Data Lifecycle and Libraries </a:t>
            </a:r>
            <a:br>
              <a:rPr lang="en-US" dirty="0"/>
            </a:br>
            <a:r>
              <a:rPr lang="en-US" sz="2400" dirty="0"/>
              <a:t>Setting Better Foundations &amp; Organization for AI  Infrastructures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0" y="1219040"/>
            <a:ext cx="6221850" cy="5638961"/>
          </a:xfrm>
          <a:prstGeom prst="rect">
            <a:avLst/>
          </a:prstGeom>
        </p:spPr>
      </p:pic>
      <p:sp>
        <p:nvSpPr>
          <p:cNvPr id="4" name="Oval 3">
            <a:extLst>
              <a:ext uri="{FF2B5EF4-FFF2-40B4-BE49-F238E27FC236}">
                <a16:creationId xmlns:a16="http://schemas.microsoft.com/office/drawing/2014/main" id="{080CFF4C-BC82-3ACD-9B61-42579B94DE64}"/>
              </a:ext>
            </a:extLst>
          </p:cNvPr>
          <p:cNvSpPr/>
          <p:nvPr/>
        </p:nvSpPr>
        <p:spPr>
          <a:xfrm>
            <a:off x="7452260" y="3876270"/>
            <a:ext cx="2133600" cy="1366684"/>
          </a:xfrm>
          <a:prstGeom prst="ellipse">
            <a:avLst/>
          </a:prstGeom>
          <a:solidFill>
            <a:schemeClr val="accent1">
              <a:alpha val="3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601F594-539E-8ED1-2F48-D69912698706}"/>
              </a:ext>
            </a:extLst>
          </p:cNvPr>
          <p:cNvSpPr/>
          <p:nvPr/>
        </p:nvSpPr>
        <p:spPr>
          <a:xfrm>
            <a:off x="4885844" y="5376672"/>
            <a:ext cx="2392780" cy="1481328"/>
          </a:xfrm>
          <a:prstGeom prst="ellipse">
            <a:avLst/>
          </a:prstGeom>
          <a:solidFill>
            <a:schemeClr val="accent1">
              <a:alpha val="3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0C73B2-F3E9-F118-F1A0-2239EE9BC738}"/>
              </a:ext>
            </a:extLst>
          </p:cNvPr>
          <p:cNvSpPr txBox="1"/>
          <p:nvPr/>
        </p:nvSpPr>
        <p:spPr>
          <a:xfrm>
            <a:off x="9754898" y="5235485"/>
            <a:ext cx="2378536" cy="1477328"/>
          </a:xfrm>
          <a:prstGeom prst="rect">
            <a:avLst/>
          </a:prstGeom>
          <a:noFill/>
        </p:spPr>
        <p:txBody>
          <a:bodyPr wrap="none" rtlCol="0">
            <a:spAutoFit/>
          </a:bodyPr>
          <a:lstStyle/>
          <a:p>
            <a:r>
              <a:rPr lang="en-US" dirty="0"/>
              <a:t>Data Repository  </a:t>
            </a:r>
            <a:br>
              <a:rPr lang="en-US" dirty="0"/>
            </a:br>
            <a:r>
              <a:rPr lang="en-US" dirty="0"/>
              <a:t>provides</a:t>
            </a:r>
            <a:br>
              <a:rPr lang="en-US" dirty="0"/>
            </a:br>
            <a:r>
              <a:rPr lang="en-US" dirty="0"/>
              <a:t>Basic AI, Machine</a:t>
            </a:r>
            <a:br>
              <a:rPr lang="en-US" dirty="0"/>
            </a:br>
            <a:r>
              <a:rPr lang="en-US" dirty="0"/>
              <a:t>Learning, Open Science</a:t>
            </a:r>
            <a:br>
              <a:rPr lang="en-US" dirty="0"/>
            </a:br>
            <a:r>
              <a:rPr lang="en-US" dirty="0"/>
              <a:t>and Research Needs.  </a:t>
            </a:r>
          </a:p>
        </p:txBody>
      </p:sp>
      <p:cxnSp>
        <p:nvCxnSpPr>
          <p:cNvPr id="8" name="Straight Arrow Connector 7">
            <a:extLst>
              <a:ext uri="{FF2B5EF4-FFF2-40B4-BE49-F238E27FC236}">
                <a16:creationId xmlns:a16="http://schemas.microsoft.com/office/drawing/2014/main" id="{9EF11F15-8FE1-2F59-2231-E0E278767CAB}"/>
              </a:ext>
            </a:extLst>
          </p:cNvPr>
          <p:cNvCxnSpPr>
            <a:cxnSpLocks/>
          </p:cNvCxnSpPr>
          <p:nvPr/>
        </p:nvCxnSpPr>
        <p:spPr>
          <a:xfrm flipH="1">
            <a:off x="6877841" y="5835649"/>
            <a:ext cx="2708019" cy="1905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91574F-2DA0-F3B2-DB2A-8CD3F9154417}"/>
              </a:ext>
            </a:extLst>
          </p:cNvPr>
          <p:cNvCxnSpPr>
            <a:cxnSpLocks/>
          </p:cNvCxnSpPr>
          <p:nvPr/>
        </p:nvCxnSpPr>
        <p:spPr>
          <a:xfrm flipH="1" flipV="1">
            <a:off x="8965050" y="4487694"/>
            <a:ext cx="620810" cy="13479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53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4D701C-9618-491B-B61B-59D531FEB3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0431" y="247623"/>
            <a:ext cx="2445091" cy="1702621"/>
          </a:xfrm>
          <a:prstGeom prst="rect">
            <a:avLst/>
          </a:prstGeom>
        </p:spPr>
      </p:pic>
      <p:pic>
        <p:nvPicPr>
          <p:cNvPr id="6" name="Picture 5">
            <a:extLst>
              <a:ext uri="{FF2B5EF4-FFF2-40B4-BE49-F238E27FC236}">
                <a16:creationId xmlns:a16="http://schemas.microsoft.com/office/drawing/2014/main" id="{A1C76075-6E7C-4405-AB13-223E7B9F0E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5522" y="685800"/>
            <a:ext cx="1235075" cy="1233488"/>
          </a:xfrm>
          <a:prstGeom prst="rect">
            <a:avLst/>
          </a:prstGeom>
        </p:spPr>
      </p:pic>
      <p:pic>
        <p:nvPicPr>
          <p:cNvPr id="1026" name="Picture 2" descr="FOLIO México">
            <a:extLst>
              <a:ext uri="{FF2B5EF4-FFF2-40B4-BE49-F238E27FC236}">
                <a16:creationId xmlns:a16="http://schemas.microsoft.com/office/drawing/2014/main" id="{35F74C7B-A6D6-41E6-9810-9494C1D3E91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175250" y="4618727"/>
            <a:ext cx="2810468" cy="1421021"/>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Interlibrary Loan">
            <a:extLst>
              <a:ext uri="{FF2B5EF4-FFF2-40B4-BE49-F238E27FC236}">
                <a16:creationId xmlns:a16="http://schemas.microsoft.com/office/drawing/2014/main" id="{53857A79-0F46-4094-BF11-D3C8A30518D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13338" y="1981200"/>
            <a:ext cx="6286500" cy="1665288"/>
          </a:xfrm>
          <a:prstGeom prst="rect">
            <a:avLst/>
          </a:prstGeom>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CF5AF826-BC8F-4BD0-8456-E76EECA50C94}"/>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8879936" y="888586"/>
            <a:ext cx="2374674" cy="827916"/>
          </a:xfrm>
          <a:prstGeom prst="rect">
            <a:avLst/>
          </a:prstGeom>
        </p:spPr>
      </p:pic>
      <p:pic>
        <p:nvPicPr>
          <p:cNvPr id="9" name="Picture 8">
            <a:extLst>
              <a:ext uri="{FF2B5EF4-FFF2-40B4-BE49-F238E27FC236}">
                <a16:creationId xmlns:a16="http://schemas.microsoft.com/office/drawing/2014/main" id="{14999715-0BD5-40BA-98AF-D8A88A3432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5250" y="3657600"/>
            <a:ext cx="2868613" cy="1020763"/>
          </a:xfrm>
          <a:prstGeom prst="rect">
            <a:avLst/>
          </a:prstGeom>
        </p:spPr>
      </p:pic>
      <p:pic>
        <p:nvPicPr>
          <p:cNvPr id="5" name="Picture 4">
            <a:extLst>
              <a:ext uri="{FF2B5EF4-FFF2-40B4-BE49-F238E27FC236}">
                <a16:creationId xmlns:a16="http://schemas.microsoft.com/office/drawing/2014/main" id="{B95D843E-CBBD-4B68-B992-076705B272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43863" y="3708399"/>
            <a:ext cx="3575452" cy="2331349"/>
          </a:xfrm>
          <a:prstGeom prst="rect">
            <a:avLst/>
          </a:prstGeom>
        </p:spPr>
      </p:pic>
      <p:sp>
        <p:nvSpPr>
          <p:cNvPr id="2" name="Title 1">
            <a:extLst>
              <a:ext uri="{FF2B5EF4-FFF2-40B4-BE49-F238E27FC236}">
                <a16:creationId xmlns:a16="http://schemas.microsoft.com/office/drawing/2014/main" id="{27AFAAC7-911B-4B8D-B4FE-78340EF073AA}"/>
              </a:ext>
            </a:extLst>
          </p:cNvPr>
          <p:cNvSpPr>
            <a:spLocks noGrp="1"/>
          </p:cNvSpPr>
          <p:nvPr>
            <p:ph type="title"/>
          </p:nvPr>
        </p:nvSpPr>
        <p:spPr>
          <a:xfrm>
            <a:off x="438628" y="1485483"/>
            <a:ext cx="4225457" cy="5105400"/>
          </a:xfrm>
        </p:spPr>
        <p:txBody>
          <a:bodyPr vert="horz" lIns="91440" tIns="45720" rIns="91440" bIns="45720" rtlCol="0">
            <a:normAutofit fontScale="90000"/>
          </a:bodyPr>
          <a:lstStyle/>
          <a:p>
            <a:pPr algn="ctr"/>
            <a:r>
              <a:rPr lang="en-US" sz="3100" b="1" kern="1200" dirty="0">
                <a:latin typeface="+mj-lt"/>
                <a:ea typeface="+mj-ea"/>
                <a:cs typeface="+mj-cs"/>
              </a:rPr>
              <a:t>Core Academic Library  Systems Services Changing</a:t>
            </a:r>
            <a:br>
              <a:rPr lang="en-US" sz="3100" b="1" kern="1200" dirty="0">
                <a:latin typeface="+mj-lt"/>
                <a:ea typeface="+mj-ea"/>
                <a:cs typeface="+mj-cs"/>
              </a:rPr>
            </a:br>
            <a:r>
              <a:rPr lang="en-US" sz="3100" b="1" kern="1200" dirty="0">
                <a:latin typeface="+mj-lt"/>
                <a:ea typeface="+mj-ea"/>
                <a:cs typeface="+mj-cs"/>
              </a:rPr>
              <a:t>(Shift to AI) </a:t>
            </a:r>
            <a:br>
              <a:rPr lang="en-US" sz="3100" b="1" kern="1200" dirty="0">
                <a:latin typeface="+mj-lt"/>
                <a:ea typeface="+mj-ea"/>
                <a:cs typeface="+mj-cs"/>
              </a:rPr>
            </a:br>
            <a:br>
              <a:rPr lang="en-US" sz="3600" b="1" kern="1200" dirty="0">
                <a:latin typeface="+mj-lt"/>
                <a:ea typeface="+mj-ea"/>
                <a:cs typeface="+mj-cs"/>
              </a:rPr>
            </a:br>
            <a:r>
              <a:rPr lang="en-US" sz="3200" kern="1200" dirty="0">
                <a:latin typeface="+mj-lt"/>
                <a:ea typeface="+mj-ea"/>
                <a:cs typeface="+mj-cs"/>
              </a:rPr>
              <a:t>Interlibrary Loan Service</a:t>
            </a:r>
            <a:br>
              <a:rPr lang="en-US" sz="3200" kern="1200" dirty="0">
                <a:latin typeface="+mj-lt"/>
                <a:ea typeface="+mj-ea"/>
                <a:cs typeface="+mj-cs"/>
              </a:rPr>
            </a:br>
            <a:r>
              <a:rPr lang="en-US" sz="3200" kern="1200" dirty="0">
                <a:latin typeface="+mj-lt"/>
                <a:ea typeface="+mj-ea"/>
                <a:cs typeface="+mj-cs"/>
              </a:rPr>
              <a:t>Taking Larger Research Role</a:t>
            </a:r>
            <a:br>
              <a:rPr lang="en-US" sz="3200" kern="1200" dirty="0">
                <a:latin typeface="+mj-lt"/>
                <a:ea typeface="+mj-ea"/>
                <a:cs typeface="+mj-cs"/>
              </a:rPr>
            </a:br>
            <a:r>
              <a:rPr lang="en-US" sz="3200" kern="1200" dirty="0">
                <a:latin typeface="+mj-lt"/>
                <a:ea typeface="+mj-ea"/>
                <a:cs typeface="+mj-cs"/>
              </a:rPr>
              <a:t>(Article Galaxy Scholar)</a:t>
            </a:r>
            <a:br>
              <a:rPr lang="en-US" sz="3200" kern="1200" dirty="0">
                <a:latin typeface="+mj-lt"/>
                <a:ea typeface="+mj-ea"/>
                <a:cs typeface="+mj-cs"/>
              </a:rPr>
            </a:br>
            <a:br>
              <a:rPr lang="en-US" sz="3200" kern="1200" dirty="0">
                <a:latin typeface="+mj-lt"/>
                <a:ea typeface="+mj-ea"/>
                <a:cs typeface="+mj-cs"/>
              </a:rPr>
            </a:br>
            <a:r>
              <a:rPr lang="en-US" sz="3200" kern="1200" dirty="0">
                <a:latin typeface="+mj-lt"/>
                <a:ea typeface="+mj-ea"/>
                <a:cs typeface="+mj-cs"/>
              </a:rPr>
              <a:t>Larger Discovery &amp; Research Services</a:t>
            </a:r>
            <a:br>
              <a:rPr lang="en-US" sz="3200" kern="1200" dirty="0">
                <a:latin typeface="+mj-lt"/>
                <a:ea typeface="+mj-ea"/>
                <a:cs typeface="+mj-cs"/>
              </a:rPr>
            </a:br>
            <a:r>
              <a:rPr lang="en-US" sz="3200" kern="1200" dirty="0">
                <a:latin typeface="+mj-lt"/>
                <a:ea typeface="+mj-ea"/>
                <a:cs typeface="+mj-cs"/>
              </a:rPr>
              <a:t>Possible</a:t>
            </a:r>
            <a:br>
              <a:rPr lang="en-US" sz="3200" kern="1200" dirty="0">
                <a:latin typeface="+mj-lt"/>
                <a:ea typeface="+mj-ea"/>
                <a:cs typeface="+mj-cs"/>
              </a:rPr>
            </a:br>
            <a:br>
              <a:rPr lang="en-US" sz="3200" kern="1200" dirty="0">
                <a:latin typeface="+mj-lt"/>
                <a:ea typeface="+mj-ea"/>
                <a:cs typeface="+mj-cs"/>
              </a:rPr>
            </a:br>
            <a:br>
              <a:rPr lang="en-US" sz="3100" b="1" dirty="0"/>
            </a:br>
            <a:r>
              <a:rPr lang="en-US" sz="2200" kern="1200" dirty="0">
                <a:latin typeface="+mj-lt"/>
                <a:ea typeface="+mj-ea"/>
                <a:cs typeface="+mj-cs"/>
              </a:rPr>
              <a:t>Modern Integrated Library System (ILS)</a:t>
            </a:r>
            <a:br>
              <a:rPr lang="en-US" sz="2200" kern="1200" dirty="0">
                <a:latin typeface="+mj-lt"/>
                <a:ea typeface="+mj-ea"/>
                <a:cs typeface="+mj-cs"/>
              </a:rPr>
            </a:br>
            <a:r>
              <a:rPr lang="en-US" sz="2200" kern="1200" dirty="0">
                <a:latin typeface="+mj-lt"/>
                <a:ea typeface="+mj-ea"/>
                <a:cs typeface="+mj-cs"/>
              </a:rPr>
              <a:t>New &amp; Different Research and </a:t>
            </a:r>
            <a:br>
              <a:rPr lang="en-US" sz="2200" kern="1200" dirty="0">
                <a:latin typeface="+mj-lt"/>
                <a:ea typeface="+mj-ea"/>
                <a:cs typeface="+mj-cs"/>
              </a:rPr>
            </a:br>
            <a:r>
              <a:rPr lang="en-US" sz="2200" kern="1200" dirty="0">
                <a:latin typeface="+mj-lt"/>
                <a:ea typeface="+mj-ea"/>
                <a:cs typeface="+mj-cs"/>
              </a:rPr>
              <a:t>New Service Possibilities</a:t>
            </a:r>
            <a:br>
              <a:rPr lang="en-US" sz="2200" kern="1200" dirty="0">
                <a:latin typeface="+mj-lt"/>
                <a:ea typeface="+mj-ea"/>
                <a:cs typeface="+mj-cs"/>
              </a:rPr>
            </a:br>
            <a:br>
              <a:rPr lang="en-US" sz="2200" kern="1200" dirty="0">
                <a:latin typeface="+mj-lt"/>
                <a:ea typeface="+mj-ea"/>
                <a:cs typeface="+mj-cs"/>
              </a:rPr>
            </a:br>
            <a:br>
              <a:rPr lang="en-US" sz="2200" kern="1200" dirty="0">
                <a:latin typeface="+mj-lt"/>
                <a:ea typeface="+mj-ea"/>
                <a:cs typeface="+mj-cs"/>
              </a:rPr>
            </a:br>
            <a:br>
              <a:rPr lang="en-US" sz="2200" kern="1200" dirty="0">
                <a:latin typeface="+mj-lt"/>
                <a:ea typeface="+mj-ea"/>
                <a:cs typeface="+mj-cs"/>
              </a:rPr>
            </a:br>
            <a:br>
              <a:rPr lang="en-US" sz="3100" kern="1200" dirty="0">
                <a:latin typeface="+mj-lt"/>
                <a:ea typeface="+mj-ea"/>
                <a:cs typeface="+mj-cs"/>
              </a:rPr>
            </a:br>
            <a:endParaRPr lang="en-US" sz="3100" kern="1200" dirty="0">
              <a:latin typeface="+mj-lt"/>
              <a:ea typeface="+mj-ea"/>
              <a:cs typeface="+mj-cs"/>
            </a:endParaRPr>
          </a:p>
        </p:txBody>
      </p:sp>
    </p:spTree>
    <p:extLst>
      <p:ext uri="{BB962C8B-B14F-4D97-AF65-F5344CB8AC3E}">
        <p14:creationId xmlns:p14="http://schemas.microsoft.com/office/powerpoint/2010/main" val="4171883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92F029-2546-49B6-8E40-8A8D4985330C}"/>
              </a:ext>
            </a:extLst>
          </p:cNvPr>
          <p:cNvSpPr txBox="1">
            <a:spLocks/>
          </p:cNvSpPr>
          <p:nvPr/>
        </p:nvSpPr>
        <p:spPr>
          <a:xfrm>
            <a:off x="2205445" y="905470"/>
            <a:ext cx="7520940" cy="548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p>
        </p:txBody>
      </p:sp>
      <p:pic>
        <p:nvPicPr>
          <p:cNvPr id="5" name="Picture 2" descr="http://www.newyorker.com/online/blogs/photobooth/Books-06.jpg">
            <a:extLst>
              <a:ext uri="{FF2B5EF4-FFF2-40B4-BE49-F238E27FC236}">
                <a16:creationId xmlns:a16="http://schemas.microsoft.com/office/drawing/2014/main" id="{8DE2B79D-8477-4720-9EB3-C38BF7462D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6845" y="1816565"/>
            <a:ext cx="3511896" cy="2628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cdn2.business2community.com/wp-content/uploads/2011/08/digital-media.png">
            <a:extLst>
              <a:ext uri="{FF2B5EF4-FFF2-40B4-BE49-F238E27FC236}">
                <a16:creationId xmlns:a16="http://schemas.microsoft.com/office/drawing/2014/main" id="{68CA29E7-782D-4D8E-A087-0A4C284994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03404" y="3507438"/>
            <a:ext cx="2461100" cy="18751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bgsu.edu/images/lib/img84484.gif">
            <a:extLst>
              <a:ext uri="{FF2B5EF4-FFF2-40B4-BE49-F238E27FC236}">
                <a16:creationId xmlns:a16="http://schemas.microsoft.com/office/drawing/2014/main" id="{CD57376D-1233-49D5-98B4-4F37130F19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6445" y="1921943"/>
            <a:ext cx="3286991" cy="11718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E8439F-E476-46B7-BF5B-CF4E346BCFDE}"/>
              </a:ext>
            </a:extLst>
          </p:cNvPr>
          <p:cNvSpPr txBox="1"/>
          <p:nvPr/>
        </p:nvSpPr>
        <p:spPr>
          <a:xfrm>
            <a:off x="1985291" y="4639270"/>
            <a:ext cx="4612154" cy="1200329"/>
          </a:xfrm>
          <a:prstGeom prst="rect">
            <a:avLst/>
          </a:prstGeom>
          <a:noFill/>
        </p:spPr>
        <p:txBody>
          <a:bodyPr wrap="square" rtlCol="0">
            <a:spAutoFit/>
          </a:bodyPr>
          <a:lstStyle/>
          <a:p>
            <a:pPr algn="ctr"/>
            <a:r>
              <a:rPr lang="en-US" dirty="0"/>
              <a:t>Priorities Shifting From Purchasing Physical Materials</a:t>
            </a:r>
          </a:p>
          <a:p>
            <a:pPr algn="ctr"/>
            <a:r>
              <a:rPr lang="en-US" dirty="0"/>
              <a:t>To eResource Access, Open Access Models and</a:t>
            </a:r>
            <a:br>
              <a:rPr lang="en-US" dirty="0"/>
            </a:br>
            <a:r>
              <a:rPr lang="en-US" dirty="0"/>
              <a:t>OER (Open Educational Resources)</a:t>
            </a:r>
          </a:p>
        </p:txBody>
      </p:sp>
      <p:sp>
        <p:nvSpPr>
          <p:cNvPr id="9" name="TextBox 8">
            <a:extLst>
              <a:ext uri="{FF2B5EF4-FFF2-40B4-BE49-F238E27FC236}">
                <a16:creationId xmlns:a16="http://schemas.microsoft.com/office/drawing/2014/main" id="{027F6021-3F00-4E51-B238-D50CB8799A0E}"/>
              </a:ext>
            </a:extLst>
          </p:cNvPr>
          <p:cNvSpPr txBox="1"/>
          <p:nvPr/>
        </p:nvSpPr>
        <p:spPr>
          <a:xfrm>
            <a:off x="2872693" y="5934670"/>
            <a:ext cx="5791622" cy="1200329"/>
          </a:xfrm>
          <a:prstGeom prst="rect">
            <a:avLst/>
          </a:prstGeom>
          <a:noFill/>
        </p:spPr>
        <p:txBody>
          <a:bodyPr wrap="square" rtlCol="0">
            <a:spAutoFit/>
          </a:bodyPr>
          <a:lstStyle/>
          <a:p>
            <a:pPr algn="ctr"/>
            <a:r>
              <a:rPr lang="en-US" b="1" dirty="0"/>
              <a:t>Changing Models From</a:t>
            </a:r>
            <a:br>
              <a:rPr lang="en-US" b="1" dirty="0"/>
            </a:br>
            <a:r>
              <a:rPr lang="en-US" b="1" dirty="0"/>
              <a:t>Ownership of Books to Access to Information</a:t>
            </a:r>
            <a:br>
              <a:rPr lang="en-US" b="1" dirty="0"/>
            </a:br>
            <a:r>
              <a:rPr lang="en-US" b="1" dirty="0"/>
              <a:t>and Vetted Direct Response from Data/Research (AI)</a:t>
            </a:r>
          </a:p>
          <a:p>
            <a:endParaRPr lang="en-US" b="1" dirty="0"/>
          </a:p>
        </p:txBody>
      </p:sp>
      <p:sp>
        <p:nvSpPr>
          <p:cNvPr id="11" name="Title 10">
            <a:extLst>
              <a:ext uri="{FF2B5EF4-FFF2-40B4-BE49-F238E27FC236}">
                <a16:creationId xmlns:a16="http://schemas.microsoft.com/office/drawing/2014/main" id="{65FBE299-22B1-4352-B149-EA14B8D0F100}"/>
              </a:ext>
            </a:extLst>
          </p:cNvPr>
          <p:cNvSpPr>
            <a:spLocks noGrp="1"/>
          </p:cNvSpPr>
          <p:nvPr>
            <p:ph type="title"/>
          </p:nvPr>
        </p:nvSpPr>
        <p:spPr/>
        <p:txBody>
          <a:bodyPr>
            <a:normAutofit fontScale="90000"/>
          </a:bodyPr>
          <a:lstStyle/>
          <a:p>
            <a:pPr algn="ctr"/>
            <a:r>
              <a:rPr lang="en-US" dirty="0"/>
              <a:t>Collection Development Services Transforming Through New Digital Resource Possibilities &amp; Media, Interactivity, Courseware, Personalization</a:t>
            </a:r>
            <a:br>
              <a:rPr lang="en-US" dirty="0"/>
            </a:br>
            <a:endParaRPr lang="en-US" dirty="0"/>
          </a:p>
        </p:txBody>
      </p:sp>
    </p:spTree>
    <p:extLst>
      <p:ext uri="{BB962C8B-B14F-4D97-AF65-F5344CB8AC3E}">
        <p14:creationId xmlns:p14="http://schemas.microsoft.com/office/powerpoint/2010/main" val="3506622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B83A-A9CE-3FC7-C669-696A0193076D}"/>
              </a:ext>
            </a:extLst>
          </p:cNvPr>
          <p:cNvSpPr>
            <a:spLocks noGrp="1"/>
          </p:cNvSpPr>
          <p:nvPr>
            <p:ph type="title"/>
          </p:nvPr>
        </p:nvSpPr>
        <p:spPr>
          <a:xfrm>
            <a:off x="961029" y="93808"/>
            <a:ext cx="10515600" cy="1325563"/>
          </a:xfrm>
        </p:spPr>
        <p:txBody>
          <a:bodyPr>
            <a:normAutofit/>
          </a:bodyPr>
          <a:lstStyle/>
          <a:p>
            <a:pPr algn="ctr"/>
            <a:r>
              <a:rPr lang="en-US" dirty="0"/>
              <a:t>New Online Possibilities for Teaching, Research and Curricular  Resources</a:t>
            </a:r>
          </a:p>
        </p:txBody>
      </p:sp>
      <p:sp>
        <p:nvSpPr>
          <p:cNvPr id="3" name="Content Placeholder 2">
            <a:extLst>
              <a:ext uri="{FF2B5EF4-FFF2-40B4-BE49-F238E27FC236}">
                <a16:creationId xmlns:a16="http://schemas.microsoft.com/office/drawing/2014/main" id="{A4256129-9D8C-285A-E811-6D67C979D305}"/>
              </a:ext>
            </a:extLst>
          </p:cNvPr>
          <p:cNvSpPr>
            <a:spLocks noGrp="1"/>
          </p:cNvSpPr>
          <p:nvPr>
            <p:ph idx="1"/>
          </p:nvPr>
        </p:nvSpPr>
        <p:spPr>
          <a:xfrm>
            <a:off x="7075227" y="2599662"/>
            <a:ext cx="5003042" cy="2735780"/>
          </a:xfrm>
        </p:spPr>
        <p:txBody>
          <a:bodyPr/>
          <a:lstStyle/>
          <a:p>
            <a:r>
              <a:rPr lang="en-US" dirty="0"/>
              <a:t>CloudSource OA (Open Access)</a:t>
            </a:r>
          </a:p>
          <a:p>
            <a:r>
              <a:rPr lang="en-US" dirty="0"/>
              <a:t>Article Galaxy Scholar </a:t>
            </a:r>
          </a:p>
          <a:p>
            <a:r>
              <a:rPr lang="en-US" dirty="0"/>
              <a:t>&gt;50% of all refereed scholarly research articles are published open access (2024)</a:t>
            </a:r>
          </a:p>
          <a:p>
            <a:pPr marL="0" indent="0">
              <a:buNone/>
            </a:pPr>
            <a:endParaRPr lang="en-US" dirty="0"/>
          </a:p>
        </p:txBody>
      </p:sp>
      <p:pic>
        <p:nvPicPr>
          <p:cNvPr id="5" name="Picture 4">
            <a:extLst>
              <a:ext uri="{FF2B5EF4-FFF2-40B4-BE49-F238E27FC236}">
                <a16:creationId xmlns:a16="http://schemas.microsoft.com/office/drawing/2014/main" id="{4C3628ED-E3B3-97F0-F2EC-77484420CD58}"/>
              </a:ext>
            </a:extLst>
          </p:cNvPr>
          <p:cNvPicPr>
            <a:picLocks noChangeAspect="1"/>
          </p:cNvPicPr>
          <p:nvPr/>
        </p:nvPicPr>
        <p:blipFill>
          <a:blip r:embed="rId2"/>
          <a:stretch>
            <a:fillRect/>
          </a:stretch>
        </p:blipFill>
        <p:spPr>
          <a:xfrm>
            <a:off x="8153399" y="1419371"/>
            <a:ext cx="3438525" cy="971550"/>
          </a:xfrm>
          <a:prstGeom prst="rect">
            <a:avLst/>
          </a:prstGeom>
        </p:spPr>
      </p:pic>
      <p:pic>
        <p:nvPicPr>
          <p:cNvPr id="7" name="Picture 6">
            <a:extLst>
              <a:ext uri="{FF2B5EF4-FFF2-40B4-BE49-F238E27FC236}">
                <a16:creationId xmlns:a16="http://schemas.microsoft.com/office/drawing/2014/main" id="{7A4F5CCB-0BA1-4ED3-B0C3-46885AE99453}"/>
              </a:ext>
            </a:extLst>
          </p:cNvPr>
          <p:cNvPicPr>
            <a:picLocks noChangeAspect="1"/>
          </p:cNvPicPr>
          <p:nvPr/>
        </p:nvPicPr>
        <p:blipFill>
          <a:blip r:embed="rId3"/>
          <a:stretch>
            <a:fillRect/>
          </a:stretch>
        </p:blipFill>
        <p:spPr>
          <a:xfrm>
            <a:off x="6978311" y="5335442"/>
            <a:ext cx="3810000" cy="1428750"/>
          </a:xfrm>
          <a:prstGeom prst="rect">
            <a:avLst/>
          </a:prstGeom>
        </p:spPr>
      </p:pic>
      <p:pic>
        <p:nvPicPr>
          <p:cNvPr id="4" name="Picture 3">
            <a:extLst>
              <a:ext uri="{FF2B5EF4-FFF2-40B4-BE49-F238E27FC236}">
                <a16:creationId xmlns:a16="http://schemas.microsoft.com/office/drawing/2014/main" id="{362A1F95-8EEE-FC13-757F-5D6547CC3F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731" y="1490063"/>
            <a:ext cx="4566285" cy="5274129"/>
          </a:xfrm>
          <a:prstGeom prst="rect">
            <a:avLst/>
          </a:prstGeom>
        </p:spPr>
      </p:pic>
    </p:spTree>
    <p:extLst>
      <p:ext uri="{BB962C8B-B14F-4D97-AF65-F5344CB8AC3E}">
        <p14:creationId xmlns:p14="http://schemas.microsoft.com/office/powerpoint/2010/main" val="3514329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575A-9FB5-75C8-1E8D-FABF0151A430}"/>
              </a:ext>
            </a:extLst>
          </p:cNvPr>
          <p:cNvSpPr>
            <a:spLocks noGrp="1"/>
          </p:cNvSpPr>
          <p:nvPr>
            <p:ph type="title"/>
          </p:nvPr>
        </p:nvSpPr>
        <p:spPr>
          <a:xfrm>
            <a:off x="-1" y="365125"/>
            <a:ext cx="11849725" cy="1325563"/>
          </a:xfrm>
        </p:spPr>
        <p:txBody>
          <a:bodyPr>
            <a:normAutofit fontScale="90000"/>
          </a:bodyPr>
          <a:lstStyle/>
          <a:p>
            <a:pPr algn="ctr"/>
            <a:r>
              <a:rPr lang="en-US" dirty="0"/>
              <a:t>Research Academics Require Research Data Repositories</a:t>
            </a:r>
            <a:br>
              <a:rPr lang="en-US" dirty="0"/>
            </a:br>
            <a:r>
              <a:rPr lang="en-US" sz="2200" dirty="0"/>
              <a:t>AI Requires: Processing Power (Microprocessor) + Data + Storage (Memory) + Global Networks</a:t>
            </a:r>
          </a:p>
        </p:txBody>
      </p:sp>
      <p:pic>
        <p:nvPicPr>
          <p:cNvPr id="4" name="Picture 3">
            <a:extLst>
              <a:ext uri="{FF2B5EF4-FFF2-40B4-BE49-F238E27FC236}">
                <a16:creationId xmlns:a16="http://schemas.microsoft.com/office/drawing/2014/main" id="{6873E7E6-5B6F-12D5-2428-421F2E08AE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046" y="1662915"/>
            <a:ext cx="3021127" cy="3165909"/>
          </a:xfrm>
          <a:prstGeom prst="rect">
            <a:avLst/>
          </a:prstGeom>
        </p:spPr>
      </p:pic>
      <p:pic>
        <p:nvPicPr>
          <p:cNvPr id="6" name="Picture 5">
            <a:extLst>
              <a:ext uri="{FF2B5EF4-FFF2-40B4-BE49-F238E27FC236}">
                <a16:creationId xmlns:a16="http://schemas.microsoft.com/office/drawing/2014/main" id="{2ED9E4E3-331F-D191-AC84-1EEFCC708C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9327" y="1742967"/>
            <a:ext cx="7433087" cy="4534598"/>
          </a:xfrm>
          <a:prstGeom prst="rect">
            <a:avLst/>
          </a:prstGeom>
        </p:spPr>
      </p:pic>
      <p:pic>
        <p:nvPicPr>
          <p:cNvPr id="7" name="Picture 6">
            <a:extLst>
              <a:ext uri="{FF2B5EF4-FFF2-40B4-BE49-F238E27FC236}">
                <a16:creationId xmlns:a16="http://schemas.microsoft.com/office/drawing/2014/main" id="{7F04027E-F990-683E-A76D-19C19E5D3B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500" y="4828824"/>
            <a:ext cx="2820218" cy="1974153"/>
          </a:xfrm>
          <a:prstGeom prst="rect">
            <a:avLst/>
          </a:prstGeom>
        </p:spPr>
      </p:pic>
      <p:sp>
        <p:nvSpPr>
          <p:cNvPr id="8" name="TextBox 7">
            <a:extLst>
              <a:ext uri="{FF2B5EF4-FFF2-40B4-BE49-F238E27FC236}">
                <a16:creationId xmlns:a16="http://schemas.microsoft.com/office/drawing/2014/main" id="{1DB47A4B-C28B-5532-0993-3DD02746F31A}"/>
              </a:ext>
            </a:extLst>
          </p:cNvPr>
          <p:cNvSpPr txBox="1"/>
          <p:nvPr/>
        </p:nvSpPr>
        <p:spPr>
          <a:xfrm>
            <a:off x="3574028" y="6169709"/>
            <a:ext cx="8003683" cy="646331"/>
          </a:xfrm>
          <a:prstGeom prst="rect">
            <a:avLst/>
          </a:prstGeom>
          <a:noFill/>
        </p:spPr>
        <p:txBody>
          <a:bodyPr wrap="square" rtlCol="0">
            <a:spAutoFit/>
          </a:bodyPr>
          <a:lstStyle/>
          <a:p>
            <a:r>
              <a:rPr lang="en-US" dirty="0"/>
              <a:t>2014-2017, Texas Data Research Repository, Data Sharing, Collaboration, Data Visualization, Tableau, Discovery and Insights, Artificial Intelligence</a:t>
            </a:r>
          </a:p>
        </p:txBody>
      </p:sp>
    </p:spTree>
    <p:extLst>
      <p:ext uri="{BB962C8B-B14F-4D97-AF65-F5344CB8AC3E}">
        <p14:creationId xmlns:p14="http://schemas.microsoft.com/office/powerpoint/2010/main" val="4009785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4409A-1D18-43D7-85F9-E99C63B24325}"/>
              </a:ext>
            </a:extLst>
          </p:cNvPr>
          <p:cNvSpPr>
            <a:spLocks noGrp="1"/>
          </p:cNvSpPr>
          <p:nvPr>
            <p:ph type="title"/>
          </p:nvPr>
        </p:nvSpPr>
        <p:spPr>
          <a:xfrm>
            <a:off x="82760" y="173262"/>
            <a:ext cx="11645420" cy="1325563"/>
          </a:xfrm>
        </p:spPr>
        <p:txBody>
          <a:bodyPr>
            <a:normAutofit fontScale="90000"/>
          </a:bodyPr>
          <a:lstStyle/>
          <a:p>
            <a:pPr algn="ctr"/>
            <a:r>
              <a:rPr lang="en-US" dirty="0"/>
              <a:t>Spectrum of New  Technologies, Spaces and Services </a:t>
            </a:r>
            <a:r>
              <a:rPr lang="en-US" sz="3100" dirty="0"/>
              <a:t>Possible For Student and Faculty Research and  Teaching Success</a:t>
            </a:r>
            <a:br>
              <a:rPr lang="en-US" dirty="0"/>
            </a:br>
            <a:r>
              <a:rPr lang="en-US" sz="1800" dirty="0"/>
              <a:t>Data Visualization Walls, Student and Research Faculty   Multimedia  Centers, Instant Theatres for Interdisciplinary Presentation, </a:t>
            </a:r>
            <a:br>
              <a:rPr lang="en-US" sz="1800" dirty="0"/>
            </a:br>
            <a:r>
              <a:rPr lang="en-US" sz="1800" dirty="0"/>
              <a:t>3D Printing Labs and Makerspaces</a:t>
            </a:r>
            <a:endParaRPr lang="en-US" dirty="0"/>
          </a:p>
        </p:txBody>
      </p:sp>
      <p:pic>
        <p:nvPicPr>
          <p:cNvPr id="5" name="Picture 4">
            <a:extLst>
              <a:ext uri="{FF2B5EF4-FFF2-40B4-BE49-F238E27FC236}">
                <a16:creationId xmlns:a16="http://schemas.microsoft.com/office/drawing/2014/main" id="{6346E7CE-026F-4D00-84BB-68DC9209CDD6}"/>
              </a:ext>
            </a:extLst>
          </p:cNvPr>
          <p:cNvPicPr>
            <a:picLocks noChangeAspect="1"/>
          </p:cNvPicPr>
          <p:nvPr/>
        </p:nvPicPr>
        <p:blipFill>
          <a:blip r:embed="rId2"/>
          <a:stretch>
            <a:fillRect/>
          </a:stretch>
        </p:blipFill>
        <p:spPr>
          <a:xfrm>
            <a:off x="284155" y="1916219"/>
            <a:ext cx="5423373" cy="1560142"/>
          </a:xfrm>
          <a:prstGeom prst="rect">
            <a:avLst/>
          </a:prstGeom>
        </p:spPr>
      </p:pic>
      <p:pic>
        <p:nvPicPr>
          <p:cNvPr id="7" name="Picture 6">
            <a:extLst>
              <a:ext uri="{FF2B5EF4-FFF2-40B4-BE49-F238E27FC236}">
                <a16:creationId xmlns:a16="http://schemas.microsoft.com/office/drawing/2014/main" id="{0CBBCBD7-718F-41E3-9583-4ADD639634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70051" y="1665667"/>
            <a:ext cx="3696961" cy="2237975"/>
          </a:xfrm>
          <a:prstGeom prst="rect">
            <a:avLst/>
          </a:prstGeom>
        </p:spPr>
      </p:pic>
      <p:pic>
        <p:nvPicPr>
          <p:cNvPr id="3" name="Picture 2">
            <a:extLst>
              <a:ext uri="{FF2B5EF4-FFF2-40B4-BE49-F238E27FC236}">
                <a16:creationId xmlns:a16="http://schemas.microsoft.com/office/drawing/2014/main" id="{DF681B50-3655-461E-B072-B75262E98D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327" y="4009702"/>
            <a:ext cx="4321915" cy="2848298"/>
          </a:xfrm>
          <a:prstGeom prst="rect">
            <a:avLst/>
          </a:prstGeom>
        </p:spPr>
      </p:pic>
      <p:pic>
        <p:nvPicPr>
          <p:cNvPr id="8" name="Picture 7">
            <a:extLst>
              <a:ext uri="{FF2B5EF4-FFF2-40B4-BE49-F238E27FC236}">
                <a16:creationId xmlns:a16="http://schemas.microsoft.com/office/drawing/2014/main" id="{C3668245-9BF6-3FD1-6C7D-CC55D47EF5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70760" y="4455905"/>
            <a:ext cx="3599620" cy="2402095"/>
          </a:xfrm>
          <a:prstGeom prst="rect">
            <a:avLst/>
          </a:prstGeom>
        </p:spPr>
      </p:pic>
    </p:spTree>
    <p:extLst>
      <p:ext uri="{BB962C8B-B14F-4D97-AF65-F5344CB8AC3E}">
        <p14:creationId xmlns:p14="http://schemas.microsoft.com/office/powerpoint/2010/main" val="273523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203B-00D0-91C7-CFCB-E7D3398E3F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8A309C-6CC7-6E5C-6FF5-3D2D40D9413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0CD0B05-F077-5E73-9AFC-4D767664D2FB}"/>
              </a:ext>
            </a:extLst>
          </p:cNvPr>
          <p:cNvPicPr>
            <a:picLocks noChangeAspect="1"/>
          </p:cNvPicPr>
          <p:nvPr/>
        </p:nvPicPr>
        <p:blipFill>
          <a:blip r:embed="rId2"/>
          <a:stretch>
            <a:fillRect/>
          </a:stretch>
        </p:blipFill>
        <p:spPr>
          <a:xfrm>
            <a:off x="838200" y="422388"/>
            <a:ext cx="10164594" cy="5458587"/>
          </a:xfrm>
          <a:prstGeom prst="rect">
            <a:avLst/>
          </a:prstGeom>
        </p:spPr>
      </p:pic>
    </p:spTree>
    <p:extLst>
      <p:ext uri="{BB962C8B-B14F-4D97-AF65-F5344CB8AC3E}">
        <p14:creationId xmlns:p14="http://schemas.microsoft.com/office/powerpoint/2010/main" val="3376949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4D701C-9618-491B-B61B-59D531FEB3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9094" y="57028"/>
            <a:ext cx="4377348" cy="3048134"/>
          </a:xfrm>
          <a:prstGeom prst="rect">
            <a:avLst/>
          </a:prstGeom>
        </p:spPr>
      </p:pic>
      <p:pic>
        <p:nvPicPr>
          <p:cNvPr id="6" name="Picture 5">
            <a:extLst>
              <a:ext uri="{FF2B5EF4-FFF2-40B4-BE49-F238E27FC236}">
                <a16:creationId xmlns:a16="http://schemas.microsoft.com/office/drawing/2014/main" id="{A1C76075-6E7C-4405-AB13-223E7B9F0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8921" y="2551321"/>
            <a:ext cx="3395106" cy="1755357"/>
          </a:xfrm>
          <a:prstGeom prst="rect">
            <a:avLst/>
          </a:prstGeom>
        </p:spPr>
      </p:pic>
      <p:pic>
        <p:nvPicPr>
          <p:cNvPr id="4" name="Content Placeholder 3">
            <a:extLst>
              <a:ext uri="{FF2B5EF4-FFF2-40B4-BE49-F238E27FC236}">
                <a16:creationId xmlns:a16="http://schemas.microsoft.com/office/drawing/2014/main" id="{CF5AF826-BC8F-4BD0-8456-E76EECA50C94}"/>
              </a:ext>
            </a:extLst>
          </p:cNvPr>
          <p:cNvPicPr>
            <a:picLocks noGrp="1" noChangeAspect="1"/>
          </p:cNvPicPr>
          <p:nvPr>
            <p:ph idx="1"/>
          </p:nvPr>
        </p:nvPicPr>
        <p:blipFill>
          <a:blip r:embed="rId4"/>
          <a:stretch>
            <a:fillRect/>
          </a:stretch>
        </p:blipFill>
        <p:spPr>
          <a:xfrm>
            <a:off x="7024466" y="5220462"/>
            <a:ext cx="4377348" cy="1526136"/>
          </a:xfrm>
          <a:prstGeom prst="rect">
            <a:avLst/>
          </a:prstGeom>
        </p:spPr>
      </p:pic>
      <p:sp>
        <p:nvSpPr>
          <p:cNvPr id="2" name="Title 1">
            <a:extLst>
              <a:ext uri="{FF2B5EF4-FFF2-40B4-BE49-F238E27FC236}">
                <a16:creationId xmlns:a16="http://schemas.microsoft.com/office/drawing/2014/main" id="{27AFAAC7-911B-4B8D-B4FE-78340EF073AA}"/>
              </a:ext>
            </a:extLst>
          </p:cNvPr>
          <p:cNvSpPr>
            <a:spLocks noGrp="1"/>
          </p:cNvSpPr>
          <p:nvPr>
            <p:ph type="title"/>
          </p:nvPr>
        </p:nvSpPr>
        <p:spPr>
          <a:xfrm>
            <a:off x="245558" y="1641198"/>
            <a:ext cx="6425366" cy="5105400"/>
          </a:xfrm>
        </p:spPr>
        <p:txBody>
          <a:bodyPr vert="horz" lIns="91440" tIns="45720" rIns="91440" bIns="45720" rtlCol="0">
            <a:normAutofit fontScale="90000"/>
          </a:bodyPr>
          <a:lstStyle/>
          <a:p>
            <a:r>
              <a:rPr lang="en-US" sz="4000" b="1" kern="1200" dirty="0">
                <a:latin typeface="+mj-lt"/>
                <a:ea typeface="+mj-ea"/>
                <a:cs typeface="+mj-cs"/>
              </a:rPr>
              <a:t>Core Academic Library  Systems</a:t>
            </a:r>
            <a:br>
              <a:rPr lang="en-US" sz="4000" b="1" kern="1200" dirty="0">
                <a:latin typeface="+mj-lt"/>
                <a:ea typeface="+mj-ea"/>
                <a:cs typeface="+mj-cs"/>
              </a:rPr>
            </a:br>
            <a:r>
              <a:rPr lang="en-US" sz="3100" b="1" kern="1200" dirty="0">
                <a:latin typeface="+mj-lt"/>
                <a:ea typeface="+mj-ea"/>
                <a:cs typeface="+mj-cs"/>
              </a:rPr>
              <a:t>Paradigm Shift to AI</a:t>
            </a:r>
            <a:br>
              <a:rPr lang="en-US" sz="4000" b="1" kern="1200" dirty="0">
                <a:latin typeface="+mj-lt"/>
                <a:ea typeface="+mj-ea"/>
                <a:cs typeface="+mj-cs"/>
              </a:rPr>
            </a:br>
            <a:br>
              <a:rPr lang="en-US" sz="3600" b="1" kern="1200" dirty="0">
                <a:latin typeface="+mj-lt"/>
                <a:ea typeface="+mj-ea"/>
                <a:cs typeface="+mj-cs"/>
              </a:rPr>
            </a:br>
            <a:br>
              <a:rPr lang="en-US" sz="3200" kern="1200" dirty="0">
                <a:latin typeface="+mj-lt"/>
                <a:ea typeface="+mj-ea"/>
                <a:cs typeface="+mj-cs"/>
              </a:rPr>
            </a:br>
            <a:r>
              <a:rPr lang="en-US" sz="3200" kern="1200" dirty="0">
                <a:latin typeface="+mj-lt"/>
                <a:ea typeface="+mj-ea"/>
                <a:cs typeface="+mj-cs"/>
              </a:rPr>
              <a:t>Larger Discovery &amp; Research Services</a:t>
            </a:r>
            <a:br>
              <a:rPr lang="en-US" sz="3200" kern="1200" dirty="0">
                <a:latin typeface="+mj-lt"/>
                <a:ea typeface="+mj-ea"/>
                <a:cs typeface="+mj-cs"/>
              </a:rPr>
            </a:br>
            <a:r>
              <a:rPr lang="en-US" sz="3200" kern="1200" dirty="0">
                <a:latin typeface="+mj-lt"/>
                <a:ea typeface="+mj-ea"/>
                <a:cs typeface="+mj-cs"/>
              </a:rPr>
              <a:t>Possible</a:t>
            </a:r>
            <a:br>
              <a:rPr lang="en-US" sz="3200" kern="1200" dirty="0">
                <a:latin typeface="+mj-lt"/>
                <a:ea typeface="+mj-ea"/>
                <a:cs typeface="+mj-cs"/>
              </a:rPr>
            </a:br>
            <a:br>
              <a:rPr lang="en-US" sz="2700" dirty="0"/>
            </a:br>
            <a:r>
              <a:rPr lang="en-US" sz="2700" kern="1200" dirty="0">
                <a:latin typeface="+mj-lt"/>
                <a:ea typeface="+mj-ea"/>
                <a:cs typeface="+mj-cs"/>
              </a:rPr>
              <a:t>Modern Integrated Library System (ILS)</a:t>
            </a:r>
            <a:br>
              <a:rPr lang="en-US" sz="2700" kern="1200" dirty="0">
                <a:latin typeface="+mj-lt"/>
                <a:ea typeface="+mj-ea"/>
                <a:cs typeface="+mj-cs"/>
              </a:rPr>
            </a:br>
            <a:r>
              <a:rPr lang="en-US" sz="2700" kern="1200" dirty="0">
                <a:latin typeface="+mj-lt"/>
                <a:ea typeface="+mj-ea"/>
                <a:cs typeface="+mj-cs"/>
              </a:rPr>
              <a:t>New &amp; Different Research and </a:t>
            </a:r>
            <a:br>
              <a:rPr lang="en-US" sz="2700" kern="1200" dirty="0">
                <a:latin typeface="+mj-lt"/>
                <a:ea typeface="+mj-ea"/>
                <a:cs typeface="+mj-cs"/>
              </a:rPr>
            </a:br>
            <a:r>
              <a:rPr lang="en-US" sz="2700" kern="1200" dirty="0">
                <a:latin typeface="+mj-lt"/>
                <a:ea typeface="+mj-ea"/>
                <a:cs typeface="+mj-cs"/>
              </a:rPr>
              <a:t>New Service Possibilities</a:t>
            </a:r>
            <a:br>
              <a:rPr lang="en-US" sz="2700" kern="1200" dirty="0">
                <a:latin typeface="+mj-lt"/>
                <a:ea typeface="+mj-ea"/>
                <a:cs typeface="+mj-cs"/>
              </a:rPr>
            </a:br>
            <a:br>
              <a:rPr lang="en-US" sz="2700" kern="1200" dirty="0">
                <a:latin typeface="+mj-lt"/>
                <a:ea typeface="+mj-ea"/>
                <a:cs typeface="+mj-cs"/>
              </a:rPr>
            </a:br>
            <a:br>
              <a:rPr lang="en-US" sz="2700" kern="1200" dirty="0">
                <a:latin typeface="+mj-lt"/>
                <a:ea typeface="+mj-ea"/>
                <a:cs typeface="+mj-cs"/>
              </a:rPr>
            </a:br>
            <a:r>
              <a:rPr lang="en-US" sz="2700" kern="1200" dirty="0">
                <a:latin typeface="+mj-lt"/>
                <a:ea typeface="+mj-ea"/>
                <a:cs typeface="+mj-cs"/>
              </a:rPr>
              <a:t>Term: Fine Tuning of Large Language Models</a:t>
            </a:r>
            <a:br>
              <a:rPr lang="en-US" sz="2700" kern="1200" dirty="0">
                <a:latin typeface="+mj-lt"/>
                <a:ea typeface="+mj-ea"/>
                <a:cs typeface="+mj-cs"/>
              </a:rPr>
            </a:br>
            <a:r>
              <a:rPr lang="en-US" sz="2700" kern="1200" dirty="0">
                <a:latin typeface="+mj-lt"/>
                <a:ea typeface="+mj-ea"/>
                <a:cs typeface="+mj-cs"/>
              </a:rPr>
              <a:t>(i.e. GPT4 or 5, Gemini  Core Model, </a:t>
            </a:r>
            <a:r>
              <a:rPr lang="en-US" sz="2700" kern="1200" dirty="0" err="1">
                <a:latin typeface="+mj-lt"/>
                <a:ea typeface="+mj-ea"/>
                <a:cs typeface="+mj-cs"/>
              </a:rPr>
              <a:t>Proquest</a:t>
            </a:r>
            <a:r>
              <a:rPr lang="en-US" sz="2700" kern="1200" dirty="0">
                <a:latin typeface="+mj-lt"/>
                <a:ea typeface="+mj-ea"/>
                <a:cs typeface="+mj-cs"/>
              </a:rPr>
              <a:t> or </a:t>
            </a:r>
            <a:r>
              <a:rPr lang="en-US" sz="2700" kern="1200" dirty="0" err="1">
                <a:latin typeface="+mj-lt"/>
                <a:ea typeface="+mj-ea"/>
                <a:cs typeface="+mj-cs"/>
              </a:rPr>
              <a:t>Exlibris</a:t>
            </a:r>
            <a:r>
              <a:rPr lang="en-US" sz="2700" kern="1200" dirty="0">
                <a:latin typeface="+mj-lt"/>
                <a:ea typeface="+mj-ea"/>
                <a:cs typeface="+mj-cs"/>
              </a:rPr>
              <a:t> Trained on Top of This Model with Specific </a:t>
            </a:r>
            <a:r>
              <a:rPr lang="en-US" sz="2700" kern="1200" dirty="0" err="1">
                <a:latin typeface="+mj-lt"/>
                <a:ea typeface="+mj-ea"/>
                <a:cs typeface="+mj-cs"/>
              </a:rPr>
              <a:t>Datsets</a:t>
            </a:r>
            <a:r>
              <a:rPr lang="en-US" sz="2700" kern="1200" dirty="0">
                <a:latin typeface="+mj-lt"/>
                <a:ea typeface="+mj-ea"/>
                <a:cs typeface="+mj-cs"/>
              </a:rPr>
              <a:t> (Corpus) or Indexes/Metadata</a:t>
            </a:r>
            <a:br>
              <a:rPr lang="en-US" sz="2700" kern="1200" dirty="0">
                <a:latin typeface="+mj-lt"/>
                <a:ea typeface="+mj-ea"/>
                <a:cs typeface="+mj-cs"/>
              </a:rPr>
            </a:br>
            <a:br>
              <a:rPr lang="en-US" sz="2200" kern="1200" dirty="0">
                <a:latin typeface="+mj-lt"/>
                <a:ea typeface="+mj-ea"/>
                <a:cs typeface="+mj-cs"/>
              </a:rPr>
            </a:br>
            <a:br>
              <a:rPr lang="en-US" sz="2200" kern="1200" dirty="0">
                <a:latin typeface="+mj-lt"/>
                <a:ea typeface="+mj-ea"/>
                <a:cs typeface="+mj-cs"/>
              </a:rPr>
            </a:br>
            <a:br>
              <a:rPr lang="en-US" sz="2200" kern="1200" dirty="0">
                <a:latin typeface="+mj-lt"/>
                <a:ea typeface="+mj-ea"/>
                <a:cs typeface="+mj-cs"/>
              </a:rPr>
            </a:br>
            <a:br>
              <a:rPr lang="en-US" sz="3100" kern="1200" dirty="0">
                <a:latin typeface="+mj-lt"/>
                <a:ea typeface="+mj-ea"/>
                <a:cs typeface="+mj-cs"/>
              </a:rPr>
            </a:br>
            <a:endParaRPr lang="en-US" sz="3100" kern="1200" dirty="0">
              <a:latin typeface="+mj-lt"/>
              <a:ea typeface="+mj-ea"/>
              <a:cs typeface="+mj-cs"/>
            </a:endParaRPr>
          </a:p>
        </p:txBody>
      </p:sp>
    </p:spTree>
    <p:extLst>
      <p:ext uri="{BB962C8B-B14F-4D97-AF65-F5344CB8AC3E}">
        <p14:creationId xmlns:p14="http://schemas.microsoft.com/office/powerpoint/2010/main" val="2733337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24C1-2E63-9ECC-9441-7445D97844EB}"/>
              </a:ext>
            </a:extLst>
          </p:cNvPr>
          <p:cNvSpPr>
            <a:spLocks noGrp="1"/>
          </p:cNvSpPr>
          <p:nvPr>
            <p:ph type="title"/>
          </p:nvPr>
        </p:nvSpPr>
        <p:spPr>
          <a:xfrm>
            <a:off x="960783" y="365125"/>
            <a:ext cx="10515600" cy="1325563"/>
          </a:xfrm>
        </p:spPr>
        <p:txBody>
          <a:bodyPr>
            <a:normAutofit/>
          </a:bodyPr>
          <a:lstStyle/>
          <a:p>
            <a:r>
              <a:rPr lang="en-US" dirty="0"/>
              <a:t>AI, Large Language Models (LLM’s) and GPT’s</a:t>
            </a:r>
            <a:br>
              <a:rPr lang="en-US" dirty="0"/>
            </a:br>
            <a:r>
              <a:rPr lang="en-US" sz="2000" b="1" dirty="0"/>
              <a:t>Generative Pretrained Transformers, Trends and Issues In Library Technology, June 2022</a:t>
            </a:r>
          </a:p>
        </p:txBody>
      </p:sp>
      <p:pic>
        <p:nvPicPr>
          <p:cNvPr id="5" name="Content Placeholder 4">
            <a:extLst>
              <a:ext uri="{FF2B5EF4-FFF2-40B4-BE49-F238E27FC236}">
                <a16:creationId xmlns:a16="http://schemas.microsoft.com/office/drawing/2014/main" id="{22967BB5-A2AA-D3D4-F9F5-38C3E990857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8382" y="1690688"/>
            <a:ext cx="5487618" cy="5130800"/>
          </a:xfrm>
        </p:spPr>
      </p:pic>
      <p:pic>
        <p:nvPicPr>
          <p:cNvPr id="7" name="Picture 6">
            <a:extLst>
              <a:ext uri="{FF2B5EF4-FFF2-40B4-BE49-F238E27FC236}">
                <a16:creationId xmlns:a16="http://schemas.microsoft.com/office/drawing/2014/main" id="{48AAF821-0B4F-9EF3-5126-18FE26CB3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4856" y="2210542"/>
            <a:ext cx="4746862" cy="3548397"/>
          </a:xfrm>
          <a:prstGeom prst="rect">
            <a:avLst/>
          </a:prstGeom>
        </p:spPr>
      </p:pic>
      <p:sp>
        <p:nvSpPr>
          <p:cNvPr id="9" name="TextBox 8">
            <a:extLst>
              <a:ext uri="{FF2B5EF4-FFF2-40B4-BE49-F238E27FC236}">
                <a16:creationId xmlns:a16="http://schemas.microsoft.com/office/drawing/2014/main" id="{6E1514BA-B517-22D6-335D-B3C3F128F86D}"/>
              </a:ext>
            </a:extLst>
          </p:cNvPr>
          <p:cNvSpPr txBox="1"/>
          <p:nvPr/>
        </p:nvSpPr>
        <p:spPr>
          <a:xfrm>
            <a:off x="6341165" y="5873866"/>
            <a:ext cx="5935536" cy="923330"/>
          </a:xfrm>
          <a:prstGeom prst="rect">
            <a:avLst/>
          </a:prstGeom>
          <a:noFill/>
        </p:spPr>
        <p:txBody>
          <a:bodyPr wrap="none" rtlCol="0">
            <a:spAutoFit/>
          </a:bodyPr>
          <a:lstStyle/>
          <a:p>
            <a:r>
              <a:rPr lang="en-US" dirty="0"/>
              <a:t>Digital Transformation, Data Reuse and Heritage Collections</a:t>
            </a:r>
            <a:br>
              <a:rPr lang="en-US" dirty="0"/>
            </a:br>
            <a:r>
              <a:rPr lang="en-US" dirty="0"/>
              <a:t>National Library of Spain, Partnership with Supercomputing </a:t>
            </a:r>
            <a:br>
              <a:rPr lang="en-US" dirty="0"/>
            </a:br>
            <a:r>
              <a:rPr lang="en-US" dirty="0"/>
              <a:t>Center ( Mare Nostrum), January 2022</a:t>
            </a:r>
          </a:p>
        </p:txBody>
      </p:sp>
      <p:sp>
        <p:nvSpPr>
          <p:cNvPr id="10" name="Oval 9">
            <a:extLst>
              <a:ext uri="{FF2B5EF4-FFF2-40B4-BE49-F238E27FC236}">
                <a16:creationId xmlns:a16="http://schemas.microsoft.com/office/drawing/2014/main" id="{F0E68D98-5CBC-2850-8707-64EB0C4CD3A7}"/>
              </a:ext>
            </a:extLst>
          </p:cNvPr>
          <p:cNvSpPr/>
          <p:nvPr/>
        </p:nvSpPr>
        <p:spPr>
          <a:xfrm>
            <a:off x="8736496" y="3429000"/>
            <a:ext cx="2391578" cy="7553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E6FDA10-C6D5-1D9C-702B-E5D8DB25A4A2}"/>
              </a:ext>
            </a:extLst>
          </p:cNvPr>
          <p:cNvSpPr/>
          <p:nvPr/>
        </p:nvSpPr>
        <p:spPr>
          <a:xfrm>
            <a:off x="6554856" y="4598470"/>
            <a:ext cx="2391578" cy="7553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1914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1D45-BE9C-F72C-DF61-CF0DAB958ADD}"/>
              </a:ext>
            </a:extLst>
          </p:cNvPr>
          <p:cNvSpPr>
            <a:spLocks noGrp="1"/>
          </p:cNvSpPr>
          <p:nvPr>
            <p:ph type="title"/>
          </p:nvPr>
        </p:nvSpPr>
        <p:spPr>
          <a:xfrm>
            <a:off x="472440" y="182245"/>
            <a:ext cx="10515600" cy="1325563"/>
          </a:xfrm>
        </p:spPr>
        <p:txBody>
          <a:bodyPr>
            <a:normAutofit fontScale="90000"/>
          </a:bodyPr>
          <a:lstStyle/>
          <a:p>
            <a:pPr algn="ctr"/>
            <a:r>
              <a:rPr lang="en-US" dirty="0"/>
              <a:t>Prompt Engineering and GPT4 Model Personas For Nigeria and Africa, Dr. Amina Okoye</a:t>
            </a:r>
          </a:p>
        </p:txBody>
      </p:sp>
      <p:sp>
        <p:nvSpPr>
          <p:cNvPr id="3" name="Content Placeholder 2">
            <a:extLst>
              <a:ext uri="{FF2B5EF4-FFF2-40B4-BE49-F238E27FC236}">
                <a16:creationId xmlns:a16="http://schemas.microsoft.com/office/drawing/2014/main" id="{375A1854-FB6F-8265-A8BA-2B10E8C853E1}"/>
              </a:ext>
            </a:extLst>
          </p:cNvPr>
          <p:cNvSpPr>
            <a:spLocks noGrp="1"/>
          </p:cNvSpPr>
          <p:nvPr>
            <p:ph idx="1"/>
          </p:nvPr>
        </p:nvSpPr>
        <p:spPr>
          <a:xfrm>
            <a:off x="615565" y="1801771"/>
            <a:ext cx="5419476" cy="4351338"/>
          </a:xfrm>
        </p:spPr>
        <p:txBody>
          <a:bodyPr>
            <a:normAutofit fontScale="47500" lnSpcReduction="20000"/>
          </a:bodyPr>
          <a:lstStyle/>
          <a:p>
            <a:pPr marL="0" indent="0" algn="l">
              <a:buNone/>
            </a:pPr>
            <a:r>
              <a:rPr lang="en-US" b="1" i="0" dirty="0">
                <a:solidFill>
                  <a:srgbClr val="0D0D0D"/>
                </a:solidFill>
                <a:effectLst/>
                <a:latin typeface="Söhne"/>
              </a:rPr>
              <a:t>Prompt to Set Up the GPT 4Language Model as Dr. Amina Okoye:</a:t>
            </a:r>
            <a:endParaRPr lang="en-US" b="0" i="0" dirty="0">
              <a:solidFill>
                <a:srgbClr val="0D0D0D"/>
              </a:solidFill>
              <a:effectLst/>
              <a:latin typeface="Söhne"/>
            </a:endParaRPr>
          </a:p>
          <a:p>
            <a:pPr marL="0" indent="0" algn="l">
              <a:buNone/>
            </a:pPr>
            <a:br>
              <a:rPr lang="en-US" dirty="0">
                <a:solidFill>
                  <a:srgbClr val="0D0D0D"/>
                </a:solidFill>
                <a:latin typeface="Söhne"/>
              </a:rPr>
            </a:br>
            <a:r>
              <a:rPr lang="en-US" b="0" i="0" dirty="0">
                <a:solidFill>
                  <a:srgbClr val="0D0D0D"/>
                </a:solidFill>
                <a:effectLst/>
                <a:latin typeface="Söhne"/>
              </a:rPr>
              <a:t>You are now embodying Dr. Amina Okoye, a distinguished expert in humanitarian aid, with a focus on health care and sustainable development information resources in  Nigeria and wider Sub-Saharan Africa. With over 20 years of experience working in the field, you have a deep understanding of medical, agricultural and humanitarian library resources and are an expert in providing medical aid je;[, education, and empowerment suggestions for  rural and underserved communities. Your expertise includes crisis response, maternal health, and leveraging technology for health solutions. You are fluent in English, Hausa, and Yoruba, allowing you to communicate effectively with a broad spectrum of the population. You are here to answer questions related to:</a:t>
            </a:r>
          </a:p>
          <a:p>
            <a:pPr algn="l">
              <a:buFont typeface="Arial" panose="020B0604020202020204" pitchFamily="34" charset="0"/>
              <a:buChar char="•"/>
            </a:pPr>
            <a:r>
              <a:rPr lang="en-US" b="0" i="0" dirty="0">
                <a:solidFill>
                  <a:srgbClr val="0D0D0D"/>
                </a:solidFill>
                <a:effectLst/>
                <a:latin typeface="Söhne"/>
              </a:rPr>
              <a:t>Best practices in delivering health care in remote areas.</a:t>
            </a:r>
          </a:p>
          <a:p>
            <a:pPr algn="l">
              <a:buFont typeface="Arial" panose="020B0604020202020204" pitchFamily="34" charset="0"/>
              <a:buChar char="•"/>
            </a:pPr>
            <a:r>
              <a:rPr lang="en-US" b="0" i="0" dirty="0">
                <a:solidFill>
                  <a:srgbClr val="0D0D0D"/>
                </a:solidFill>
                <a:effectLst/>
                <a:latin typeface="Söhne"/>
              </a:rPr>
              <a:t>Strategies for empowering women and girls in rural communities.</a:t>
            </a:r>
          </a:p>
          <a:p>
            <a:pPr algn="l">
              <a:buFont typeface="Arial" panose="020B0604020202020204" pitchFamily="34" charset="0"/>
              <a:buChar char="•"/>
            </a:pPr>
            <a:r>
              <a:rPr lang="en-US" b="0" i="0" dirty="0">
                <a:solidFill>
                  <a:srgbClr val="0D0D0D"/>
                </a:solidFill>
                <a:effectLst/>
                <a:latin typeface="Söhne"/>
              </a:rPr>
              <a:t>Implementing sustainable development projects.</a:t>
            </a:r>
          </a:p>
          <a:p>
            <a:pPr algn="l">
              <a:buFont typeface="Arial" panose="020B0604020202020204" pitchFamily="34" charset="0"/>
              <a:buChar char="•"/>
            </a:pPr>
            <a:r>
              <a:rPr lang="en-US" b="0" i="0" dirty="0">
                <a:solidFill>
                  <a:srgbClr val="0D0D0D"/>
                </a:solidFill>
                <a:effectLst/>
                <a:latin typeface="Söhne"/>
              </a:rPr>
              <a:t>Navigating the complexities of humanitarian aid in diverse cultural contexts.</a:t>
            </a:r>
          </a:p>
          <a:p>
            <a:pPr algn="l">
              <a:buFont typeface="Arial" panose="020B0604020202020204" pitchFamily="34" charset="0"/>
              <a:buChar char="•"/>
            </a:pPr>
            <a:r>
              <a:rPr lang="en-US" b="0" i="0" dirty="0">
                <a:solidFill>
                  <a:srgbClr val="0D0D0D"/>
                </a:solidFill>
                <a:effectLst/>
                <a:latin typeface="Söhne"/>
              </a:rPr>
              <a:t>The role of technology in enhancing health care delivery and education.</a:t>
            </a:r>
          </a:p>
          <a:p>
            <a:pPr algn="l"/>
            <a:r>
              <a:rPr lang="en-US" b="0" i="0" dirty="0">
                <a:solidFill>
                  <a:srgbClr val="0D0D0D"/>
                </a:solidFill>
                <a:effectLst/>
                <a:latin typeface="Söhne"/>
              </a:rPr>
              <a:t>Your responses should draw upon your extensive field experience, research, and the innovative projects you've led and various leading edge African related resources. You aim to provide actionable advice, share insights on the importance of community engagement, and highlight the significance of culturally sensitive approaches in humanitarian work."</a:t>
            </a:r>
          </a:p>
          <a:p>
            <a:endParaRPr lang="en-US" dirty="0"/>
          </a:p>
        </p:txBody>
      </p:sp>
      <p:sp>
        <p:nvSpPr>
          <p:cNvPr id="5" name="TextBox 4">
            <a:extLst>
              <a:ext uri="{FF2B5EF4-FFF2-40B4-BE49-F238E27FC236}">
                <a16:creationId xmlns:a16="http://schemas.microsoft.com/office/drawing/2014/main" id="{DBF8F5B7-0CF4-CB7A-B840-038B8049BC56}"/>
              </a:ext>
            </a:extLst>
          </p:cNvPr>
          <p:cNvSpPr txBox="1"/>
          <p:nvPr/>
        </p:nvSpPr>
        <p:spPr>
          <a:xfrm>
            <a:off x="6927574" y="1690688"/>
            <a:ext cx="4498450" cy="3416320"/>
          </a:xfrm>
          <a:prstGeom prst="rect">
            <a:avLst/>
          </a:prstGeom>
          <a:noFill/>
        </p:spPr>
        <p:txBody>
          <a:bodyPr wrap="square">
            <a:spAutoFit/>
          </a:bodyPr>
          <a:lstStyle/>
          <a:p>
            <a:r>
              <a:rPr lang="en-US" dirty="0"/>
              <a:t>This prompt sets the stage for the language model GPT4 to provide detailed, informed responses to a wide array of questions within Dr. Okoye's expertise, offering valuable perspectives on improving health outcomes and promoting sustainable development in Nigeria and similar African contexts.</a:t>
            </a:r>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9B188C73-262A-8DB3-9C5C-5ED2D7803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6751" y="3967700"/>
            <a:ext cx="2522541" cy="2522541"/>
          </a:xfrm>
          <a:prstGeom prst="rect">
            <a:avLst/>
          </a:prstGeom>
        </p:spPr>
      </p:pic>
      <p:pic>
        <p:nvPicPr>
          <p:cNvPr id="7" name="Picture 6">
            <a:extLst>
              <a:ext uri="{FF2B5EF4-FFF2-40B4-BE49-F238E27FC236}">
                <a16:creationId xmlns:a16="http://schemas.microsoft.com/office/drawing/2014/main" id="{992E094F-10E7-C167-4481-4A7E1B84F7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0846" y="3967700"/>
            <a:ext cx="2522541" cy="2522541"/>
          </a:xfrm>
          <a:prstGeom prst="rect">
            <a:avLst/>
          </a:prstGeom>
        </p:spPr>
      </p:pic>
    </p:spTree>
    <p:extLst>
      <p:ext uri="{BB962C8B-B14F-4D97-AF65-F5344CB8AC3E}">
        <p14:creationId xmlns:p14="http://schemas.microsoft.com/office/powerpoint/2010/main" val="419619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92F029-2546-49B6-8E40-8A8D4985330C}"/>
              </a:ext>
            </a:extLst>
          </p:cNvPr>
          <p:cNvSpPr txBox="1">
            <a:spLocks/>
          </p:cNvSpPr>
          <p:nvPr/>
        </p:nvSpPr>
        <p:spPr>
          <a:xfrm>
            <a:off x="2205445" y="905470"/>
            <a:ext cx="7520940" cy="548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p>
        </p:txBody>
      </p:sp>
      <p:pic>
        <p:nvPicPr>
          <p:cNvPr id="6" name="Picture 4" descr="http://cdn2.business2community.com/wp-content/uploads/2011/08/digital-media.png">
            <a:extLst>
              <a:ext uri="{FF2B5EF4-FFF2-40B4-BE49-F238E27FC236}">
                <a16:creationId xmlns:a16="http://schemas.microsoft.com/office/drawing/2014/main" id="{68CA29E7-782D-4D8E-A087-0A4C284994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383" y="4377391"/>
            <a:ext cx="3002213" cy="2287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bgsu.edu/images/lib/img84484.gif">
            <a:extLst>
              <a:ext uri="{FF2B5EF4-FFF2-40B4-BE49-F238E27FC236}">
                <a16:creationId xmlns:a16="http://schemas.microsoft.com/office/drawing/2014/main" id="{CD57376D-1233-49D5-98B4-4F37130F19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6652" y="5528128"/>
            <a:ext cx="3346163" cy="119292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65FBE299-22B1-4352-B149-EA14B8D0F100}"/>
              </a:ext>
            </a:extLst>
          </p:cNvPr>
          <p:cNvSpPr>
            <a:spLocks noGrp="1"/>
          </p:cNvSpPr>
          <p:nvPr>
            <p:ph type="title"/>
          </p:nvPr>
        </p:nvSpPr>
        <p:spPr>
          <a:xfrm>
            <a:off x="424733" y="136943"/>
            <a:ext cx="10515600" cy="1325563"/>
          </a:xfrm>
        </p:spPr>
        <p:txBody>
          <a:bodyPr>
            <a:normAutofit/>
          </a:bodyPr>
          <a:lstStyle/>
          <a:p>
            <a:pPr algn="ctr"/>
            <a:r>
              <a:rPr lang="en-US" sz="2700" b="1" dirty="0"/>
              <a:t>E-Resources &amp; Core Academic Library Systems  Transforming </a:t>
            </a:r>
            <a:br>
              <a:rPr lang="en-US" sz="2700" b="1" dirty="0"/>
            </a:br>
            <a:r>
              <a:rPr lang="en-US" sz="2700" b="1" dirty="0"/>
              <a:t>Through AI</a:t>
            </a:r>
          </a:p>
        </p:txBody>
      </p:sp>
      <p:pic>
        <p:nvPicPr>
          <p:cNvPr id="2" name="Picture 1">
            <a:extLst>
              <a:ext uri="{FF2B5EF4-FFF2-40B4-BE49-F238E27FC236}">
                <a16:creationId xmlns:a16="http://schemas.microsoft.com/office/drawing/2014/main" id="{E9DAEC41-7F8D-E1F4-EC52-C5359C9DA9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1445" y="1063890"/>
            <a:ext cx="2461100" cy="1713769"/>
          </a:xfrm>
          <a:prstGeom prst="rect">
            <a:avLst/>
          </a:prstGeom>
        </p:spPr>
      </p:pic>
      <p:pic>
        <p:nvPicPr>
          <p:cNvPr id="3" name="Picture 2">
            <a:extLst>
              <a:ext uri="{FF2B5EF4-FFF2-40B4-BE49-F238E27FC236}">
                <a16:creationId xmlns:a16="http://schemas.microsoft.com/office/drawing/2014/main" id="{72ED1FD7-5CFB-DAAA-E3CA-7722EB133A8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62004" y="3989505"/>
            <a:ext cx="2062378" cy="1066302"/>
          </a:xfrm>
          <a:prstGeom prst="rect">
            <a:avLst/>
          </a:prstGeom>
        </p:spPr>
      </p:pic>
      <p:pic>
        <p:nvPicPr>
          <p:cNvPr id="5" name="Content Placeholder 3">
            <a:extLst>
              <a:ext uri="{FF2B5EF4-FFF2-40B4-BE49-F238E27FC236}">
                <a16:creationId xmlns:a16="http://schemas.microsoft.com/office/drawing/2014/main" id="{4F115A54-4A40-5669-F7AE-A5512E5FCAA5}"/>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5641445" y="2489519"/>
            <a:ext cx="2678418" cy="933814"/>
          </a:xfrm>
          <a:prstGeom prst="rect">
            <a:avLst/>
          </a:prstGeom>
        </p:spPr>
      </p:pic>
      <p:sp>
        <p:nvSpPr>
          <p:cNvPr id="13" name="Title 1">
            <a:extLst>
              <a:ext uri="{FF2B5EF4-FFF2-40B4-BE49-F238E27FC236}">
                <a16:creationId xmlns:a16="http://schemas.microsoft.com/office/drawing/2014/main" id="{60E039A2-F2B3-FBAE-C12E-A18D0F3B2FE8}"/>
              </a:ext>
            </a:extLst>
          </p:cNvPr>
          <p:cNvSpPr txBox="1">
            <a:spLocks/>
          </p:cNvSpPr>
          <p:nvPr/>
        </p:nvSpPr>
        <p:spPr>
          <a:xfrm>
            <a:off x="647806" y="1454110"/>
            <a:ext cx="4734030" cy="521068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Paradigm Shift to AI</a:t>
            </a:r>
            <a:br>
              <a:rPr lang="en-US" sz="1600" b="1" dirty="0"/>
            </a:br>
            <a:endParaRPr lang="en-US" sz="3100" b="1" dirty="0"/>
          </a:p>
          <a:p>
            <a:pPr marL="285750" indent="-285750">
              <a:buFont typeface="Arial" panose="020B0604020202020204" pitchFamily="34" charset="0"/>
              <a:buChar char="•"/>
            </a:pPr>
            <a:r>
              <a:rPr lang="en-US" sz="1600" dirty="0"/>
              <a:t>Larger Discovery &amp; Research Services Possible</a:t>
            </a:r>
            <a:endParaRPr lang="en-US" sz="3200" dirty="0"/>
          </a:p>
          <a:p>
            <a:pPr marL="285750" indent="-285750">
              <a:buFont typeface="Arial" panose="020B0604020202020204" pitchFamily="34" charset="0"/>
              <a:buChar char="•"/>
            </a:pPr>
            <a:r>
              <a:rPr lang="en-US" sz="1600" dirty="0"/>
              <a:t>More Helpful Modern Integrated Library System (ILS)</a:t>
            </a:r>
          </a:p>
          <a:p>
            <a:pPr marL="285750" indent="-285750">
              <a:buFont typeface="Arial" panose="020B0604020202020204" pitchFamily="34" charset="0"/>
              <a:buChar char="•"/>
            </a:pPr>
            <a:r>
              <a:rPr lang="en-US" sz="1600" dirty="0"/>
              <a:t>New Research Help  Possibilities</a:t>
            </a:r>
          </a:p>
          <a:p>
            <a:pPr marL="285750" indent="-285750">
              <a:buFont typeface="Arial" panose="020B0604020202020204" pitchFamily="34" charset="0"/>
              <a:buChar char="•"/>
            </a:pPr>
            <a:r>
              <a:rPr lang="en-US" sz="1600" dirty="0"/>
              <a:t>Changing Models From  Access to Information to Immediate AI Natural Language Answers</a:t>
            </a:r>
          </a:p>
          <a:p>
            <a:pPr marL="285750" indent="-285750">
              <a:buFont typeface="Arial" panose="020B0604020202020204" pitchFamily="34" charset="0"/>
              <a:buChar char="•"/>
            </a:pPr>
            <a:r>
              <a:rPr lang="en-US" sz="1600" dirty="0"/>
              <a:t>Better Insight and Discovery for Vendor and  Open Access Models,  OER (Open Educational Resources)</a:t>
            </a:r>
          </a:p>
          <a:p>
            <a:endParaRPr lang="en-US" sz="1600" dirty="0"/>
          </a:p>
          <a:p>
            <a:endParaRPr lang="en-US" sz="1600" dirty="0"/>
          </a:p>
          <a:p>
            <a:br>
              <a:rPr lang="en-US" sz="2700" dirty="0"/>
            </a:br>
            <a:br>
              <a:rPr lang="en-US" sz="2700" dirty="0"/>
            </a:br>
            <a:br>
              <a:rPr lang="en-US" sz="2700" dirty="0"/>
            </a:br>
            <a:br>
              <a:rPr lang="en-US" sz="2200" dirty="0"/>
            </a:br>
            <a:br>
              <a:rPr lang="en-US" sz="2200" dirty="0"/>
            </a:br>
            <a:br>
              <a:rPr lang="en-US" sz="3100" dirty="0"/>
            </a:br>
            <a:endParaRPr lang="en-US" sz="3100" dirty="0"/>
          </a:p>
        </p:txBody>
      </p:sp>
      <p:sp>
        <p:nvSpPr>
          <p:cNvPr id="15" name="TextBox 14">
            <a:extLst>
              <a:ext uri="{FF2B5EF4-FFF2-40B4-BE49-F238E27FC236}">
                <a16:creationId xmlns:a16="http://schemas.microsoft.com/office/drawing/2014/main" id="{BA29DA34-4175-0871-9F4D-5ED981B088B8}"/>
              </a:ext>
            </a:extLst>
          </p:cNvPr>
          <p:cNvSpPr txBox="1"/>
          <p:nvPr/>
        </p:nvSpPr>
        <p:spPr>
          <a:xfrm>
            <a:off x="8630268" y="1454110"/>
            <a:ext cx="3513838" cy="3693319"/>
          </a:xfrm>
          <a:prstGeom prst="rect">
            <a:avLst/>
          </a:prstGeom>
          <a:noFill/>
        </p:spPr>
        <p:txBody>
          <a:bodyPr wrap="square">
            <a:spAutoFit/>
          </a:bodyPr>
          <a:lstStyle/>
          <a:p>
            <a:br>
              <a:rPr lang="en-US" dirty="0"/>
            </a:br>
            <a:r>
              <a:rPr lang="en-US" dirty="0"/>
              <a:t>Fine Tuning Large Language Models</a:t>
            </a:r>
            <a:br>
              <a:rPr lang="en-US" dirty="0"/>
            </a:br>
            <a:br>
              <a:rPr lang="en-US" dirty="0"/>
            </a:br>
            <a:r>
              <a:rPr lang="en-US" dirty="0"/>
              <a:t>Base Foundation model </a:t>
            </a:r>
            <a:br>
              <a:rPr lang="en-US" dirty="0"/>
            </a:br>
            <a:r>
              <a:rPr lang="en-US" dirty="0"/>
              <a:t>(iGPT4/5, Gemini  Ultra)</a:t>
            </a:r>
            <a:br>
              <a:rPr lang="en-US" dirty="0"/>
            </a:br>
            <a:r>
              <a:rPr lang="en-US" dirty="0"/>
              <a:t> </a:t>
            </a:r>
            <a:br>
              <a:rPr lang="en-US" dirty="0"/>
            </a:br>
            <a:r>
              <a:rPr lang="en-US" dirty="0"/>
              <a:t>Fine Tuned Model</a:t>
            </a:r>
            <a:br>
              <a:rPr lang="en-US" dirty="0"/>
            </a:br>
            <a:r>
              <a:rPr lang="en-US" dirty="0"/>
              <a:t>ProQuest or Exlibris Trained on Top of This Model with Specific Datasets (Corpus) or Indexes/Metadata</a:t>
            </a:r>
            <a:br>
              <a:rPr lang="en-US" dirty="0"/>
            </a:br>
            <a:br>
              <a:rPr lang="en-US" dirty="0"/>
            </a:br>
            <a:endParaRPr lang="en-US" dirty="0"/>
          </a:p>
        </p:txBody>
      </p:sp>
    </p:spTree>
    <p:extLst>
      <p:ext uri="{BB962C8B-B14F-4D97-AF65-F5344CB8AC3E}">
        <p14:creationId xmlns:p14="http://schemas.microsoft.com/office/powerpoint/2010/main" val="3534392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C94390-EBF0-85F6-CCAB-2E0AE3CA0724}"/>
              </a:ext>
            </a:extLst>
          </p:cNvPr>
          <p:cNvSpPr txBox="1">
            <a:spLocks/>
          </p:cNvSpPr>
          <p:nvPr/>
        </p:nvSpPr>
        <p:spPr>
          <a:xfrm>
            <a:off x="361950" y="192922"/>
            <a:ext cx="11478386" cy="231508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effectLst/>
                <a:uLnTx/>
                <a:uFillTx/>
                <a:latin typeface="Calibri Light" panose="020F0302020204030204"/>
                <a:ea typeface="+mj-ea"/>
                <a:cs typeface="+mj-cs"/>
              </a:rPr>
              <a:t>Last </a:t>
            </a:r>
            <a:r>
              <a:rPr lang="en-US" sz="4800" dirty="0">
                <a:latin typeface="Calibri Light" panose="020F0302020204030204"/>
              </a:rPr>
              <a:t>Five</a:t>
            </a:r>
            <a:r>
              <a:rPr kumimoji="0" lang="en-US" sz="4800" b="0" i="0" u="none" strike="noStrike" kern="1200" cap="none" spc="0" normalizeH="0" baseline="0" noProof="0" dirty="0">
                <a:ln>
                  <a:noFill/>
                </a:ln>
                <a:effectLst/>
                <a:uLnTx/>
                <a:uFillTx/>
                <a:latin typeface="Calibri Light" panose="020F0302020204030204"/>
                <a:ea typeface="+mj-ea"/>
                <a:cs typeface="+mj-cs"/>
              </a:rPr>
              <a:t> Years Has Shown Incredible Progress of,</a:t>
            </a:r>
            <a:br>
              <a:rPr kumimoji="0" lang="en-US" sz="4800" b="0" i="0" u="none" strike="noStrike" kern="1200" cap="none" spc="0" normalizeH="0" baseline="0" noProof="0" dirty="0">
                <a:ln>
                  <a:noFill/>
                </a:ln>
                <a:effectLst/>
                <a:uLnTx/>
                <a:uFillTx/>
                <a:latin typeface="Calibri Light" panose="020F0302020204030204"/>
                <a:ea typeface="+mj-ea"/>
                <a:cs typeface="+mj-cs"/>
              </a:rPr>
            </a:br>
            <a:r>
              <a:rPr kumimoji="0" lang="en-US" sz="4800" b="0" i="0" u="none" strike="noStrike" kern="1200" cap="none" spc="0" normalizeH="0" baseline="0" noProof="0" dirty="0">
                <a:ln>
                  <a:noFill/>
                </a:ln>
                <a:effectLst/>
                <a:uLnTx/>
                <a:uFillTx/>
                <a:latin typeface="Calibri Light" panose="020F0302020204030204"/>
                <a:ea typeface="+mj-ea"/>
                <a:cs typeface="+mj-cs"/>
              </a:rPr>
              <a:t>Analytical Computational Tools, Particularly, AI</a:t>
            </a:r>
            <a:br>
              <a:rPr kumimoji="0" lang="en-US" sz="4800" b="0" i="0" u="none" strike="noStrike" kern="1200" cap="none" spc="0" normalizeH="0" baseline="0" noProof="0" dirty="0">
                <a:ln>
                  <a:noFill/>
                </a:ln>
                <a:effectLst/>
                <a:uLnTx/>
                <a:uFillTx/>
                <a:latin typeface="Calibri Light" panose="020F0302020204030204"/>
                <a:ea typeface="+mj-ea"/>
                <a:cs typeface="+mj-cs"/>
              </a:rPr>
            </a:br>
            <a:br>
              <a:rPr kumimoji="0" lang="en-US" sz="2100" b="0" i="0" u="none" strike="noStrike" kern="1200" cap="none" spc="0" normalizeH="0" baseline="0" noProof="0" dirty="0">
                <a:ln>
                  <a:noFill/>
                </a:ln>
                <a:effectLst/>
                <a:uLnTx/>
                <a:uFillTx/>
                <a:latin typeface="Calibri Light" panose="020F0302020204030204"/>
                <a:ea typeface="+mj-ea"/>
                <a:cs typeface="+mj-cs"/>
              </a:rPr>
            </a:br>
            <a:r>
              <a:rPr kumimoji="0" lang="en-US" sz="2500" b="1" i="0" u="none" strike="noStrike" kern="1200" cap="none" spc="0" normalizeH="0" baseline="0" noProof="0" dirty="0">
                <a:ln>
                  <a:noFill/>
                </a:ln>
                <a:effectLst/>
                <a:uLnTx/>
                <a:uFillTx/>
                <a:latin typeface="Calibri Light" panose="020F0302020204030204"/>
                <a:ea typeface="+mj-ea"/>
                <a:cs typeface="+mj-cs"/>
              </a:rPr>
              <a:t> Machine Learning, Deep Learning, Computer Vision, Object Recognition, Cancer Detection</a:t>
            </a:r>
          </a:p>
        </p:txBody>
      </p:sp>
      <p:pic>
        <p:nvPicPr>
          <p:cNvPr id="13" name="Picture 12">
            <a:extLst>
              <a:ext uri="{FF2B5EF4-FFF2-40B4-BE49-F238E27FC236}">
                <a16:creationId xmlns:a16="http://schemas.microsoft.com/office/drawing/2014/main" id="{F05F440E-37E3-92E5-F912-AAEFD6FA78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950" y="2371131"/>
            <a:ext cx="4409391" cy="4540363"/>
          </a:xfrm>
          <a:prstGeom prst="rect">
            <a:avLst/>
          </a:prstGeom>
        </p:spPr>
      </p:pic>
      <p:pic>
        <p:nvPicPr>
          <p:cNvPr id="2" name="Picture 1">
            <a:extLst>
              <a:ext uri="{FF2B5EF4-FFF2-40B4-BE49-F238E27FC236}">
                <a16:creationId xmlns:a16="http://schemas.microsoft.com/office/drawing/2014/main" id="{5F9D07CF-2303-14AA-7F20-97698D5A2D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8095" y="2388530"/>
            <a:ext cx="5694132" cy="4443148"/>
          </a:xfrm>
          <a:prstGeom prst="rect">
            <a:avLst/>
          </a:prstGeom>
        </p:spPr>
      </p:pic>
      <p:sp>
        <p:nvSpPr>
          <p:cNvPr id="6" name="Oval 5">
            <a:extLst>
              <a:ext uri="{FF2B5EF4-FFF2-40B4-BE49-F238E27FC236}">
                <a16:creationId xmlns:a16="http://schemas.microsoft.com/office/drawing/2014/main" id="{A2EC4421-99A7-3F54-7209-21BB8AD6332B}"/>
              </a:ext>
            </a:extLst>
          </p:cNvPr>
          <p:cNvSpPr/>
          <p:nvPr/>
        </p:nvSpPr>
        <p:spPr>
          <a:xfrm>
            <a:off x="219155" y="4082566"/>
            <a:ext cx="1921236" cy="1254368"/>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DCDA08-0338-9771-029F-E45EC12F0011}"/>
              </a:ext>
            </a:extLst>
          </p:cNvPr>
          <p:cNvSpPr/>
          <p:nvPr/>
        </p:nvSpPr>
        <p:spPr>
          <a:xfrm>
            <a:off x="5172786" y="3673647"/>
            <a:ext cx="2587891" cy="1734382"/>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DF33B0-4005-FDEC-D58D-B157112AD9FF}"/>
              </a:ext>
            </a:extLst>
          </p:cNvPr>
          <p:cNvSpPr/>
          <p:nvPr/>
        </p:nvSpPr>
        <p:spPr>
          <a:xfrm>
            <a:off x="7027699" y="5388624"/>
            <a:ext cx="2268846" cy="1436586"/>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351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E614-2E32-4E2C-BB20-9403575967C3}"/>
              </a:ext>
            </a:extLst>
          </p:cNvPr>
          <p:cNvSpPr>
            <a:spLocks noGrp="1"/>
          </p:cNvSpPr>
          <p:nvPr>
            <p:ph type="title"/>
          </p:nvPr>
        </p:nvSpPr>
        <p:spPr/>
        <p:txBody>
          <a:bodyPr/>
          <a:lstStyle/>
          <a:p>
            <a:pPr algn="ctr"/>
            <a:r>
              <a:rPr lang="en-US" dirty="0"/>
              <a:t>Many Opportunities to Reimagine Digital and Library Research Services for 21</a:t>
            </a:r>
            <a:r>
              <a:rPr lang="en-US" baseline="30000" dirty="0"/>
              <a:t>st</a:t>
            </a:r>
            <a:r>
              <a:rPr lang="en-US" dirty="0"/>
              <a:t> Century</a:t>
            </a:r>
          </a:p>
        </p:txBody>
      </p:sp>
      <p:pic>
        <p:nvPicPr>
          <p:cNvPr id="7" name="Picture 2" descr="C:\Users\ruzwyshyn\Desktop\Skylab\SkylabPresentation\SkylabCartoon&amp;GeneralImages\escher_grid_ps.jpg">
            <a:extLst>
              <a:ext uri="{FF2B5EF4-FFF2-40B4-BE49-F238E27FC236}">
                <a16:creationId xmlns:a16="http://schemas.microsoft.com/office/drawing/2014/main" id="{B500A61C-D708-4B3C-80FD-269FFA4814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14346" y="1952131"/>
            <a:ext cx="4163306" cy="411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ttp://cdn1.elitedaily.com/elite/wp-content/uploads/2012/12/college-textbooks-elite-daily.jpg">
            <a:extLst>
              <a:ext uri="{FF2B5EF4-FFF2-40B4-BE49-F238E27FC236}">
                <a16:creationId xmlns:a16="http://schemas.microsoft.com/office/drawing/2014/main" id="{AFC15A78-0404-48DE-A252-4387C0D41A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4476" y="2422235"/>
            <a:ext cx="3743047" cy="249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21CE1EA-B59F-4EC8-9D1A-39EE561CDB3F}"/>
              </a:ext>
            </a:extLst>
          </p:cNvPr>
          <p:cNvSpPr txBox="1"/>
          <p:nvPr/>
        </p:nvSpPr>
        <p:spPr>
          <a:xfrm>
            <a:off x="210128" y="2183394"/>
            <a:ext cx="3804218" cy="2092881"/>
          </a:xfrm>
          <a:prstGeom prst="rect">
            <a:avLst/>
          </a:prstGeom>
          <a:noFill/>
        </p:spPr>
        <p:txBody>
          <a:bodyPr wrap="square" rtlCol="0">
            <a:spAutoFit/>
          </a:bodyPr>
          <a:lstStyle/>
          <a:p>
            <a:pPr algn="ctr"/>
            <a:endParaRPr lang="en-US" dirty="0">
              <a:solidFill>
                <a:prstClr val="black"/>
              </a:solidFill>
              <a:latin typeface="Trebuchet MS"/>
            </a:endParaRPr>
          </a:p>
          <a:p>
            <a:pPr algn="ctr"/>
            <a:r>
              <a:rPr lang="en-US" sz="2800" dirty="0">
                <a:solidFill>
                  <a:prstClr val="black"/>
                </a:solidFill>
                <a:latin typeface="Trebuchet MS"/>
              </a:rPr>
              <a:t>Faculty/Student/</a:t>
            </a:r>
            <a:br>
              <a:rPr lang="en-US" sz="2800" dirty="0">
                <a:solidFill>
                  <a:prstClr val="black"/>
                </a:solidFill>
                <a:latin typeface="Trebuchet MS"/>
              </a:rPr>
            </a:br>
            <a:r>
              <a:rPr lang="en-US" sz="2800" dirty="0">
                <a:solidFill>
                  <a:prstClr val="black"/>
                </a:solidFill>
                <a:latin typeface="Trebuchet MS"/>
              </a:rPr>
              <a:t>Curriculum, Teaching &amp;</a:t>
            </a:r>
            <a:br>
              <a:rPr lang="en-US" sz="2800" dirty="0">
                <a:solidFill>
                  <a:prstClr val="black"/>
                </a:solidFill>
                <a:latin typeface="Trebuchet MS"/>
              </a:rPr>
            </a:br>
            <a:r>
              <a:rPr lang="en-US" sz="2800" dirty="0">
                <a:solidFill>
                  <a:prstClr val="black"/>
                </a:solidFill>
                <a:latin typeface="Trebuchet MS"/>
              </a:rPr>
              <a:t>Research Relationships</a:t>
            </a:r>
          </a:p>
        </p:txBody>
      </p:sp>
      <p:sp>
        <p:nvSpPr>
          <p:cNvPr id="10" name="Rectangle 9">
            <a:extLst>
              <a:ext uri="{FF2B5EF4-FFF2-40B4-BE49-F238E27FC236}">
                <a16:creationId xmlns:a16="http://schemas.microsoft.com/office/drawing/2014/main" id="{F0CB7D72-D68D-44B0-A560-8005A2B59981}"/>
              </a:ext>
            </a:extLst>
          </p:cNvPr>
          <p:cNvSpPr/>
          <p:nvPr/>
        </p:nvSpPr>
        <p:spPr>
          <a:xfrm>
            <a:off x="8177652" y="2505670"/>
            <a:ext cx="3824999" cy="2062103"/>
          </a:xfrm>
          <a:prstGeom prst="rect">
            <a:avLst/>
          </a:prstGeom>
        </p:spPr>
        <p:txBody>
          <a:bodyPr wrap="square">
            <a:spAutoFit/>
          </a:bodyPr>
          <a:lstStyle/>
          <a:p>
            <a:pPr algn="ctr"/>
            <a:r>
              <a:rPr lang="en-US" sz="3200" dirty="0">
                <a:solidFill>
                  <a:prstClr val="black"/>
                </a:solidFill>
                <a:latin typeface="Trebuchet MS"/>
              </a:rPr>
              <a:t>University/ Classroom/Library Relationships</a:t>
            </a:r>
            <a:br>
              <a:rPr lang="en-US" sz="3200" dirty="0">
                <a:solidFill>
                  <a:prstClr val="black"/>
                </a:solidFill>
                <a:latin typeface="Trebuchet MS"/>
              </a:rPr>
            </a:br>
            <a:endParaRPr lang="en-US" sz="3200" dirty="0">
              <a:solidFill>
                <a:prstClr val="black"/>
              </a:solidFill>
              <a:latin typeface="Trebuchet MS"/>
            </a:endParaRPr>
          </a:p>
        </p:txBody>
      </p:sp>
    </p:spTree>
    <p:extLst>
      <p:ext uri="{BB962C8B-B14F-4D97-AF65-F5344CB8AC3E}">
        <p14:creationId xmlns:p14="http://schemas.microsoft.com/office/powerpoint/2010/main" val="1727655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78D739-D354-43B2-ED3C-F0A35EBFFACD}"/>
              </a:ext>
            </a:extLst>
          </p:cNvPr>
          <p:cNvSpPr>
            <a:spLocks noGrp="1"/>
          </p:cNvSpPr>
          <p:nvPr>
            <p:ph type="title"/>
          </p:nvPr>
        </p:nvSpPr>
        <p:spPr>
          <a:xfrm>
            <a:off x="640080" y="329184"/>
            <a:ext cx="6894576" cy="1783080"/>
          </a:xfrm>
        </p:spPr>
        <p:txBody>
          <a:bodyPr anchor="b">
            <a:normAutofit/>
          </a:bodyPr>
          <a:lstStyle/>
          <a:p>
            <a:r>
              <a:rPr lang="en-US" sz="4100" dirty="0"/>
              <a:t> Literacy &amp; DEIAJ Focus</a:t>
            </a:r>
            <a:br>
              <a:rPr lang="en-US" sz="4100" dirty="0"/>
            </a:br>
            <a:r>
              <a:rPr lang="en-US" sz="4100" dirty="0"/>
              <a:t>Diversity, Equity, Inclusion, Accessibility &amp; Social Justice </a:t>
            </a:r>
          </a:p>
        </p:txBody>
      </p:sp>
      <p:sp>
        <p:nvSpPr>
          <p:cNvPr id="13"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55BAA95-B3AD-036C-6071-8BBCF7F1675F}"/>
              </a:ext>
            </a:extLst>
          </p:cNvPr>
          <p:cNvSpPr>
            <a:spLocks noGrp="1"/>
          </p:cNvSpPr>
          <p:nvPr>
            <p:ph idx="1"/>
          </p:nvPr>
        </p:nvSpPr>
        <p:spPr>
          <a:xfrm>
            <a:off x="640080" y="2706624"/>
            <a:ext cx="6894576" cy="3483864"/>
          </a:xfrm>
        </p:spPr>
        <p:txBody>
          <a:bodyPr>
            <a:normAutofit/>
          </a:bodyPr>
          <a:lstStyle/>
          <a:p>
            <a:r>
              <a:rPr lang="en-US" sz="2000" dirty="0"/>
              <a:t>Digital Collections and Digital Library Projects:  Diversity Focus</a:t>
            </a:r>
          </a:p>
          <a:p>
            <a:r>
              <a:rPr lang="en-US" sz="2000" dirty="0"/>
              <a:t>Online Refereed Scholarly Journals (DEIAJ Focus)</a:t>
            </a:r>
          </a:p>
          <a:p>
            <a:r>
              <a:rPr lang="en-US" sz="2000" dirty="0"/>
              <a:t>ALA Banned Book Week, Freedom of Information</a:t>
            </a:r>
          </a:p>
          <a:p>
            <a:r>
              <a:rPr lang="en-US" sz="2000" dirty="0"/>
              <a:t>DEIAJ Movie/Lecture/Book Series, </a:t>
            </a:r>
          </a:p>
          <a:p>
            <a:r>
              <a:rPr lang="en-US" sz="2000" dirty="0"/>
              <a:t>Exhibition  Possibilities: Mexican Female Photographers, Online &amp; Physical</a:t>
            </a:r>
          </a:p>
          <a:p>
            <a:r>
              <a:rPr lang="en-US" sz="2000" dirty="0"/>
              <a:t>LBGTQ/Diversity Books/Zines/Graphic Novel</a:t>
            </a:r>
          </a:p>
          <a:p>
            <a:r>
              <a:rPr lang="en-US" sz="2000" dirty="0"/>
              <a:t>Diversity Poetry and DEIAJ Reading Series</a:t>
            </a:r>
          </a:p>
          <a:p>
            <a:endParaRPr lang="en-US" sz="2000" dirty="0"/>
          </a:p>
        </p:txBody>
      </p:sp>
      <p:pic>
        <p:nvPicPr>
          <p:cNvPr id="4" name="Picture 5" descr="anthurium">
            <a:extLst>
              <a:ext uri="{FF2B5EF4-FFF2-40B4-BE49-F238E27FC236}">
                <a16:creationId xmlns:a16="http://schemas.microsoft.com/office/drawing/2014/main" id="{03FAA403-B7E9-1E55-7840-1A8347686B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786591" y="911744"/>
            <a:ext cx="2901539" cy="3004543"/>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in a field&#10;&#10;Description automatically generated">
            <a:extLst>
              <a:ext uri="{FF2B5EF4-FFF2-40B4-BE49-F238E27FC236}">
                <a16:creationId xmlns:a16="http://schemas.microsoft.com/office/drawing/2014/main" id="{37AFBECE-4B27-F6CF-94DC-E3DF8EA061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3335402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E0CF-D3B6-475D-A0DC-3265DE05535B}"/>
              </a:ext>
            </a:extLst>
          </p:cNvPr>
          <p:cNvSpPr>
            <a:spLocks noGrp="1"/>
          </p:cNvSpPr>
          <p:nvPr>
            <p:ph type="title"/>
          </p:nvPr>
        </p:nvSpPr>
        <p:spPr>
          <a:xfrm>
            <a:off x="902425" y="20054"/>
            <a:ext cx="11289575" cy="1325563"/>
          </a:xfrm>
        </p:spPr>
        <p:txBody>
          <a:bodyPr>
            <a:normAutofit/>
          </a:bodyPr>
          <a:lstStyle/>
          <a:p>
            <a:pPr algn="ctr"/>
            <a:r>
              <a:rPr lang="en-US" dirty="0"/>
              <a:t>New Varieties of  Literacy Services Possible</a:t>
            </a:r>
            <a:br>
              <a:rPr lang="en-US" dirty="0"/>
            </a:br>
            <a:r>
              <a:rPr lang="en-US" sz="1800" dirty="0"/>
              <a:t>(Period of High Relevancy </a:t>
            </a:r>
            <a:r>
              <a:rPr lang="en-US" sz="1800" b="1" dirty="0"/>
              <a:t>for Information Literacy</a:t>
            </a:r>
            <a:r>
              <a:rPr lang="en-US" sz="1800" dirty="0"/>
              <a:t>)</a:t>
            </a:r>
          </a:p>
        </p:txBody>
      </p:sp>
      <p:sp>
        <p:nvSpPr>
          <p:cNvPr id="3" name="Content Placeholder 2">
            <a:extLst>
              <a:ext uri="{FF2B5EF4-FFF2-40B4-BE49-F238E27FC236}">
                <a16:creationId xmlns:a16="http://schemas.microsoft.com/office/drawing/2014/main" id="{406BAC31-A886-4008-8FE9-25177097441E}"/>
              </a:ext>
            </a:extLst>
          </p:cNvPr>
          <p:cNvSpPr>
            <a:spLocks noGrp="1"/>
          </p:cNvSpPr>
          <p:nvPr>
            <p:ph idx="1"/>
          </p:nvPr>
        </p:nvSpPr>
        <p:spPr>
          <a:xfrm>
            <a:off x="9261565" y="2320936"/>
            <a:ext cx="2847308" cy="2888373"/>
          </a:xfrm>
        </p:spPr>
        <p:txBody>
          <a:bodyPr>
            <a:normAutofit fontScale="70000" lnSpcReduction="20000"/>
          </a:bodyPr>
          <a:lstStyle/>
          <a:p>
            <a:pPr marL="0" indent="0">
              <a:buNone/>
            </a:pPr>
            <a:r>
              <a:rPr lang="en-US" dirty="0"/>
              <a:t>The ACRL Framework for Information Literacy and the Six Major Frames.</a:t>
            </a:r>
            <a:br>
              <a:rPr lang="en-US" dirty="0"/>
            </a:br>
            <a:br>
              <a:rPr lang="en-US" dirty="0"/>
            </a:br>
            <a:r>
              <a:rPr lang="en-US" sz="3300" dirty="0"/>
              <a:t>Information Literacy</a:t>
            </a:r>
            <a:br>
              <a:rPr lang="en-US" sz="3300" dirty="0"/>
            </a:br>
            <a:r>
              <a:rPr lang="en-US" sz="3300" dirty="0"/>
              <a:t>Digital Literacy</a:t>
            </a:r>
            <a:br>
              <a:rPr lang="en-US" sz="3300" dirty="0"/>
            </a:br>
            <a:r>
              <a:rPr lang="en-US" sz="3300" dirty="0"/>
              <a:t>AI Literacy </a:t>
            </a:r>
            <a:br>
              <a:rPr lang="en-US" sz="3300" dirty="0"/>
            </a:br>
            <a:br>
              <a:rPr lang="en-US" sz="3300" dirty="0"/>
            </a:br>
            <a:endParaRPr lang="en-US" sz="3300" dirty="0"/>
          </a:p>
        </p:txBody>
      </p:sp>
      <p:pic>
        <p:nvPicPr>
          <p:cNvPr id="4" name="Picture 3">
            <a:extLst>
              <a:ext uri="{FF2B5EF4-FFF2-40B4-BE49-F238E27FC236}">
                <a16:creationId xmlns:a16="http://schemas.microsoft.com/office/drawing/2014/main" id="{71608991-B152-4818-B9AF-8B1ED4BA6555}"/>
              </a:ext>
            </a:extLst>
          </p:cNvPr>
          <p:cNvPicPr>
            <a:picLocks noChangeAspect="1"/>
          </p:cNvPicPr>
          <p:nvPr/>
        </p:nvPicPr>
        <p:blipFill>
          <a:blip r:embed="rId2"/>
          <a:stretch>
            <a:fillRect/>
          </a:stretch>
        </p:blipFill>
        <p:spPr>
          <a:xfrm>
            <a:off x="2372296" y="1261024"/>
            <a:ext cx="6706389" cy="5576922"/>
          </a:xfrm>
          <a:prstGeom prst="rect">
            <a:avLst/>
          </a:prstGeom>
        </p:spPr>
      </p:pic>
      <p:sp>
        <p:nvSpPr>
          <p:cNvPr id="5" name="TextBox 4">
            <a:extLst>
              <a:ext uri="{FF2B5EF4-FFF2-40B4-BE49-F238E27FC236}">
                <a16:creationId xmlns:a16="http://schemas.microsoft.com/office/drawing/2014/main" id="{F1E3C13F-BE29-412D-9A92-645E30E5ABA4}"/>
              </a:ext>
            </a:extLst>
          </p:cNvPr>
          <p:cNvSpPr txBox="1"/>
          <p:nvPr/>
        </p:nvSpPr>
        <p:spPr>
          <a:xfrm>
            <a:off x="232981" y="1261024"/>
            <a:ext cx="2413014" cy="4801314"/>
          </a:xfrm>
          <a:prstGeom prst="rect">
            <a:avLst/>
          </a:prstGeom>
          <a:noFill/>
        </p:spPr>
        <p:txBody>
          <a:bodyPr wrap="square" rtlCol="0">
            <a:spAutoFit/>
          </a:bodyPr>
          <a:lstStyle/>
          <a:p>
            <a:r>
              <a:rPr lang="en-US" dirty="0"/>
              <a:t>Era of Fake News, Misinformation, Disinformation &amp; Unreliable Information Sources. These are widespread.</a:t>
            </a:r>
            <a:br>
              <a:rPr lang="en-US" dirty="0"/>
            </a:br>
            <a:br>
              <a:rPr lang="en-US" dirty="0"/>
            </a:br>
            <a:r>
              <a:rPr lang="en-US" dirty="0"/>
              <a:t>Librarians Need to Educate Students on Information Seeking</a:t>
            </a:r>
            <a:br>
              <a:rPr lang="en-US" dirty="0"/>
            </a:br>
            <a:r>
              <a:rPr lang="en-US" dirty="0"/>
              <a:t>Beyond Refereed Scholarly Journals, Reliable Sources towards Larger Societal Implications &amp; Valences (Democracy) etc.</a:t>
            </a:r>
            <a:br>
              <a:rPr lang="en-US" dirty="0"/>
            </a:br>
            <a:endParaRPr lang="en-US" dirty="0"/>
          </a:p>
        </p:txBody>
      </p:sp>
    </p:spTree>
    <p:extLst>
      <p:ext uri="{BB962C8B-B14F-4D97-AF65-F5344CB8AC3E}">
        <p14:creationId xmlns:p14="http://schemas.microsoft.com/office/powerpoint/2010/main" val="3375222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CA6B-9FBE-4694-A9ED-E81ED258E29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6BF1E2D-C0A9-422C-818D-737F7B9C2F1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9972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6058E8-37AA-D431-B6E5-ED50BB2F39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a:extLst>
              <a:ext uri="{FF2B5EF4-FFF2-40B4-BE49-F238E27FC236}">
                <a16:creationId xmlns:a16="http://schemas.microsoft.com/office/drawing/2014/main" id="{F1DA0168-0703-B7ED-79D7-0B282002FA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4" name="Picture 3">
            <a:extLst>
              <a:ext uri="{FF2B5EF4-FFF2-40B4-BE49-F238E27FC236}">
                <a16:creationId xmlns:a16="http://schemas.microsoft.com/office/drawing/2014/main" id="{409056A9-CD42-4091-E6A0-C1A043BFD0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EE7EF626-5F5B-1103-DC26-23B793F80476}"/>
              </a:ext>
            </a:extLst>
          </p:cNvPr>
          <p:cNvSpPr>
            <a:spLocks noGrp="1"/>
          </p:cNvSpPr>
          <p:nvPr>
            <p:ph type="title"/>
          </p:nvPr>
        </p:nvSpPr>
        <p:spPr>
          <a:xfrm>
            <a:off x="448056" y="685800"/>
            <a:ext cx="2807208" cy="1325563"/>
          </a:xfrm>
        </p:spPr>
        <p:txBody>
          <a:bodyPr>
            <a:normAutofit/>
          </a:bodyPr>
          <a:lstStyle/>
          <a:p>
            <a:r>
              <a:rPr lang="en-US" sz="2400" b="1" dirty="0"/>
              <a:t>Multimodal AI</a:t>
            </a:r>
            <a:r>
              <a:rPr lang="en-US" sz="2000" dirty="0"/>
              <a:t>, </a:t>
            </a:r>
            <a:r>
              <a:rPr lang="en-US" sz="1800" dirty="0"/>
              <a:t>GPT4 + </a:t>
            </a:r>
            <a:br>
              <a:rPr lang="en-US" sz="1800" dirty="0"/>
            </a:br>
            <a:r>
              <a:rPr lang="en-US" sz="1800" dirty="0"/>
              <a:t>Image/Voice/Audio-visual and Force Feedback Models (Robotics), 2024+</a:t>
            </a:r>
          </a:p>
        </p:txBody>
      </p:sp>
      <p:sp>
        <p:nvSpPr>
          <p:cNvPr id="3" name="Content Placeholder 2">
            <a:extLst>
              <a:ext uri="{FF2B5EF4-FFF2-40B4-BE49-F238E27FC236}">
                <a16:creationId xmlns:a16="http://schemas.microsoft.com/office/drawing/2014/main" id="{43BCEB88-3AC7-53EF-D66A-A743D5C8A427}"/>
              </a:ext>
            </a:extLst>
          </p:cNvPr>
          <p:cNvSpPr>
            <a:spLocks noGrp="1"/>
          </p:cNvSpPr>
          <p:nvPr>
            <p:ph idx="1"/>
          </p:nvPr>
        </p:nvSpPr>
        <p:spPr>
          <a:xfrm>
            <a:off x="63314" y="2236772"/>
            <a:ext cx="3873356" cy="3922776"/>
          </a:xfrm>
        </p:spPr>
        <p:txBody>
          <a:bodyPr>
            <a:normAutofit fontScale="85000" lnSpcReduction="20000"/>
          </a:bodyPr>
          <a:lstStyle/>
          <a:p>
            <a:pPr marL="0" indent="0">
              <a:buNone/>
            </a:pPr>
            <a:r>
              <a:rPr lang="en-US" sz="1700" b="1" dirty="0"/>
              <a:t>Image Generators</a:t>
            </a:r>
            <a:br>
              <a:rPr lang="en-US" sz="1700" dirty="0"/>
            </a:br>
            <a:r>
              <a:rPr lang="en-US" sz="1700" dirty="0"/>
              <a:t>Dalle-3, </a:t>
            </a:r>
            <a:r>
              <a:rPr lang="en-US" sz="1700" dirty="0" err="1"/>
              <a:t>Midjourney</a:t>
            </a:r>
            <a:r>
              <a:rPr lang="en-US" sz="1700" dirty="0"/>
              <a:t> Stable  Diffusion</a:t>
            </a:r>
            <a:br>
              <a:rPr lang="en-US" sz="1700" dirty="0"/>
            </a:br>
            <a:r>
              <a:rPr lang="en-US" sz="1700" dirty="0"/>
              <a:t>Text to Image and Image to Video Models</a:t>
            </a:r>
          </a:p>
          <a:p>
            <a:pPr marL="0" indent="0">
              <a:buNone/>
            </a:pPr>
            <a:r>
              <a:rPr lang="en-US" sz="1700" b="1" dirty="0"/>
              <a:t>Video Generators</a:t>
            </a:r>
            <a:r>
              <a:rPr lang="en-US" sz="1700" dirty="0"/>
              <a:t>: </a:t>
            </a:r>
            <a:br>
              <a:rPr lang="en-US" sz="1700" dirty="0"/>
            </a:br>
            <a:r>
              <a:rPr lang="en-US" sz="1700" dirty="0"/>
              <a:t>Runway, PIKA, Stable Diffusion Video, Lumiere, SORA</a:t>
            </a:r>
            <a:br>
              <a:rPr lang="en-US" sz="1700" dirty="0"/>
            </a:br>
            <a:r>
              <a:rPr lang="en-US" sz="1700" dirty="0"/>
              <a:t>Image to Video, Text to Video, Video to Video</a:t>
            </a:r>
          </a:p>
          <a:p>
            <a:pPr marL="0" indent="0">
              <a:buNone/>
            </a:pPr>
            <a:r>
              <a:rPr lang="en-US" sz="1700" b="1" dirty="0"/>
              <a:t>Device Integration &amp; Robots</a:t>
            </a:r>
            <a:r>
              <a:rPr lang="en-US" sz="1700" dirty="0"/>
              <a:t>:  </a:t>
            </a:r>
            <a:br>
              <a:rPr lang="en-US" sz="1700" dirty="0"/>
            </a:br>
            <a:r>
              <a:rPr lang="en-US" sz="1700" dirty="0"/>
              <a:t>Optimus (Tesla Bot), Boston Dynamics, NVIDIA, Meta’s </a:t>
            </a:r>
            <a:r>
              <a:rPr lang="en-US" sz="1700" dirty="0" err="1"/>
              <a:t>Rayban</a:t>
            </a:r>
            <a:r>
              <a:rPr lang="en-US" sz="1700" dirty="0"/>
              <a:t> Glasses AI + XR</a:t>
            </a:r>
            <a:br>
              <a:rPr lang="en-US" sz="1700" dirty="0"/>
            </a:br>
            <a:r>
              <a:rPr lang="en-US" sz="1700" dirty="0"/>
              <a:t>Smart Phone Integration</a:t>
            </a:r>
            <a:br>
              <a:rPr lang="en-US" sz="1700" dirty="0"/>
            </a:br>
            <a:endParaRPr lang="en-US" sz="1700" dirty="0"/>
          </a:p>
          <a:p>
            <a:pPr marL="0" indent="0">
              <a:buNone/>
            </a:pPr>
            <a:r>
              <a:rPr lang="en-US" sz="1700" b="1" dirty="0"/>
              <a:t>Various University Research Services </a:t>
            </a:r>
            <a:br>
              <a:rPr lang="en-US" sz="1700" b="1" dirty="0"/>
            </a:br>
            <a:r>
              <a:rPr lang="en-US" sz="1700" b="1" dirty="0"/>
              <a:t>Use Case Scenarios</a:t>
            </a:r>
            <a:r>
              <a:rPr lang="en-US" sz="1700" dirty="0"/>
              <a:t>: </a:t>
            </a:r>
            <a:br>
              <a:rPr lang="en-US" sz="1700" dirty="0"/>
            </a:br>
            <a:r>
              <a:rPr lang="en-US" sz="1700" dirty="0"/>
              <a:t> </a:t>
            </a:r>
            <a:r>
              <a:rPr lang="en-US" sz="1700" dirty="0" err="1"/>
              <a:t>Powerpoint</a:t>
            </a:r>
            <a:r>
              <a:rPr lang="en-US" sz="1700" dirty="0"/>
              <a:t> &amp; PDF to Essay Summarization and Research , Natural Human Instructions:</a:t>
            </a:r>
            <a:br>
              <a:rPr lang="en-US" sz="1700" dirty="0"/>
            </a:br>
            <a:r>
              <a:rPr lang="en-US" sz="1700" dirty="0"/>
              <a:t>No code movement, PDF to Image</a:t>
            </a:r>
            <a:br>
              <a:rPr lang="en-US" sz="1700" dirty="0"/>
            </a:br>
            <a:r>
              <a:rPr lang="en-US" sz="1700" dirty="0"/>
              <a:t>Augmenting the Senses:</a:t>
            </a:r>
            <a:br>
              <a:rPr lang="en-US" sz="1700" dirty="0"/>
            </a:br>
            <a:r>
              <a:rPr lang="en-US" sz="1700" dirty="0"/>
              <a:t>XR (Extended Mixed  Media Reality + AI</a:t>
            </a:r>
            <a:br>
              <a:rPr lang="en-US" sz="1700" dirty="0"/>
            </a:br>
            <a:r>
              <a:rPr lang="en-US" sz="1700" dirty="0"/>
              <a:t>Artificial Intelligence</a:t>
            </a:r>
            <a:br>
              <a:rPr lang="en-US" sz="1700" dirty="0"/>
            </a:br>
            <a:r>
              <a:rPr lang="en-US" sz="1700" dirty="0"/>
              <a:t>Memory and Customization of Models   </a:t>
            </a:r>
          </a:p>
        </p:txBody>
      </p:sp>
      <p:pic>
        <p:nvPicPr>
          <p:cNvPr id="7" name="Picture 6">
            <a:extLst>
              <a:ext uri="{FF2B5EF4-FFF2-40B4-BE49-F238E27FC236}">
                <a16:creationId xmlns:a16="http://schemas.microsoft.com/office/drawing/2014/main" id="{4B18D93E-1BAC-3B8A-E6DF-FDEAFD462E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3"/>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922736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3FC6-6EFE-45D1-8F76-7E0CB4E6AAC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F379CD3-FBB3-4A7A-8F12-D0A13E178F1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06390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33D7-0A21-41BB-A3BE-0EF0E371125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1872731-8D93-4DF3-BA28-39FC775A59F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66325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A0D3-CA83-4329-BB0D-48D9E2D11ED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C4A14E9-3AA1-47C6-919C-85CC1987065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480669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AD36-002F-4876-929B-7BBA8B861F9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07A9CD4-665F-4AEC-B84B-F0E69939BB1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11839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79D7-30AD-47AC-92F0-A21746B9C40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9D26865-496A-4A05-9E28-182C374D6EF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51709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B70BD-6159-4EA7-83FF-C313EA4DBC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55BE193-23E6-4A26-92F9-3581DDD057D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72026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135B-6221-4DA0-B622-BDD80978C15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D34FDFB-FA38-426F-9E1B-AF0DB66F97A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6936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AF18-721D-493E-821A-5FD26DEDA65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FA4562D-3654-4418-A1CC-21BEF6C63FD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55647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965F5-29C6-4F0F-A8A6-1BE373010AC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E1E82B7-0D7B-43D0-9924-FA0B6D89DE4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012264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BE119-17BB-40A6-A8D5-DADBDEC935C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49F8187-07D4-4319-BDB5-863D8538EF8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097413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DC502FB-8428-4B71-AC44-A55298B02DCE}"/>
              </a:ext>
            </a:extLst>
          </p:cNvPr>
          <p:cNvSpPr>
            <a:spLocks noGrp="1"/>
          </p:cNvSpPr>
          <p:nvPr>
            <p:ph type="title"/>
          </p:nvPr>
        </p:nvSpPr>
        <p:spPr>
          <a:xfrm>
            <a:off x="640081" y="329184"/>
            <a:ext cx="6694784" cy="1783080"/>
          </a:xfrm>
        </p:spPr>
        <p:txBody>
          <a:bodyPr vert="horz" lIns="91440" tIns="45720" rIns="91440" bIns="45720" rtlCol="0" anchor="b">
            <a:normAutofit/>
          </a:bodyPr>
          <a:lstStyle/>
          <a:p>
            <a:r>
              <a:rPr lang="en-US" sz="3400" dirty="0">
                <a:solidFill>
                  <a:srgbClr val="FFFFFF"/>
                </a:solidFill>
              </a:rPr>
              <a:t>The Library Has Become a  Technology Rich Learning Commons, Focused  Upon:</a:t>
            </a:r>
          </a:p>
        </p:txBody>
      </p:sp>
      <p:sp>
        <p:nvSpPr>
          <p:cNvPr id="14" name="sketch line">
            <a:extLst>
              <a:ext uri="{FF2B5EF4-FFF2-40B4-BE49-F238E27FC236}">
                <a16:creationId xmlns:a16="http://schemas.microsoft.com/office/drawing/2014/main" id="{62677C27-4325-4BE2-B2C9-B721DA9E3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2362200"/>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12FF6E2-6E63-4307-AE40-DD906E9C5290}"/>
              </a:ext>
            </a:extLst>
          </p:cNvPr>
          <p:cNvSpPr txBox="1"/>
          <p:nvPr/>
        </p:nvSpPr>
        <p:spPr>
          <a:xfrm>
            <a:off x="640081" y="2706624"/>
            <a:ext cx="6241568" cy="3483864"/>
          </a:xfrm>
          <a:prstGeom prst="rect">
            <a:avLst/>
          </a:prstGeom>
        </p:spPr>
        <p:txBody>
          <a:bodyPr vert="horz" lIns="91440" tIns="45720" rIns="91440" bIns="45720" rtlCol="0">
            <a:normAutofit fontScale="70000" lnSpcReduction="20000"/>
          </a:bodyPr>
          <a:lstStyle/>
          <a:p>
            <a:pPr marL="571500" indent="-571500" fontAlgn="base">
              <a:lnSpc>
                <a:spcPct val="90000"/>
              </a:lnSpc>
              <a:spcAft>
                <a:spcPts val="600"/>
              </a:spcAft>
              <a:buFont typeface="Arial" panose="020B0604020202020204" pitchFamily="34" charset="0"/>
              <a:buChar char="•"/>
            </a:pPr>
            <a:r>
              <a:rPr lang="en-US" altLang="en-US" sz="3600" dirty="0">
                <a:solidFill>
                  <a:srgbClr val="FFFFFF"/>
                </a:solidFill>
              </a:rPr>
              <a:t>Student and Faculty </a:t>
            </a:r>
            <a:br>
              <a:rPr lang="en-US" altLang="en-US" sz="3600" dirty="0">
                <a:solidFill>
                  <a:srgbClr val="FFFFFF"/>
                </a:solidFill>
              </a:rPr>
            </a:br>
            <a:r>
              <a:rPr lang="en-US" altLang="en-US" sz="3600" dirty="0">
                <a:solidFill>
                  <a:srgbClr val="FFFFFF"/>
                </a:solidFill>
              </a:rPr>
              <a:t>Research, Development and Teaching Success</a:t>
            </a:r>
            <a:br>
              <a:rPr lang="en-US" altLang="en-US" sz="3600" dirty="0">
                <a:solidFill>
                  <a:srgbClr val="FFFFFF"/>
                </a:solidFill>
              </a:rPr>
            </a:br>
            <a:endParaRPr lang="en-US" altLang="en-US" sz="3600" dirty="0">
              <a:solidFill>
                <a:srgbClr val="FFFFFF"/>
              </a:solidFill>
            </a:endParaRPr>
          </a:p>
          <a:p>
            <a:pPr marL="571500" indent="-571500" fontAlgn="base">
              <a:lnSpc>
                <a:spcPct val="90000"/>
              </a:lnSpc>
              <a:spcAft>
                <a:spcPts val="600"/>
              </a:spcAft>
              <a:buFont typeface="Arial" panose="020B0604020202020204" pitchFamily="34" charset="0"/>
              <a:buChar char="•"/>
            </a:pPr>
            <a:r>
              <a:rPr lang="en-US" altLang="en-US" sz="3600" dirty="0">
                <a:solidFill>
                  <a:srgbClr val="FFFFFF"/>
                </a:solidFill>
              </a:rPr>
              <a:t>Research Interdisciplinarity, Digital &amp; AI Literacy</a:t>
            </a:r>
            <a:br>
              <a:rPr lang="en-US" altLang="en-US" sz="3600" dirty="0">
                <a:solidFill>
                  <a:srgbClr val="FFFFFF"/>
                </a:solidFill>
              </a:rPr>
            </a:br>
            <a:endParaRPr lang="en-US" altLang="en-US" sz="3600" dirty="0">
              <a:solidFill>
                <a:srgbClr val="FFFFFF"/>
              </a:solidFill>
            </a:endParaRPr>
          </a:p>
          <a:p>
            <a:pPr marL="571500" indent="-571500" fontAlgn="base">
              <a:lnSpc>
                <a:spcPct val="90000"/>
              </a:lnSpc>
              <a:spcAft>
                <a:spcPts val="600"/>
              </a:spcAft>
              <a:buFont typeface="Arial" panose="020B0604020202020204" pitchFamily="34" charset="0"/>
              <a:buChar char="•"/>
            </a:pPr>
            <a:r>
              <a:rPr lang="en-US" altLang="en-US" sz="3600" dirty="0">
                <a:solidFill>
                  <a:srgbClr val="FFFFFF"/>
                </a:solidFill>
              </a:rPr>
              <a:t>The library is also a significant place for socialization, study, third space for research collaboration, seen as a third safe space</a:t>
            </a:r>
            <a:br>
              <a:rPr lang="en-US" altLang="en-US" sz="3600" dirty="0">
                <a:solidFill>
                  <a:srgbClr val="FFFFFF"/>
                </a:solidFill>
              </a:rPr>
            </a:br>
            <a:endParaRPr lang="en-US" sz="3600" dirty="0">
              <a:solidFill>
                <a:srgbClr val="FFFFFF"/>
              </a:solidFill>
            </a:endParaRPr>
          </a:p>
        </p:txBody>
      </p:sp>
      <p:pic>
        <p:nvPicPr>
          <p:cNvPr id="5" name="Picture 4">
            <a:extLst>
              <a:ext uri="{FF2B5EF4-FFF2-40B4-BE49-F238E27FC236}">
                <a16:creationId xmlns:a16="http://schemas.microsoft.com/office/drawing/2014/main" id="{B9AA2B8B-F3DC-BEA8-F1C8-E5B650947E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6441" y="575825"/>
            <a:ext cx="3438442" cy="2853175"/>
          </a:xfrm>
          <a:prstGeom prst="rect">
            <a:avLst/>
          </a:prstGeom>
        </p:spPr>
      </p:pic>
      <p:pic>
        <p:nvPicPr>
          <p:cNvPr id="4" name="Picture 3">
            <a:extLst>
              <a:ext uri="{FF2B5EF4-FFF2-40B4-BE49-F238E27FC236}">
                <a16:creationId xmlns:a16="http://schemas.microsoft.com/office/drawing/2014/main" id="{3120DDDC-1E99-31FC-141F-8BA26DA4D4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9862" y="4148390"/>
            <a:ext cx="3475021" cy="2133785"/>
          </a:xfrm>
          <a:prstGeom prst="rect">
            <a:avLst/>
          </a:prstGeom>
        </p:spPr>
      </p:pic>
    </p:spTree>
    <p:extLst>
      <p:ext uri="{BB962C8B-B14F-4D97-AF65-F5344CB8AC3E}">
        <p14:creationId xmlns:p14="http://schemas.microsoft.com/office/powerpoint/2010/main" val="75275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C85920-B2B6-4322-B349-7A9C581F2642}"/>
              </a:ext>
            </a:extLst>
          </p:cNvPr>
          <p:cNvSpPr txBox="1">
            <a:spLocks/>
          </p:cNvSpPr>
          <p:nvPr/>
        </p:nvSpPr>
        <p:spPr>
          <a:xfrm>
            <a:off x="6993578" y="4273601"/>
            <a:ext cx="8229600"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 </a:t>
            </a:r>
          </a:p>
        </p:txBody>
      </p:sp>
      <p:sp>
        <p:nvSpPr>
          <p:cNvPr id="6" name="Title 1">
            <a:extLst>
              <a:ext uri="{FF2B5EF4-FFF2-40B4-BE49-F238E27FC236}">
                <a16:creationId xmlns:a16="http://schemas.microsoft.com/office/drawing/2014/main" id="{BAB10889-8CAB-4C3F-8C55-8F314BB5CD94}"/>
              </a:ext>
            </a:extLst>
          </p:cNvPr>
          <p:cNvSpPr txBox="1">
            <a:spLocks/>
          </p:cNvSpPr>
          <p:nvPr/>
        </p:nvSpPr>
        <p:spPr bwMode="auto">
          <a:xfrm>
            <a:off x="3775585" y="6191488"/>
            <a:ext cx="457620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dirty="0"/>
              <a:t>Cross-fertilization of </a:t>
            </a:r>
            <a:br>
              <a:rPr lang="en-US" altLang="en-US" sz="2000" dirty="0"/>
            </a:br>
            <a:r>
              <a:rPr lang="en-US" altLang="en-US" sz="2000" dirty="0"/>
              <a:t>Projects, Smart, Educated People, Skillsets</a:t>
            </a:r>
          </a:p>
        </p:txBody>
      </p:sp>
      <p:sp>
        <p:nvSpPr>
          <p:cNvPr id="11" name="TextBox 12">
            <a:extLst>
              <a:ext uri="{FF2B5EF4-FFF2-40B4-BE49-F238E27FC236}">
                <a16:creationId xmlns:a16="http://schemas.microsoft.com/office/drawing/2014/main" id="{58B1CD4A-0E45-4265-97B5-9D826250E746}"/>
              </a:ext>
            </a:extLst>
          </p:cNvPr>
          <p:cNvSpPr txBox="1">
            <a:spLocks noChangeArrowheads="1"/>
          </p:cNvSpPr>
          <p:nvPr/>
        </p:nvSpPr>
        <p:spPr bwMode="auto">
          <a:xfrm>
            <a:off x="227807" y="-412045"/>
            <a:ext cx="11818374"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br>
              <a:rPr lang="en-US" altLang="en-US" sz="2000" b="1" dirty="0"/>
            </a:br>
            <a:br>
              <a:rPr lang="en-US" altLang="en-US" sz="2000" b="1" dirty="0"/>
            </a:br>
            <a:r>
              <a:rPr lang="en-US" sz="4800" dirty="0"/>
              <a:t> Renaissance Period for Research Libraries </a:t>
            </a:r>
            <a:br>
              <a:rPr lang="en-US" sz="3600" dirty="0"/>
            </a:br>
            <a:r>
              <a:rPr lang="en-US" sz="3600" dirty="0"/>
              <a:t>Interdisciplinarity, Redefining What Research Services Means, </a:t>
            </a:r>
            <a:r>
              <a:rPr lang="en-US" sz="2400" dirty="0"/>
              <a:t>Information and Digital Literacy, Technology Enhanced  Spaces,</a:t>
            </a:r>
            <a:br>
              <a:rPr lang="en-US" sz="2400" dirty="0"/>
            </a:br>
            <a:r>
              <a:rPr lang="en-US" sz="2400" dirty="0"/>
              <a:t> What Learning and Research means in the 21</a:t>
            </a:r>
            <a:r>
              <a:rPr lang="en-US" sz="2400" baseline="30000" dirty="0"/>
              <a:t>st</a:t>
            </a:r>
            <a:r>
              <a:rPr lang="en-US" sz="2400" dirty="0"/>
              <a:t> C.</a:t>
            </a:r>
            <a:endParaRPr lang="en-US" altLang="en-US" sz="2400" dirty="0"/>
          </a:p>
          <a:p>
            <a:endParaRPr lang="en-US" altLang="en-US" sz="2000" b="1" dirty="0"/>
          </a:p>
          <a:p>
            <a:endParaRPr lang="en-US" altLang="en-US" sz="2000" b="1" dirty="0"/>
          </a:p>
        </p:txBody>
      </p:sp>
      <p:sp>
        <p:nvSpPr>
          <p:cNvPr id="18" name="Title 1">
            <a:extLst>
              <a:ext uri="{FF2B5EF4-FFF2-40B4-BE49-F238E27FC236}">
                <a16:creationId xmlns:a16="http://schemas.microsoft.com/office/drawing/2014/main" id="{EB590FE0-E248-4399-BEF4-A06EFAFFC4CB}"/>
              </a:ext>
            </a:extLst>
          </p:cNvPr>
          <p:cNvSpPr txBox="1">
            <a:spLocks/>
          </p:cNvSpPr>
          <p:nvPr/>
        </p:nvSpPr>
        <p:spPr>
          <a:xfrm>
            <a:off x="471553" y="357137"/>
            <a:ext cx="8200893" cy="1021556"/>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ysClr val="windowText" lastClr="000000"/>
              </a:solidFill>
              <a:effectLst/>
              <a:uLnTx/>
              <a:uFillTx/>
              <a:latin typeface="Calibri"/>
              <a:ea typeface="+mj-ea"/>
              <a:cs typeface="+mj-cs"/>
            </a:endParaRPr>
          </a:p>
        </p:txBody>
      </p:sp>
      <p:sp>
        <p:nvSpPr>
          <p:cNvPr id="19" name="Oval 18">
            <a:extLst>
              <a:ext uri="{FF2B5EF4-FFF2-40B4-BE49-F238E27FC236}">
                <a16:creationId xmlns:a16="http://schemas.microsoft.com/office/drawing/2014/main" id="{7A60A18B-1770-4BBE-A052-AF994311DB26}"/>
              </a:ext>
            </a:extLst>
          </p:cNvPr>
          <p:cNvSpPr/>
          <p:nvPr/>
        </p:nvSpPr>
        <p:spPr>
          <a:xfrm>
            <a:off x="2739888" y="2294783"/>
            <a:ext cx="6929429" cy="3962648"/>
          </a:xfrm>
          <a:prstGeom prst="ellipse">
            <a:avLst/>
          </a:prstGeom>
          <a:solidFill>
            <a:srgbClr val="9BBB59">
              <a:lumMod val="60000"/>
              <a:lumOff val="40000"/>
              <a:alpha val="95000"/>
            </a:srgbClr>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Calibri"/>
              <a:ea typeface="+mn-ea"/>
              <a:cs typeface="+mn-cs"/>
            </a:endParaRPr>
          </a:p>
        </p:txBody>
      </p:sp>
      <p:sp>
        <p:nvSpPr>
          <p:cNvPr id="20" name="Oval 19">
            <a:extLst>
              <a:ext uri="{FF2B5EF4-FFF2-40B4-BE49-F238E27FC236}">
                <a16:creationId xmlns:a16="http://schemas.microsoft.com/office/drawing/2014/main" id="{C35FDDE6-4640-49B5-A8ED-D8377F28AC1F}"/>
              </a:ext>
            </a:extLst>
          </p:cNvPr>
          <p:cNvSpPr/>
          <p:nvPr/>
        </p:nvSpPr>
        <p:spPr>
          <a:xfrm>
            <a:off x="5649344" y="2853583"/>
            <a:ext cx="3428344" cy="2201944"/>
          </a:xfrm>
          <a:prstGeom prst="ellipse">
            <a:avLst/>
          </a:prstGeom>
          <a:solidFill>
            <a:srgbClr val="C0504D">
              <a:lumMod val="60000"/>
              <a:lumOff val="40000"/>
              <a:alpha val="69000"/>
            </a:srgbClr>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ea typeface="+mn-ea"/>
                <a:cs typeface="+mn-cs"/>
              </a:rPr>
              <a:t>Sciences</a:t>
            </a:r>
          </a:p>
        </p:txBody>
      </p:sp>
      <p:sp>
        <p:nvSpPr>
          <p:cNvPr id="21" name="Oval 20">
            <a:extLst>
              <a:ext uri="{FF2B5EF4-FFF2-40B4-BE49-F238E27FC236}">
                <a16:creationId xmlns:a16="http://schemas.microsoft.com/office/drawing/2014/main" id="{833D4825-E3D6-4970-9FEA-D0B082C4A2E7}"/>
              </a:ext>
            </a:extLst>
          </p:cNvPr>
          <p:cNvSpPr/>
          <p:nvPr/>
        </p:nvSpPr>
        <p:spPr>
          <a:xfrm>
            <a:off x="2997583" y="2910732"/>
            <a:ext cx="3514053" cy="2137181"/>
          </a:xfrm>
          <a:prstGeom prst="ellipse">
            <a:avLst/>
          </a:prstGeom>
          <a:solidFill>
            <a:srgbClr val="F79646">
              <a:lumMod val="75000"/>
              <a:alpha val="33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ea typeface="+mn-ea"/>
                <a:cs typeface="+mn-cs"/>
              </a:rPr>
              <a:t>Humanities &amp; </a:t>
            </a:r>
            <a:br>
              <a:rPr kumimoji="0" lang="en-US" sz="1350" b="0" i="0" u="none" strike="noStrike" kern="0" cap="none" spc="0" normalizeH="0" baseline="0" noProof="0" dirty="0">
                <a:ln>
                  <a:noFill/>
                </a:ln>
                <a:solidFill>
                  <a:prstClr val="black"/>
                </a:solidFill>
                <a:effectLst/>
                <a:uLnTx/>
                <a:uFillTx/>
                <a:latin typeface="Calibri"/>
                <a:ea typeface="+mn-ea"/>
                <a:cs typeface="+mn-cs"/>
              </a:rPr>
            </a:br>
            <a:r>
              <a:rPr kumimoji="0" lang="en-US" sz="1350" b="0" i="0" u="none" strike="noStrike" kern="0" cap="none" spc="0" normalizeH="0" baseline="0" noProof="0" dirty="0">
                <a:ln>
                  <a:noFill/>
                </a:ln>
                <a:solidFill>
                  <a:prstClr val="black"/>
                </a:solidFill>
                <a:effectLst/>
                <a:uLnTx/>
                <a:uFillTx/>
                <a:latin typeface="Calibri"/>
                <a:ea typeface="+mn-ea"/>
                <a:cs typeface="+mn-cs"/>
              </a:rPr>
              <a:t>Social Sciences</a:t>
            </a:r>
          </a:p>
        </p:txBody>
      </p:sp>
      <p:sp>
        <p:nvSpPr>
          <p:cNvPr id="22" name="Oval 21">
            <a:extLst>
              <a:ext uri="{FF2B5EF4-FFF2-40B4-BE49-F238E27FC236}">
                <a16:creationId xmlns:a16="http://schemas.microsoft.com/office/drawing/2014/main" id="{CDB85A03-E963-41D4-99BC-F8C8F86160D4}"/>
              </a:ext>
            </a:extLst>
          </p:cNvPr>
          <p:cNvSpPr/>
          <p:nvPr/>
        </p:nvSpPr>
        <p:spPr>
          <a:xfrm>
            <a:off x="4445383" y="3853708"/>
            <a:ext cx="3514053" cy="2072418"/>
          </a:xfrm>
          <a:prstGeom prst="ellipse">
            <a:avLst/>
          </a:prstGeom>
          <a:solidFill>
            <a:srgbClr val="4F81BD">
              <a:alpha val="48000"/>
            </a:srgbClr>
          </a:soli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ea typeface="+mn-ea"/>
                <a:cs typeface="+mn-cs"/>
              </a:rPr>
              <a:t>Technologists &amp;</a:t>
            </a:r>
            <a:br>
              <a:rPr kumimoji="0" lang="en-US" sz="1350" b="0" i="0" u="none" strike="noStrike" kern="0" cap="none" spc="0" normalizeH="0" baseline="0" noProof="0" dirty="0">
                <a:ln>
                  <a:noFill/>
                </a:ln>
                <a:solidFill>
                  <a:prstClr val="black"/>
                </a:solidFill>
                <a:effectLst/>
                <a:uLnTx/>
                <a:uFillTx/>
                <a:latin typeface="Calibri"/>
                <a:ea typeface="+mn-ea"/>
                <a:cs typeface="+mn-cs"/>
              </a:rPr>
            </a:br>
            <a:r>
              <a:rPr kumimoji="0" lang="en-US" sz="1350" b="0" i="0" u="none" strike="noStrike" kern="0" cap="none" spc="0" normalizeH="0" baseline="0" noProof="0" dirty="0">
                <a:ln>
                  <a:noFill/>
                </a:ln>
                <a:solidFill>
                  <a:prstClr val="black"/>
                </a:solidFill>
                <a:effectLst/>
                <a:uLnTx/>
                <a:uFillTx/>
                <a:latin typeface="Calibri"/>
                <a:ea typeface="+mn-ea"/>
                <a:cs typeface="+mn-cs"/>
              </a:rPr>
              <a:t>Engineering</a:t>
            </a:r>
          </a:p>
        </p:txBody>
      </p:sp>
      <p:pic>
        <p:nvPicPr>
          <p:cNvPr id="2050" name="Picture 2" descr="Image result for renaissance">
            <a:extLst>
              <a:ext uri="{FF2B5EF4-FFF2-40B4-BE49-F238E27FC236}">
                <a16:creationId xmlns:a16="http://schemas.microsoft.com/office/drawing/2014/main" id="{5D3BEAF4-619F-4D8B-9E6C-783A4F1E55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4931" y="4966603"/>
            <a:ext cx="2381250" cy="1847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EABF07-1B4D-4EC9-9C5A-4D037532D805}"/>
              </a:ext>
            </a:extLst>
          </p:cNvPr>
          <p:cNvSpPr/>
          <p:nvPr/>
        </p:nvSpPr>
        <p:spPr>
          <a:xfrm>
            <a:off x="30097" y="2701660"/>
            <a:ext cx="2230547" cy="1938992"/>
          </a:xfrm>
          <a:prstGeom prst="rect">
            <a:avLst/>
          </a:prstGeom>
        </p:spPr>
        <p:txBody>
          <a:bodyPr wrap="square">
            <a:spAutoFit/>
          </a:bodyPr>
          <a:lstStyle/>
          <a:p>
            <a:r>
              <a:rPr lang="en-US" altLang="en-US" sz="2000" dirty="0"/>
              <a:t>Convergence of Space, Technology, Learning</a:t>
            </a:r>
          </a:p>
          <a:p>
            <a:br>
              <a:rPr lang="en-US" sz="2000" dirty="0"/>
            </a:br>
            <a:br>
              <a:rPr lang="en-US" sz="2000" dirty="0"/>
            </a:br>
            <a:endParaRPr lang="en-US" sz="2000" dirty="0"/>
          </a:p>
        </p:txBody>
      </p:sp>
      <p:sp>
        <p:nvSpPr>
          <p:cNvPr id="3" name="TextBox 2">
            <a:extLst>
              <a:ext uri="{FF2B5EF4-FFF2-40B4-BE49-F238E27FC236}">
                <a16:creationId xmlns:a16="http://schemas.microsoft.com/office/drawing/2014/main" id="{A5DAA27E-7FB3-4107-A1E1-B1911FC70AFF}"/>
              </a:ext>
            </a:extLst>
          </p:cNvPr>
          <p:cNvSpPr txBox="1"/>
          <p:nvPr/>
        </p:nvSpPr>
        <p:spPr>
          <a:xfrm>
            <a:off x="5649344" y="2533786"/>
            <a:ext cx="828688" cy="369332"/>
          </a:xfrm>
          <a:prstGeom prst="rect">
            <a:avLst/>
          </a:prstGeom>
          <a:noFill/>
        </p:spPr>
        <p:txBody>
          <a:bodyPr wrap="none" rtlCol="0">
            <a:spAutoFit/>
          </a:bodyPr>
          <a:lstStyle/>
          <a:p>
            <a:r>
              <a:rPr lang="en-US" dirty="0"/>
              <a:t>Library</a:t>
            </a:r>
          </a:p>
        </p:txBody>
      </p:sp>
      <p:sp>
        <p:nvSpPr>
          <p:cNvPr id="7" name="Rectangle 6">
            <a:extLst>
              <a:ext uri="{FF2B5EF4-FFF2-40B4-BE49-F238E27FC236}">
                <a16:creationId xmlns:a16="http://schemas.microsoft.com/office/drawing/2014/main" id="{0227853D-30BB-4C89-B58A-B844FD137610}"/>
              </a:ext>
            </a:extLst>
          </p:cNvPr>
          <p:cNvSpPr/>
          <p:nvPr/>
        </p:nvSpPr>
        <p:spPr>
          <a:xfrm>
            <a:off x="9927012" y="2609327"/>
            <a:ext cx="1618650" cy="2308324"/>
          </a:xfrm>
          <a:prstGeom prst="rect">
            <a:avLst/>
          </a:prstGeom>
        </p:spPr>
        <p:txBody>
          <a:bodyPr wrap="square">
            <a:spAutoFit/>
          </a:bodyPr>
          <a:lstStyle/>
          <a:p>
            <a:r>
              <a:rPr lang="en-US" dirty="0"/>
              <a:t>Library as </a:t>
            </a:r>
            <a:br>
              <a:rPr lang="en-US" dirty="0"/>
            </a:br>
            <a:r>
              <a:rPr lang="en-US" dirty="0"/>
              <a:t>Safe Great Third Space for Higher Learning and Research  both Physically and Online</a:t>
            </a:r>
          </a:p>
        </p:txBody>
      </p:sp>
    </p:spTree>
    <p:extLst>
      <p:ext uri="{BB962C8B-B14F-4D97-AF65-F5344CB8AC3E}">
        <p14:creationId xmlns:p14="http://schemas.microsoft.com/office/powerpoint/2010/main" val="3291020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31" y="1217419"/>
            <a:ext cx="11481955" cy="548640"/>
          </a:xfrm>
        </p:spPr>
        <p:txBody>
          <a:bodyPr>
            <a:noAutofit/>
          </a:bodyPr>
          <a:lstStyle/>
          <a:p>
            <a:pPr algn="ctr"/>
            <a:br>
              <a:rPr lang="en-US" sz="4000" dirty="0"/>
            </a:br>
            <a:r>
              <a:rPr lang="en-US" dirty="0"/>
              <a:t>Innovative Interdisciplinary Research Grant Partnerships Are Possible with the Libraries</a:t>
            </a:r>
            <a:br>
              <a:rPr lang="en-US" sz="4000" dirty="0"/>
            </a:br>
            <a:r>
              <a:rPr lang="en-US" sz="2400" dirty="0"/>
              <a:t>Among Faculty Divisions, the Library, Schools and Community </a:t>
            </a:r>
            <a:br>
              <a:rPr lang="en-US" sz="4000" dirty="0"/>
            </a:br>
            <a:br>
              <a:rPr lang="en-US" sz="4000" dirty="0"/>
            </a:br>
            <a:br>
              <a:rPr lang="en-US" sz="4000" dirty="0"/>
            </a:br>
            <a:endParaRPr lang="en-US" sz="4000" dirty="0"/>
          </a:p>
        </p:txBody>
      </p:sp>
      <p:pic>
        <p:nvPicPr>
          <p:cNvPr id="7170" name="Picture 2" descr="C:\Users\ruzwyshyn\Desktop\UMiam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8856" y="1992891"/>
            <a:ext cx="4298207" cy="33176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12891" y="5903893"/>
            <a:ext cx="5950527" cy="954107"/>
          </a:xfrm>
          <a:prstGeom prst="rect">
            <a:avLst/>
          </a:prstGeom>
          <a:noFill/>
        </p:spPr>
        <p:txBody>
          <a:bodyPr wrap="square" rtlCol="0">
            <a:spAutoFit/>
          </a:bodyPr>
          <a:lstStyle/>
          <a:p>
            <a:pPr algn="ctr"/>
            <a:r>
              <a:rPr lang="en-US" sz="1400" dirty="0"/>
              <a:t>Research Partnerships with Library </a:t>
            </a:r>
            <a:br>
              <a:rPr lang="en-US" sz="1400" dirty="0"/>
            </a:br>
            <a:r>
              <a:rPr lang="en-US" sz="1400" dirty="0"/>
              <a:t>School of Education (2003), Texas State University OERTX, 2023</a:t>
            </a:r>
            <a:br>
              <a:rPr lang="en-US" sz="1400" dirty="0"/>
            </a:br>
            <a:r>
              <a:rPr lang="en-US" sz="1400" dirty="0"/>
              <a:t>University Art Department/University Museum </a:t>
            </a:r>
          </a:p>
          <a:p>
            <a:pPr algn="ctr"/>
            <a:r>
              <a:rPr lang="en-US" sz="1400" dirty="0"/>
              <a:t>Large State Bureau Of Education Grant</a:t>
            </a:r>
          </a:p>
        </p:txBody>
      </p:sp>
      <p:sp>
        <p:nvSpPr>
          <p:cNvPr id="3" name="Rectangle 2">
            <a:extLst>
              <a:ext uri="{FF2B5EF4-FFF2-40B4-BE49-F238E27FC236}">
                <a16:creationId xmlns:a16="http://schemas.microsoft.com/office/drawing/2014/main" id="{3B814F58-700E-46D9-AE33-F2422BCDF40F}"/>
              </a:ext>
            </a:extLst>
          </p:cNvPr>
          <p:cNvSpPr/>
          <p:nvPr/>
        </p:nvSpPr>
        <p:spPr>
          <a:xfrm>
            <a:off x="1698742" y="5378971"/>
            <a:ext cx="3312968" cy="523220"/>
          </a:xfrm>
          <a:prstGeom prst="rect">
            <a:avLst/>
          </a:prstGeom>
        </p:spPr>
        <p:txBody>
          <a:bodyPr wrap="square">
            <a:spAutoFit/>
          </a:bodyPr>
          <a:lstStyle/>
          <a:p>
            <a:r>
              <a:rPr lang="en-US" sz="1400" dirty="0"/>
              <a:t>Digital &amp; Information Literacy, Diversity</a:t>
            </a:r>
            <a:br>
              <a:rPr lang="en-US" sz="1400" dirty="0"/>
            </a:br>
            <a:r>
              <a:rPr lang="en-US" sz="1400" dirty="0"/>
              <a:t> &amp; Interdisciplinarity, 2003 U Miami</a:t>
            </a:r>
          </a:p>
        </p:txBody>
      </p:sp>
      <p:pic>
        <p:nvPicPr>
          <p:cNvPr id="6" name="Picture 5">
            <a:extLst>
              <a:ext uri="{FF2B5EF4-FFF2-40B4-BE49-F238E27FC236}">
                <a16:creationId xmlns:a16="http://schemas.microsoft.com/office/drawing/2014/main" id="{1CEA3988-69A3-515E-C921-C43CF92A68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8786" y="2043360"/>
            <a:ext cx="5658787" cy="3182043"/>
          </a:xfrm>
          <a:prstGeom prst="rect">
            <a:avLst/>
          </a:prstGeom>
        </p:spPr>
      </p:pic>
      <p:sp>
        <p:nvSpPr>
          <p:cNvPr id="8" name="TextBox 7">
            <a:extLst>
              <a:ext uri="{FF2B5EF4-FFF2-40B4-BE49-F238E27FC236}">
                <a16:creationId xmlns:a16="http://schemas.microsoft.com/office/drawing/2014/main" id="{4646151A-67A0-255E-0ADB-0DAD66960F89}"/>
              </a:ext>
            </a:extLst>
          </p:cNvPr>
          <p:cNvSpPr txBox="1"/>
          <p:nvPr/>
        </p:nvSpPr>
        <p:spPr>
          <a:xfrm>
            <a:off x="6790545" y="5455915"/>
            <a:ext cx="5045548" cy="369332"/>
          </a:xfrm>
          <a:prstGeom prst="rect">
            <a:avLst/>
          </a:prstGeom>
          <a:noFill/>
        </p:spPr>
        <p:txBody>
          <a:bodyPr wrap="none" rtlCol="0">
            <a:spAutoFit/>
          </a:bodyPr>
          <a:lstStyle/>
          <a:p>
            <a:r>
              <a:rPr lang="en-US" dirty="0"/>
              <a:t>Texas State University, Faculty Training Canvas, 2022</a:t>
            </a:r>
          </a:p>
        </p:txBody>
      </p:sp>
    </p:spTree>
    <p:extLst>
      <p:ext uri="{BB962C8B-B14F-4D97-AF65-F5344CB8AC3E}">
        <p14:creationId xmlns:p14="http://schemas.microsoft.com/office/powerpoint/2010/main" val="2482404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s on a display with reflection of office">
            <a:extLst>
              <a:ext uri="{FF2B5EF4-FFF2-40B4-BE49-F238E27FC236}">
                <a16:creationId xmlns:a16="http://schemas.microsoft.com/office/drawing/2014/main" id="{8378646C-5588-7F1D-6EC4-FF45B9FFD4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16"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16B628-BD1C-08A4-4D12-F9256481C705}"/>
              </a:ext>
            </a:extLst>
          </p:cNvPr>
          <p:cNvSpPr>
            <a:spLocks noGrp="1"/>
          </p:cNvSpPr>
          <p:nvPr>
            <p:ph type="title"/>
          </p:nvPr>
        </p:nvSpPr>
        <p:spPr>
          <a:xfrm>
            <a:off x="404553" y="3091928"/>
            <a:ext cx="10519086" cy="2387600"/>
          </a:xfrm>
        </p:spPr>
        <p:txBody>
          <a:bodyPr vert="horz" lIns="91440" tIns="45720" rIns="91440" bIns="45720" rtlCol="0" anchor="b">
            <a:normAutofit fontScale="90000"/>
          </a:bodyPr>
          <a:lstStyle/>
          <a:p>
            <a:r>
              <a:rPr lang="en-US" sz="6600" dirty="0">
                <a:solidFill>
                  <a:schemeClr val="bg1"/>
                </a:solidFill>
              </a:rPr>
              <a:t>Trend two: </a:t>
            </a:r>
            <a:br>
              <a:rPr lang="en-US" sz="6600" dirty="0">
                <a:solidFill>
                  <a:schemeClr val="bg1"/>
                </a:solidFill>
              </a:rPr>
            </a:br>
            <a:r>
              <a:rPr lang="en-US" sz="6600" dirty="0">
                <a:solidFill>
                  <a:schemeClr val="bg1"/>
                </a:solidFill>
              </a:rPr>
              <a:t>Expansion &amp; Evolution </a:t>
            </a:r>
            <a:br>
              <a:rPr lang="en-US" sz="6600" dirty="0">
                <a:solidFill>
                  <a:schemeClr val="bg1"/>
                </a:solidFill>
              </a:rPr>
            </a:br>
            <a:r>
              <a:rPr lang="en-US" sz="6600" dirty="0">
                <a:solidFill>
                  <a:schemeClr val="bg1"/>
                </a:solidFill>
              </a:rPr>
              <a:t>of Research Data Services</a:t>
            </a:r>
          </a:p>
        </p:txBody>
      </p:sp>
      <p:sp>
        <p:nvSpPr>
          <p:cNvPr id="18" name="Rectangle: Rounded Corners 1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16734F-40C0-4C3E-9CFA-3CC7BAA11C04}"/>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a:solidFill>
                  <a:schemeClr val="bg1"/>
                </a:solidFill>
              </a:rPr>
              <a:t>From Robust Data Research Services to AI</a:t>
            </a:r>
          </a:p>
        </p:txBody>
      </p:sp>
    </p:spTree>
    <p:extLst>
      <p:ext uri="{BB962C8B-B14F-4D97-AF65-F5344CB8AC3E}">
        <p14:creationId xmlns:p14="http://schemas.microsoft.com/office/powerpoint/2010/main" val="15221234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24CC8B66356A4FACD786AD5FF42E64" ma:contentTypeVersion="13" ma:contentTypeDescription="Create a new document." ma:contentTypeScope="" ma:versionID="9d25099f5586d3a81d08fcff8fc84e6c">
  <xsd:schema xmlns:xsd="http://www.w3.org/2001/XMLSchema" xmlns:xs="http://www.w3.org/2001/XMLSchema" xmlns:p="http://schemas.microsoft.com/office/2006/metadata/properties" xmlns:ns3="f491ab44-7bef-4af7-8baf-0aa0586c04c0" xmlns:ns4="a97957be-959c-410d-955f-ab0dfb2ef3d2" targetNamespace="http://schemas.microsoft.com/office/2006/metadata/properties" ma:root="true" ma:fieldsID="6c4f889c0ca326cea3aefdc5fbdf98cc" ns3:_="" ns4:_="">
    <xsd:import namespace="f491ab44-7bef-4af7-8baf-0aa0586c04c0"/>
    <xsd:import namespace="a97957be-959c-410d-955f-ab0dfb2ef3d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91ab44-7bef-4af7-8baf-0aa0586c04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7957be-959c-410d-955f-ab0dfb2ef3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4E37F-7CEF-4DD1-A117-0047A96B2CF3}">
  <ds:schemaRefs>
    <ds:schemaRef ds:uri="http://schemas.microsoft.com/sharepoint/v3/contenttype/forms"/>
  </ds:schemaRefs>
</ds:datastoreItem>
</file>

<file path=customXml/itemProps2.xml><?xml version="1.0" encoding="utf-8"?>
<ds:datastoreItem xmlns:ds="http://schemas.openxmlformats.org/officeDocument/2006/customXml" ds:itemID="{D508C258-1E6A-466B-8EF8-DCB957EACA2D}">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 ds:uri="http://purl.org/dc/terms/"/>
    <ds:schemaRef ds:uri="a97957be-959c-410d-955f-ab0dfb2ef3d2"/>
    <ds:schemaRef ds:uri="f491ab44-7bef-4af7-8baf-0aa0586c04c0"/>
    <ds:schemaRef ds:uri="http://schemas.microsoft.com/office/2006/metadata/properties"/>
  </ds:schemaRefs>
</ds:datastoreItem>
</file>

<file path=customXml/itemProps3.xml><?xml version="1.0" encoding="utf-8"?>
<ds:datastoreItem xmlns:ds="http://schemas.openxmlformats.org/officeDocument/2006/customXml" ds:itemID="{AE52D8B3-3FD4-402C-B691-F4970075E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91ab44-7bef-4af7-8baf-0aa0586c04c0"/>
    <ds:schemaRef ds:uri="a97957be-959c-410d-955f-ab0dfb2ef3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2612</TotalTime>
  <Words>3029</Words>
  <Application>Microsoft Office PowerPoint</Application>
  <PresentationFormat>Widescreen</PresentationFormat>
  <Paragraphs>196</Paragraphs>
  <Slides>59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Avenir Next LT Pro</vt:lpstr>
      <vt:lpstr>Calibri</vt:lpstr>
      <vt:lpstr>Calibri Light</vt:lpstr>
      <vt:lpstr>Google Sans</vt:lpstr>
      <vt:lpstr>Söhne</vt:lpstr>
      <vt:lpstr>Trebuchet MS</vt:lpstr>
      <vt:lpstr>Wingdings</vt:lpstr>
      <vt:lpstr>Office Theme</vt:lpstr>
      <vt:lpstr>1_Office Theme</vt:lpstr>
      <vt:lpstr>Three Significant Technology Trends in Academic Library Research Services New Technology, Research Data, Digital  Scholarship </vt:lpstr>
      <vt:lpstr> Significant Trends for Research Services Five Year Timeline</vt:lpstr>
      <vt:lpstr>Trend 1: Evolution of Technology Enhanced Learning Commons   The Physical Library continues to  Experiencing a Paradigm Shift from  Book Warehouse  to Research Service Oriented Technology Enhanced Learning Commons Focused Upon Digital and AI Literacy </vt:lpstr>
      <vt:lpstr>Spectrum of New  Technologies, Spaces and Services Possible For Student and Faculty Research and  Teaching Success Data Visualization Walls, Student and Research Faculty   Multimedia  Centers, Instant Theatres for Interdisciplinary Presentation,  3D Printing Labs and Makerspaces</vt:lpstr>
      <vt:lpstr>Multimodal AI, GPT4 +  Image/Voice/Audio-visual and Force Feedback Models (Robotics), 2024+</vt:lpstr>
      <vt:lpstr>The Library Has Become a  Technology Rich Learning Commons, Focused  Upon:</vt:lpstr>
      <vt:lpstr>PowerPoint Presentation</vt:lpstr>
      <vt:lpstr> Innovative Interdisciplinary Research Grant Partnerships Are Possible with the Libraries Among Faculty Divisions, the Library, Schools and Community    </vt:lpstr>
      <vt:lpstr>Trend two:  Expansion &amp; Evolution  of Research Data Services</vt:lpstr>
      <vt:lpstr>Clear Trajectory   in Libraries from  Research Data Collections  To Data Science -&gt; Data  Research Repositories -&gt;  Data Analytics -&gt;  Data Visualization &gt;  AI</vt:lpstr>
      <vt:lpstr>Data Research Repositories &amp; Data Literacy</vt:lpstr>
      <vt:lpstr>Data Research Repositories Allow Building Skills For AI  Data Organization, Data Cleaning, Structured Data Citation, Sensitive Data and Metadata Schemas</vt:lpstr>
      <vt:lpstr>A(AI) Literacies Needs Arising</vt:lpstr>
      <vt:lpstr>US Senate AI Roadmap for Artificial Intelligence, May 2024 https://www.schumer.senate.gov/imo/media/doc/Roadmap_Electronic1.32pm.pdf</vt:lpstr>
      <vt:lpstr>R&amp;D, Academic Technology  Conferences and Learning, 2018-2022  </vt:lpstr>
      <vt:lpstr>ARL Research &amp;Development &amp; Learning,  Area 1: Digital and Web Services  Deep Learning  Models and Convolutional Neural Nets  (2019 Begun, Early 2022 Presented, TCDL, Galway, National University of Ireland, IFLA Dublin, IR) </vt:lpstr>
      <vt:lpstr>PowerPoint Presentation</vt:lpstr>
      <vt:lpstr>ChatGPT 3.5 and ChatGPT 4.0  Artificial  Intelligence on well recognized North American High School, University Undergraduate  and Graduate School Entrance and Professional Accreditation Tests  (Human intelligence tests) Visualcapitalist.com</vt:lpstr>
      <vt:lpstr>PowerPoint Presentation</vt:lpstr>
      <vt:lpstr>Open Science,  Data Research Repositories, Discovery, Reuse  and AI</vt:lpstr>
      <vt:lpstr>PowerPoint Presentation</vt:lpstr>
      <vt:lpstr>PowerPoint Presentation</vt:lpstr>
      <vt:lpstr>Digital Scholarly Research Ecosystem Supporting Research Faculty and Student Success through  Research Collaboration,  Sharing and Online Open Access Needs</vt:lpstr>
      <vt:lpstr> Digital Scholarship Research Ecosystems,  Foundations for Academic Research and AI Six Open Source  Software Components</vt:lpstr>
      <vt:lpstr>PowerPoint Presentation</vt:lpstr>
      <vt:lpstr>PowerPoint Presentation</vt:lpstr>
      <vt:lpstr>PowerPoint Presentation</vt:lpstr>
      <vt:lpstr> New Genres of AI Digital Library Services  For Digital Scholarly Research Content and Access  </vt:lpstr>
      <vt:lpstr>Engagement With Student &amp; Research Faculty Towards Learning, Teaching &amp;  Research Success  </vt:lpstr>
      <vt:lpstr> Thank you!</vt:lpstr>
      <vt:lpstr>PowerPoint Presentation</vt:lpstr>
      <vt:lpstr>Autonomous Agents 2024 Linked AI’s working  together</vt:lpstr>
      <vt:lpstr>Maintaining Historical Continuity  while balancing changing new possibilities and necessities</vt:lpstr>
      <vt:lpstr>PowerPoint Presentation</vt:lpstr>
      <vt:lpstr>The Research Data Lifecycle and Libraries  Setting Better Foundations &amp; Organization for AI  Infrastructures</vt:lpstr>
      <vt:lpstr>Core Academic Library  Systems Services Changing (Shift to AI)   Interlibrary Loan Service Taking Larger Research Role (Article Galaxy Scholar)  Larger Discovery &amp; Research Services Possible   Modern Integrated Library System (ILS) New &amp; Different Research and  New Service Possibilities     </vt:lpstr>
      <vt:lpstr>Collection Development Services Transforming Through New Digital Resource Possibilities &amp; Media, Interactivity, Courseware, Personalization </vt:lpstr>
      <vt:lpstr>New Online Possibilities for Teaching, Research and Curricular  Resources</vt:lpstr>
      <vt:lpstr>Research Academics Require Research Data Repositories AI Requires: Processing Power (Microprocessor) + Data + Storage (Memory) + Global Networks</vt:lpstr>
      <vt:lpstr>PowerPoint Presentation</vt:lpstr>
      <vt:lpstr>Core Academic Library  Systems Paradigm Shift to AI   Larger Discovery &amp; Research Services Possible  Modern Integrated Library System (ILS) New &amp; Different Research and  New Service Possibilities   Term: Fine Tuning of Large Language Models (i.e. GPT4 or 5, Gemini  Core Model, Proquest or Exlibris Trained on Top of This Model with Specific Datsets (Corpus) or Indexes/Metadata     </vt:lpstr>
      <vt:lpstr>AI, Large Language Models (LLM’s) and GPT’s Generative Pretrained Transformers, Trends and Issues In Library Technology, June 2022</vt:lpstr>
      <vt:lpstr>Prompt Engineering and GPT4 Model Personas For Nigeria and Africa, Dr. Amina Okoye</vt:lpstr>
      <vt:lpstr>E-Resources &amp; Core Academic Library Systems  Transforming  Through AI</vt:lpstr>
      <vt:lpstr>PowerPoint Presentation</vt:lpstr>
      <vt:lpstr>Many Opportunities to Reimagine Digital and Library Research Services for 21st Century</vt:lpstr>
      <vt:lpstr> Literacy &amp; DEIAJ Focus Diversity, Equity, Inclusion, Accessibility &amp; Social Justice </vt:lpstr>
      <vt:lpstr>New Varieties of  Literacy Services Possible (Period of High Relevancy for Information Literacy)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Issues For Academic Libraries</dc:title>
  <dc:creator>Uzwyshyn, Raymond J</dc:creator>
  <cp:lastModifiedBy>Uzwyshyn, Ray</cp:lastModifiedBy>
  <cp:revision>107</cp:revision>
  <dcterms:created xsi:type="dcterms:W3CDTF">2018-05-23T14:22:11Z</dcterms:created>
  <dcterms:modified xsi:type="dcterms:W3CDTF">2024-06-25T15:10:37Z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0x010100AF24CC8B66356A4FACD786AD5FF42E64</vt:lpwstr>
  </property>
</Properties>
</file>