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8" r:id="rId4"/>
    <p:sldId id="263" r:id="rId5"/>
    <p:sldId id="280" r:id="rId6"/>
    <p:sldId id="266" r:id="rId7"/>
    <p:sldId id="272" r:id="rId8"/>
    <p:sldId id="276" r:id="rId9"/>
    <p:sldId id="275" r:id="rId10"/>
    <p:sldId id="265" r:id="rId11"/>
    <p:sldId id="267" r:id="rId12"/>
    <p:sldId id="268" r:id="rId13"/>
    <p:sldId id="27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82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72DA1-144C-442D-BC63-5ABF369ED9C8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B6EE1-8F47-43D8-B8EB-FF83A918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9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membership comes a professionally managed installation of DuraCloud</a:t>
            </a:r>
          </a:p>
          <a:p>
            <a:r>
              <a:rPr lang="en-US" dirty="0" err="1" smtClean="0"/>
              <a:t>ALlowance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A0B4-B39C-4FF6-BBE5-9727B0D11F1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9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B2AC1-6E60-4405-8F09-66F7286F6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A55EE-3B65-4FF2-B45F-2ADB48B89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A55EE-3B65-4FF2-B45F-2ADB48B89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0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8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7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1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9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8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DB7E-22E6-46CB-880B-67ABBF826E42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08F0-5747-4401-A256-7058EF5C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42AC3E-D367-40D0-B8F7-EE6F714C592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C95E-B90E-4F24-B136-D178C78065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nferences.tdl.org/tcdl/index.php/TCDL/TCDL2015/schedConf/presentatio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tdl.org/tcdl/index.php/TCDL/TCDL2015/schedConf/presentations" TargetMode="External"/><Relationship Id="rId2" Type="http://schemas.openxmlformats.org/officeDocument/2006/relationships/hyperlink" Target="https://conferences.tdl.org/tcdl/index.php/TCDL/TCDL201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OfQdYrH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nutshell.prezi.com/index_e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dn.nmc.org/media/2014-nmc-horizon-report-library-EN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arthworks.stanford.edu" TargetMode="External"/><Relationship Id="rId4" Type="http://schemas.openxmlformats.org/officeDocument/2006/relationships/hyperlink" Target="http://geoblackligh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erences.tdl.org/tcdl/index.php/TCDL/TCDL2015/paper/view/819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Texas Conference  on Digital Libraries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Round-up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Full Set of Conference Presentation Slides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>
                <a:hlinkClick r:id="rId2"/>
              </a:rPr>
              <a:t>https://conferences.tdl.org/tcdl/index.php/TCDL/TCDL2015/schedConf/presentations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981200" cy="14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Who uses Dataverse?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Researchers</a:t>
            </a:r>
          </a:p>
          <a:p>
            <a:endParaRPr lang="en-US" sz="2400" dirty="0" smtClean="0"/>
          </a:p>
          <a:p>
            <a:r>
              <a:rPr lang="en-US" sz="2400" dirty="0" smtClean="0"/>
              <a:t>Librarians</a:t>
            </a:r>
          </a:p>
          <a:p>
            <a:endParaRPr lang="en-US" sz="2400" dirty="0" smtClean="0"/>
          </a:p>
          <a:p>
            <a:r>
              <a:rPr lang="en-US" sz="2400" dirty="0" smtClean="0"/>
              <a:t>Data Archivists</a:t>
            </a:r>
          </a:p>
          <a:p>
            <a:endParaRPr lang="en-US" sz="2400" dirty="0" smtClean="0"/>
          </a:p>
          <a:p>
            <a:r>
              <a:rPr lang="en-US" sz="2400" dirty="0" smtClean="0"/>
              <a:t>Journals (+ Open Journal Systems Connection)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Courses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Institutions and Organizations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22576"/>
            <a:ext cx="46577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Dataverse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483"/>
            <a:ext cx="8229600" cy="4885267"/>
          </a:xfrm>
        </p:spPr>
        <p:txBody>
          <a:bodyPr>
            <a:normAutofit/>
          </a:bodyPr>
          <a:lstStyle/>
          <a:p>
            <a:r>
              <a:rPr lang="en-US" dirty="0" smtClean="0"/>
              <a:t>Standard Metadata Schemas, </a:t>
            </a:r>
            <a:r>
              <a:rPr lang="en-US" sz="2400" dirty="0" smtClean="0"/>
              <a:t>DDI &amp; OAI DC, </a:t>
            </a:r>
            <a:r>
              <a:rPr lang="en-US" sz="2400" dirty="0" err="1" smtClean="0"/>
              <a:t>DataCite</a:t>
            </a:r>
            <a:r>
              <a:rPr lang="en-US" sz="2400" dirty="0" smtClean="0"/>
              <a:t> 3.1, ISA-Tab (biomedical), VO Resource (</a:t>
            </a:r>
            <a:r>
              <a:rPr lang="en-US" sz="2400" dirty="0"/>
              <a:t>astronomy</a:t>
            </a:r>
            <a:r>
              <a:rPr lang="en-US" sz="2400" dirty="0" smtClean="0"/>
              <a:t>)</a:t>
            </a:r>
          </a:p>
          <a:p>
            <a:pPr lvl="1"/>
            <a:r>
              <a:rPr lang="en-US" sz="3000" dirty="0" smtClean="0"/>
              <a:t>Metadata can be exported </a:t>
            </a:r>
            <a:r>
              <a:rPr lang="en-US" sz="2400" dirty="0"/>
              <a:t>(</a:t>
            </a:r>
            <a:r>
              <a:rPr lang="en-US" sz="2400" dirty="0" smtClean="0"/>
              <a:t>JSON, XML)</a:t>
            </a:r>
          </a:p>
          <a:p>
            <a:pPr lvl="1"/>
            <a:r>
              <a:rPr lang="en-US" sz="3000" dirty="0"/>
              <a:t>D</a:t>
            </a:r>
            <a:r>
              <a:rPr lang="en-US" sz="3000" dirty="0" smtClean="0"/>
              <a:t>atasets receive CC0 Waiver but data files in a dataset can be restricted, or terms of use added</a:t>
            </a:r>
          </a:p>
          <a:p>
            <a:pPr lvl="1"/>
            <a:r>
              <a:rPr lang="en-US" sz="3200" dirty="0" smtClean="0"/>
              <a:t>Formal Data Citation: </a:t>
            </a:r>
            <a:r>
              <a:rPr lang="en-US" sz="2400" dirty="0" smtClean="0"/>
              <a:t>Persistent IDs: DOI (</a:t>
            </a:r>
            <a:r>
              <a:rPr lang="en-US" sz="2400" dirty="0" err="1" smtClean="0"/>
              <a:t>DataCite</a:t>
            </a:r>
            <a:r>
              <a:rPr lang="en-US" sz="2400" dirty="0" smtClean="0"/>
              <a:t>/EZID)</a:t>
            </a:r>
          </a:p>
          <a:p>
            <a:pPr lvl="1"/>
            <a:endParaRPr lang="en-US" sz="32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888-58E7-F646-A15E-9D316D08EC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Searching &amp; Data Discovery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"/>
          <a:stretch/>
        </p:blipFill>
        <p:spPr>
          <a:xfrm>
            <a:off x="76200" y="1591944"/>
            <a:ext cx="889857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600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900" b="1" dirty="0" smtClean="0"/>
              <a:t>Conference Website &amp; Abstracts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conferences.tdl.org/tcdl/index.php/TCDL/TCDL2015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900" b="1" dirty="0" smtClean="0"/>
              <a:t>Full </a:t>
            </a:r>
            <a:r>
              <a:rPr lang="en-US" sz="2900" b="1" dirty="0"/>
              <a:t>Set of Conference Presentation Slides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400" dirty="0">
                <a:hlinkClick r:id="rId3"/>
              </a:rPr>
              <a:t>https://conferences.tdl.org/tcdl/index.php/TCDL/TCDL2015/schedConf/presentations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TLA Sessions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Uzwyshyn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Augmented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that take advantage of camera/computing power of mobile (</a:t>
            </a:r>
            <a:r>
              <a:rPr lang="en-US" dirty="0" err="1" smtClean="0"/>
              <a:t>Ipad</a:t>
            </a:r>
            <a:r>
              <a:rPr lang="en-US" dirty="0" smtClean="0"/>
              <a:t>/Android)</a:t>
            </a:r>
          </a:p>
          <a:p>
            <a:r>
              <a:rPr lang="en-US" dirty="0" smtClean="0"/>
              <a:t>Children’s books with enhanced animation.</a:t>
            </a:r>
          </a:p>
          <a:p>
            <a:r>
              <a:rPr lang="en-US" dirty="0" smtClean="0"/>
              <a:t>Translation (Written and Voice).  Camera scans text and does on the fly translation / replacement (books or signs)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https://www.youtube.com/watch?v=h2OfQdYrHRs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 new Technologies in Fifty Minutes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information science biology/medical related app (Digital Genome app, Internet of DNA, Drinkable Book)</a:t>
            </a:r>
          </a:p>
          <a:p>
            <a:r>
              <a:rPr lang="en-US" dirty="0" smtClean="0"/>
              <a:t>Terabyte Flash Drives (Samsung)</a:t>
            </a:r>
          </a:p>
          <a:p>
            <a:r>
              <a:rPr lang="en-US" dirty="0" smtClean="0"/>
              <a:t>Mobile Video Editing (Nutshell): </a:t>
            </a:r>
            <a:r>
              <a:rPr lang="en-US" dirty="0" smtClean="0">
                <a:hlinkClick r:id="rId2"/>
              </a:rPr>
              <a:t>http://nutshell.prezi.com/index_en.html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Linked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Speakers (Rice, UNT, Public Library) Currently in a State of Evolution with Linked Data.  </a:t>
            </a:r>
          </a:p>
          <a:p>
            <a:r>
              <a:rPr lang="en-US" dirty="0" smtClean="0"/>
              <a:t>Important to simply </a:t>
            </a:r>
            <a:r>
              <a:rPr lang="en-US" dirty="0"/>
              <a:t>b</a:t>
            </a:r>
            <a:r>
              <a:rPr lang="en-US" dirty="0" smtClean="0"/>
              <a:t>e in the conversation</a:t>
            </a:r>
          </a:p>
          <a:p>
            <a:r>
              <a:rPr lang="en-US" dirty="0" smtClean="0"/>
              <a:t>Linked Data is a </a:t>
            </a:r>
            <a:r>
              <a:rPr lang="en-US" dirty="0"/>
              <a:t>s</a:t>
            </a:r>
            <a:r>
              <a:rPr lang="en-US" dirty="0" smtClean="0"/>
              <a:t>et of best </a:t>
            </a:r>
            <a:r>
              <a:rPr lang="en-US" dirty="0"/>
              <a:t>p</a:t>
            </a:r>
            <a:r>
              <a:rPr lang="en-US" dirty="0" smtClean="0"/>
              <a:t>ractices for publishing/connecting structured data on the Web and has primarily to do with consuming, creating and publishing information</a:t>
            </a:r>
          </a:p>
          <a:p>
            <a:r>
              <a:rPr lang="en-US" dirty="0" smtClean="0"/>
              <a:t>Justification: </a:t>
            </a:r>
            <a:r>
              <a:rPr lang="en-US" b="1" dirty="0" smtClean="0"/>
              <a:t>Search Engine Optimization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42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of Libraries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Panelists (Miguel Figueroa, ALA, Samantha Becker Aspen Institute, Larry Johnson, New Media Foundation)</a:t>
            </a:r>
          </a:p>
          <a:p>
            <a:r>
              <a:rPr lang="en-US" dirty="0" smtClean="0"/>
              <a:t>Figueroa“21</a:t>
            </a:r>
            <a:r>
              <a:rPr lang="en-US" baseline="30000" dirty="0" smtClean="0"/>
              <a:t>st</a:t>
            </a:r>
            <a:r>
              <a:rPr lang="en-US" dirty="0" smtClean="0"/>
              <a:t> Century is a Terrible Time to be a Control Freak in Libraries” – everything is changing</a:t>
            </a:r>
          </a:p>
          <a:p>
            <a:r>
              <a:rPr lang="en-US" dirty="0" smtClean="0"/>
              <a:t>Aspen Institute: Selling Libraries to Policymakers in 21</a:t>
            </a:r>
            <a:r>
              <a:rPr lang="en-US" baseline="30000" dirty="0" smtClean="0"/>
              <a:t>st</a:t>
            </a:r>
            <a:r>
              <a:rPr lang="en-US" dirty="0" smtClean="0"/>
              <a:t> Century, Combination of High Tech and Human help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Future of Libraries – New Media Consortium (2 Speakers)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Larry Johnson, Ortega y </a:t>
            </a:r>
            <a:r>
              <a:rPr lang="en-US" dirty="0" err="1" smtClean="0"/>
              <a:t>Gasset</a:t>
            </a:r>
            <a:r>
              <a:rPr lang="en-US" dirty="0" smtClean="0"/>
              <a:t> </a:t>
            </a:r>
            <a:r>
              <a:rPr lang="en-US" i="1" dirty="0" smtClean="0"/>
              <a:t>Mission of the University</a:t>
            </a:r>
          </a:p>
          <a:p>
            <a:pPr marL="0" indent="0">
              <a:buNone/>
            </a:pPr>
            <a:r>
              <a:rPr lang="en-US" dirty="0" smtClean="0"/>
              <a:t>Mission University/Library</a:t>
            </a:r>
          </a:p>
          <a:p>
            <a:pPr marL="0" indent="0">
              <a:buNone/>
            </a:pPr>
            <a:r>
              <a:rPr lang="en-US" dirty="0" smtClean="0"/>
              <a:t>     A) Conserve Knowledge</a:t>
            </a:r>
          </a:p>
          <a:p>
            <a:pPr marL="0" indent="0">
              <a:buNone/>
            </a:pPr>
            <a:r>
              <a:rPr lang="en-US" dirty="0" smtClean="0"/>
              <a:t>     B) Create Knowledge</a:t>
            </a:r>
            <a:br>
              <a:rPr lang="en-US" dirty="0" smtClean="0"/>
            </a:br>
            <a:r>
              <a:rPr lang="en-US" dirty="0" smtClean="0"/>
              <a:t>     C) Pass on Knowledge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Rapid Doubling Speed of Technology</a:t>
            </a:r>
          </a:p>
          <a:p>
            <a:r>
              <a:rPr lang="en-US" dirty="0" smtClean="0"/>
              <a:t>Disruptive Potential of New Technologies</a:t>
            </a:r>
          </a:p>
          <a:p>
            <a:r>
              <a:rPr lang="en-US" dirty="0" smtClean="0"/>
              <a:t>Is Our Strategic Thinking Based on a World that No Longer Exists?</a:t>
            </a:r>
          </a:p>
          <a:p>
            <a:r>
              <a:rPr lang="en-US" dirty="0" smtClean="0"/>
              <a:t>Be open/Take Risks/Celebrate Failures as much as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creen Shot 2013-08-22 at 12.11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7991" y="2057400"/>
            <a:ext cx="4432300" cy="300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Screen Shot 2013-08-22 at 12.12.5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507236"/>
            <a:ext cx="4172348" cy="44363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032772" y="5334000"/>
            <a:ext cx="217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Bess Sadler</a:t>
            </a:r>
            <a:r>
              <a:rPr lang="en-US" dirty="0" smtClean="0"/>
              <a:t>, </a:t>
            </a:r>
            <a:r>
              <a:rPr lang="en-US" dirty="0" smtClean="0"/>
              <a:t>Stanford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563" y="125901"/>
            <a:ext cx="758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Texas Conference on Digital Libraries</a:t>
            </a:r>
            <a:br>
              <a:rPr lang="en-US" sz="2400" b="1" dirty="0" smtClean="0"/>
            </a:br>
            <a:r>
              <a:rPr lang="en-US" sz="2400" b="1" dirty="0" smtClean="0"/>
              <a:t>  Overarching Theme: Digital Preservation – the Long View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96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Horizon Report</a:t>
            </a:r>
            <a:br>
              <a:rPr lang="en-US" b="1" dirty="0" smtClean="0"/>
            </a:br>
            <a:r>
              <a:rPr lang="en-US" sz="2000" dirty="0" smtClean="0">
                <a:hlinkClick r:id="rId2"/>
              </a:rPr>
              <a:t>http://cdn.nmc.org/media/2014-nmc-horizon-report-library-EN.pdf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smtClean="0"/>
              <a:t>Trends Accelerating Technology Adoption in Academic and Research Libraries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Fast Trends - Immediate </a:t>
            </a:r>
          </a:p>
          <a:p>
            <a:r>
              <a:rPr lang="en-US" dirty="0" smtClean="0"/>
              <a:t>Increasing Focus on Research Data Management for Publications</a:t>
            </a:r>
          </a:p>
          <a:p>
            <a:r>
              <a:rPr lang="en-US" dirty="0" smtClean="0"/>
              <a:t>Prioritization of Mobile Content and Delivery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Mid-Range Trends -3-5 years</a:t>
            </a:r>
          </a:p>
          <a:p>
            <a:r>
              <a:rPr lang="en-US" dirty="0" smtClean="0"/>
              <a:t>Evolving Nature of the Scholarly Record</a:t>
            </a:r>
          </a:p>
          <a:p>
            <a:r>
              <a:rPr lang="en-US" dirty="0" smtClean="0"/>
              <a:t>Increasing Accessibility of Research Content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Long-Range Trends &gt; 5 years</a:t>
            </a:r>
          </a:p>
          <a:p>
            <a:r>
              <a:rPr lang="en-US" dirty="0" smtClean="0"/>
              <a:t>Continual Progress in Technology, Standards, and Infrastructure</a:t>
            </a:r>
          </a:p>
          <a:p>
            <a:r>
              <a:rPr lang="en-US" dirty="0" smtClean="0"/>
              <a:t>Rise of New Forms of Multidisciplinary Research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Challenges Impeding Technology Adoption in Academic/Research Libraries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Solvable Challenges: Those that we understand and know how to </a:t>
            </a:r>
            <a:r>
              <a:rPr lang="en-US" b="1" dirty="0" smtClean="0"/>
              <a:t>solve</a:t>
            </a:r>
            <a:endParaRPr lang="en-US" b="1" dirty="0"/>
          </a:p>
          <a:p>
            <a:r>
              <a:rPr lang="en-US" dirty="0"/>
              <a:t>Embedding Academic and Research Libraries in the </a:t>
            </a:r>
            <a:r>
              <a:rPr lang="en-US" dirty="0" smtClean="0"/>
              <a:t>Curriculum</a:t>
            </a:r>
            <a:endParaRPr lang="en-US" dirty="0"/>
          </a:p>
          <a:p>
            <a:r>
              <a:rPr lang="en-US" dirty="0"/>
              <a:t>Rethinking the Roles and Skills of </a:t>
            </a:r>
            <a:r>
              <a:rPr lang="en-US" dirty="0" smtClean="0"/>
              <a:t>Librarians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Difficult Challenges: Those that we understand but for which solutions are </a:t>
            </a:r>
            <a:r>
              <a:rPr lang="en-US" b="1" dirty="0" smtClean="0"/>
              <a:t>elusive</a:t>
            </a:r>
            <a:endParaRPr lang="en-US" b="1" dirty="0"/>
          </a:p>
          <a:p>
            <a:r>
              <a:rPr lang="en-US" dirty="0"/>
              <a:t>Capturing and Archiving the Digital Outputs of Research as Collection </a:t>
            </a:r>
            <a:r>
              <a:rPr lang="en-US" dirty="0" smtClean="0"/>
              <a:t>Material</a:t>
            </a:r>
            <a:endParaRPr lang="en-US" dirty="0"/>
          </a:p>
          <a:p>
            <a:r>
              <a:rPr lang="en-US" dirty="0"/>
              <a:t>Competition from Alternative Avenues of </a:t>
            </a:r>
            <a:r>
              <a:rPr lang="en-US" dirty="0" smtClean="0"/>
              <a:t>Discovery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Wicked Challenges: Those that are complex to even define, much less </a:t>
            </a:r>
            <a:r>
              <a:rPr lang="en-US" b="1" dirty="0" smtClean="0"/>
              <a:t>address </a:t>
            </a:r>
            <a:endParaRPr lang="en-US" b="1" dirty="0"/>
          </a:p>
          <a:p>
            <a:r>
              <a:rPr lang="en-US" dirty="0"/>
              <a:t>Embracing the Need for Radical </a:t>
            </a:r>
            <a:r>
              <a:rPr lang="en-US" dirty="0" smtClean="0"/>
              <a:t>Change </a:t>
            </a:r>
            <a:endParaRPr lang="en-US" dirty="0"/>
          </a:p>
          <a:p>
            <a:r>
              <a:rPr lang="en-US" dirty="0"/>
              <a:t>Maintaining Ongoing Integration, Interoperability, and Collaborative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Important Developments in Technology for Academic and Research Libraries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Time-to-Adoption Horizon: One Year or Less </a:t>
            </a:r>
          </a:p>
          <a:p>
            <a:r>
              <a:rPr lang="en-US" dirty="0" smtClean="0"/>
              <a:t>Electronic Publishing</a:t>
            </a:r>
          </a:p>
          <a:p>
            <a:r>
              <a:rPr lang="en-US" dirty="0" smtClean="0"/>
              <a:t>Mobile Apps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Time-to-Adoption Horizon: Two to Three Years </a:t>
            </a:r>
          </a:p>
          <a:p>
            <a:r>
              <a:rPr lang="en-US" dirty="0" err="1" smtClean="0"/>
              <a:t>Bibliometrics</a:t>
            </a:r>
            <a:r>
              <a:rPr lang="en-US" dirty="0" smtClean="0"/>
              <a:t> and Citation Technologies (Elsevier, Thompson/Reuters)</a:t>
            </a:r>
          </a:p>
          <a:p>
            <a:r>
              <a:rPr lang="en-US" dirty="0" smtClean="0"/>
              <a:t>Open Content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Time-to-Adoption Horizon: Four to Five Years </a:t>
            </a:r>
          </a:p>
          <a:p>
            <a:r>
              <a:rPr lang="en-US" dirty="0" smtClean="0"/>
              <a:t>The Internet of Things</a:t>
            </a:r>
          </a:p>
          <a:p>
            <a:r>
              <a:rPr lang="en-US" dirty="0" smtClean="0"/>
              <a:t>Semantic Web and Linked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019800" cy="33969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152400" y="38539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Fedora as Backend, </a:t>
            </a:r>
            <a:r>
              <a:rPr lang="en-US" dirty="0" err="1" smtClean="0"/>
              <a:t>Blacklight</a:t>
            </a:r>
            <a:r>
              <a:rPr lang="en-US" dirty="0" smtClean="0"/>
              <a:t> as Front End, Bess Sadler</a:t>
            </a:r>
            <a:endParaRPr lang="en-US" dirty="0"/>
          </a:p>
        </p:txBody>
      </p:sp>
      <p:pic>
        <p:nvPicPr>
          <p:cNvPr id="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3552515"/>
            <a:ext cx="5334000" cy="32780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92"/>
          <p:cNvSpPr/>
          <p:nvPr/>
        </p:nvSpPr>
        <p:spPr>
          <a:xfrm>
            <a:off x="5910822" y="2286000"/>
            <a:ext cx="31243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http://geoblacklight.org</a:t>
            </a:r>
          </a:p>
          <a:p>
            <a:pPr lvl="0"/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://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earthworks.stanford.edu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6621" y="533400"/>
            <a:ext cx="171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Geo-Spatial </a:t>
            </a:r>
          </a:p>
          <a:p>
            <a:r>
              <a:rPr lang="en-US" b="1" dirty="0" smtClean="0"/>
              <a:t>Data Repository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4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Viewshare</a:t>
            </a:r>
            <a:r>
              <a:rPr lang="en-US" sz="2800" b="1" dirty="0"/>
              <a:t>, </a:t>
            </a:r>
            <a:r>
              <a:rPr lang="en-US" sz="2800" b="1" dirty="0" err="1"/>
              <a:t>Breitenbach</a:t>
            </a:r>
            <a:r>
              <a:rPr lang="en-US" sz="2800" b="1" dirty="0"/>
              <a:t> Mexican Mask Collection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 smtClean="0"/>
              <a:t>James Williamson, Stephen F Austin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433397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Viewshare</a:t>
            </a:r>
            <a:r>
              <a:rPr lang="en-US" sz="2400" dirty="0"/>
              <a:t> is a Library of Congress Product for </a:t>
            </a:r>
            <a:r>
              <a:rPr lang="en-US" sz="2400" b="1" dirty="0"/>
              <a:t>uploading datasets and creating customized “Views” including interactive maps and </a:t>
            </a:r>
            <a:r>
              <a:rPr lang="en-US" sz="2400" b="1" dirty="0" smtClean="0"/>
              <a:t>timelines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70" y="1626016"/>
            <a:ext cx="4607169" cy="3729610"/>
          </a:xfrm>
        </p:spPr>
      </p:pic>
      <p:sp>
        <p:nvSpPr>
          <p:cNvPr id="4" name="TextBox 3"/>
          <p:cNvSpPr txBox="1"/>
          <p:nvPr/>
        </p:nvSpPr>
        <p:spPr>
          <a:xfrm>
            <a:off x="2362200" y="5971032"/>
            <a:ext cx="464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Backend Repository Data to Visualization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5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4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/DPN </a:t>
            </a:r>
            <a:br>
              <a:rPr lang="en-US" dirty="0" smtClean="0"/>
            </a:br>
            <a:r>
              <a:rPr lang="en-US" sz="1800" dirty="0" smtClean="0"/>
              <a:t>Debra </a:t>
            </a:r>
            <a:r>
              <a:rPr lang="en-US" sz="1800" dirty="0"/>
              <a:t>Hanken </a:t>
            </a:r>
            <a:r>
              <a:rPr lang="en-US" sz="1800" dirty="0" smtClean="0"/>
              <a:t>Kurtz, Ryan Steans, Gad </a:t>
            </a:r>
            <a:r>
              <a:rPr lang="en-US" sz="1800" dirty="0" err="1"/>
              <a:t>Krumhotz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5334000"/>
            <a:ext cx="2286000" cy="2127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DPN</a:t>
            </a:r>
          </a:p>
          <a:p>
            <a:pPr marL="0" indent="0" algn="ctr">
              <a:buNone/>
            </a:pPr>
            <a:r>
              <a:rPr lang="en-US" sz="1400" dirty="0" smtClean="0"/>
              <a:t>5 nodes UT Austin/ TPN, Stanford, </a:t>
            </a:r>
            <a:r>
              <a:rPr lang="en-US" sz="1400" dirty="0" err="1" smtClean="0"/>
              <a:t>Hathi</a:t>
            </a:r>
            <a:r>
              <a:rPr lang="en-US" sz="1400" dirty="0" smtClean="0"/>
              <a:t>, </a:t>
            </a:r>
            <a:r>
              <a:rPr lang="en-US" sz="1400" dirty="0" err="1" smtClean="0"/>
              <a:t>Chronopolis</a:t>
            </a:r>
            <a:r>
              <a:rPr lang="en-US" sz="1400" dirty="0" smtClean="0"/>
              <a:t>, AP Trust.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26"/>
          <p:cNvSpPr>
            <a:spLocks noChangeAspect="1"/>
          </p:cNvSpPr>
          <p:nvPr/>
        </p:nvSpPr>
        <p:spPr>
          <a:xfrm>
            <a:off x="4588831" y="1313699"/>
            <a:ext cx="3801200" cy="31545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5" name="Shape 12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116" y="1462959"/>
            <a:ext cx="13335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9759" t="13567" r="19759" b="13567"/>
          <a:stretch/>
        </p:blipFill>
        <p:spPr>
          <a:xfrm>
            <a:off x="5942689" y="20139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9"/>
          <p:cNvSpPr txBox="1">
            <a:spLocks noChangeAspect="1"/>
          </p:cNvSpPr>
          <p:nvPr/>
        </p:nvSpPr>
        <p:spPr>
          <a:xfrm>
            <a:off x="5968538" y="2294214"/>
            <a:ext cx="7164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EC2</a:t>
            </a:r>
          </a:p>
        </p:txBody>
      </p:sp>
      <p:pic>
        <p:nvPicPr>
          <p:cNvPr id="8" name="Shape 13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9759" t="13567" r="19759" b="13567"/>
          <a:stretch/>
        </p:blipFill>
        <p:spPr>
          <a:xfrm>
            <a:off x="5942689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1"/>
          <p:cNvSpPr txBox="1">
            <a:spLocks noChangeAspect="1"/>
          </p:cNvSpPr>
          <p:nvPr/>
        </p:nvSpPr>
        <p:spPr>
          <a:xfrm>
            <a:off x="5968538" y="3721714"/>
            <a:ext cx="7164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S3</a:t>
            </a:r>
          </a:p>
        </p:txBody>
      </p:sp>
      <p:pic>
        <p:nvPicPr>
          <p:cNvPr id="10" name="Shape 132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19759" t="13567" r="19759" b="13567"/>
          <a:stretch/>
        </p:blipFill>
        <p:spPr>
          <a:xfrm>
            <a:off x="4809631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33"/>
          <p:cNvSpPr txBox="1">
            <a:spLocks noChangeAspect="1"/>
          </p:cNvSpPr>
          <p:nvPr/>
        </p:nvSpPr>
        <p:spPr>
          <a:xfrm>
            <a:off x="4708882" y="3721714"/>
            <a:ext cx="9696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Glacier</a:t>
            </a:r>
          </a:p>
        </p:txBody>
      </p:sp>
      <p:pic>
        <p:nvPicPr>
          <p:cNvPr id="12" name="Shape 134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5101" y="1462959"/>
            <a:ext cx="1425863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135"/>
          <p:cNvCxnSpPr>
            <a:cxnSpLocks noChangeAspect="1"/>
            <a:stCxn id="8" idx="3"/>
            <a:endCxn id="19" idx="1"/>
          </p:cNvCxnSpPr>
          <p:nvPr/>
        </p:nvCxnSpPr>
        <p:spPr>
          <a:xfrm>
            <a:off x="6710788" y="3904115"/>
            <a:ext cx="736477" cy="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4" name="Shape 137"/>
          <p:cNvSpPr>
            <a:spLocks noChangeAspect="1"/>
          </p:cNvSpPr>
          <p:nvPr/>
        </p:nvSpPr>
        <p:spPr>
          <a:xfrm>
            <a:off x="685800" y="1313699"/>
            <a:ext cx="2521400" cy="15289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5" name="Shape 138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3599" y="1556012"/>
            <a:ext cx="1705965" cy="51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39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4007" y="2294312"/>
            <a:ext cx="1645149" cy="36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40"/>
          <p:cNvSpPr>
            <a:spLocks noChangeAspect="1"/>
          </p:cNvSpPr>
          <p:nvPr/>
        </p:nvSpPr>
        <p:spPr>
          <a:xfrm>
            <a:off x="685800" y="2900694"/>
            <a:ext cx="2521400" cy="15289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8" name="Shape 141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2393" y="3328645"/>
            <a:ext cx="1705967" cy="65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3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l="19759" t="13567" r="19759" b="13567"/>
          <a:stretch/>
        </p:blipFill>
        <p:spPr>
          <a:xfrm>
            <a:off x="7447265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42"/>
          <p:cNvSpPr txBox="1">
            <a:spLocks noChangeAspect="1"/>
          </p:cNvSpPr>
          <p:nvPr/>
        </p:nvSpPr>
        <p:spPr>
          <a:xfrm>
            <a:off x="7197116" y="3721714"/>
            <a:ext cx="1268399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CloudFront</a:t>
            </a:r>
          </a:p>
        </p:txBody>
      </p:sp>
      <p:cxnSp>
        <p:nvCxnSpPr>
          <p:cNvPr id="21" name="Shape 143"/>
          <p:cNvCxnSpPr>
            <a:cxnSpLocks noChangeAspect="1"/>
            <a:stCxn id="6" idx="2"/>
            <a:endCxn id="8" idx="0"/>
          </p:cNvCxnSpPr>
          <p:nvPr/>
        </p:nvCxnSpPr>
        <p:spPr>
          <a:xfrm>
            <a:off x="6326739" y="2939297"/>
            <a:ext cx="0" cy="502135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2" name="Shape 144"/>
          <p:cNvCxnSpPr>
            <a:cxnSpLocks noChangeAspect="1"/>
            <a:stCxn id="6" idx="2"/>
            <a:endCxn id="10" idx="0"/>
          </p:cNvCxnSpPr>
          <p:nvPr/>
        </p:nvCxnSpPr>
        <p:spPr>
          <a:xfrm flipH="1">
            <a:off x="5193681" y="2939297"/>
            <a:ext cx="1133058" cy="502135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3" name="Shape 145"/>
          <p:cNvCxnSpPr>
            <a:cxnSpLocks noChangeAspect="1"/>
            <a:stCxn id="6" idx="1"/>
            <a:endCxn id="18" idx="3"/>
          </p:cNvCxnSpPr>
          <p:nvPr/>
        </p:nvCxnSpPr>
        <p:spPr>
          <a:xfrm flipH="1">
            <a:off x="2798360" y="2476615"/>
            <a:ext cx="3144329" cy="117827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4" name="Shape 146"/>
          <p:cNvCxnSpPr>
            <a:cxnSpLocks noChangeAspect="1"/>
            <a:stCxn id="6" idx="1"/>
            <a:endCxn id="16" idx="3"/>
          </p:cNvCxnSpPr>
          <p:nvPr/>
        </p:nvCxnSpPr>
        <p:spPr>
          <a:xfrm flipH="1">
            <a:off x="2799156" y="2476615"/>
            <a:ext cx="3143533" cy="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5" name="Rectangle 24"/>
          <p:cNvSpPr/>
          <p:nvPr/>
        </p:nvSpPr>
        <p:spPr>
          <a:xfrm>
            <a:off x="4277999" y="53340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2000" dirty="0" smtClean="0"/>
              <a:t> </a:t>
            </a:r>
            <a:r>
              <a:rPr lang="en-US" sz="2000" b="1" dirty="0" err="1" smtClean="0"/>
              <a:t>DuraCloud</a:t>
            </a:r>
            <a:r>
              <a:rPr lang="en-US" sz="2000" b="1" dirty="0" smtClean="0"/>
              <a:t> </a:t>
            </a:r>
            <a:r>
              <a:rPr lang="en-US" sz="2000" dirty="0" smtClean="0"/>
              <a:t>as ingestion point for </a:t>
            </a:r>
            <a:endParaRPr lang="en-US" dirty="0" smtClean="0"/>
          </a:p>
          <a:p>
            <a:r>
              <a:rPr lang="en-US" b="1" dirty="0" smtClean="0"/>
              <a:t>Amazon S3</a:t>
            </a:r>
            <a:r>
              <a:rPr lang="en-US" dirty="0" smtClean="0"/>
              <a:t> – high availability</a:t>
            </a:r>
          </a:p>
          <a:p>
            <a:r>
              <a:rPr lang="en-US" b="1" dirty="0" smtClean="0"/>
              <a:t>Amazon Glacier</a:t>
            </a:r>
            <a:r>
              <a:rPr lang="en-US" dirty="0" smtClean="0"/>
              <a:t> – cost efficient slow retrieval</a:t>
            </a:r>
          </a:p>
          <a:p>
            <a:r>
              <a:rPr lang="en-US" i="1" dirty="0" err="1" smtClean="0"/>
              <a:t>iRODS</a:t>
            </a:r>
            <a:r>
              <a:rPr lang="en-US" dirty="0" smtClean="0"/>
              <a:t> at Texas Advanced Computing Center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47681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42913" y="4489309"/>
            <a:ext cx="3291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Long Term </a:t>
            </a:r>
            <a:r>
              <a:rPr lang="en-US" sz="2000" b="1" dirty="0" smtClean="0"/>
              <a:t>Digital </a:t>
            </a:r>
            <a:r>
              <a:rPr lang="en-US" b="1" dirty="0" smtClean="0"/>
              <a:t>Preservation</a:t>
            </a:r>
          </a:p>
          <a:p>
            <a:pPr algn="ctr"/>
            <a:r>
              <a:rPr lang="en-US" b="1" dirty="0" smtClean="0"/>
              <a:t>Ecosystem </a:t>
            </a:r>
            <a:endParaRPr lang="en-US" b="1" dirty="0"/>
          </a:p>
          <a:p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85800" y="1313699"/>
            <a:ext cx="7704232" cy="3154500"/>
          </a:xfrm>
          <a:prstGeom prst="ellipse">
            <a:avLst/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Preservation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1400" b="1" dirty="0"/>
              <a:t>Amazon S3</a:t>
            </a:r>
            <a:endParaRPr lang="en-US" sz="1400" dirty="0"/>
          </a:p>
          <a:p>
            <a:pPr lvl="1" fontAlgn="base"/>
            <a:r>
              <a:rPr lang="en-US" sz="1200" dirty="0"/>
              <a:t>Storage:  $360 per TB/ year</a:t>
            </a:r>
          </a:p>
          <a:p>
            <a:pPr lvl="1" fontAlgn="base"/>
            <a:r>
              <a:rPr lang="en-US" sz="1200" dirty="0"/>
              <a:t>Ingestion (Data In):  $0</a:t>
            </a:r>
          </a:p>
          <a:p>
            <a:pPr lvl="1" fontAlgn="base"/>
            <a:r>
              <a:rPr lang="en-US" sz="1200" dirty="0"/>
              <a:t>Retrieval (Data Out):  $120 per TB</a:t>
            </a:r>
          </a:p>
          <a:p>
            <a:pPr fontAlgn="base"/>
            <a:r>
              <a:rPr lang="en-US" sz="1400" b="1" dirty="0"/>
              <a:t>Amazon Glacier</a:t>
            </a:r>
            <a:endParaRPr lang="en-US" sz="1400" dirty="0"/>
          </a:p>
          <a:p>
            <a:pPr lvl="1" fontAlgn="base"/>
            <a:r>
              <a:rPr lang="en-US" sz="1200" dirty="0"/>
              <a:t>Storage:  $120 per TB/ year</a:t>
            </a:r>
          </a:p>
          <a:p>
            <a:pPr lvl="1" fontAlgn="base"/>
            <a:r>
              <a:rPr lang="en-US" sz="1200" dirty="0"/>
              <a:t>Ingestion (Data In):  $0</a:t>
            </a:r>
          </a:p>
          <a:p>
            <a:pPr lvl="1" fontAlgn="base"/>
            <a:r>
              <a:rPr lang="en-US" sz="1200" dirty="0"/>
              <a:t>Retrieval (Data Out):  $120 per TB </a:t>
            </a:r>
            <a:r>
              <a:rPr lang="en-US" sz="1200" dirty="0" smtClean="0"/>
              <a:t>retrieved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6" y="381000"/>
            <a:ext cx="621387" cy="9629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484937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1120" y="3757136"/>
            <a:ext cx="655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Ex. A </a:t>
            </a:r>
            <a:r>
              <a:rPr lang="en-US" sz="1400" dirty="0"/>
              <a:t>member institution wishes to store 5 TB at Amazon S3, Amazon Glacier and TACC.  </a:t>
            </a:r>
            <a:r>
              <a:rPr lang="en-US" sz="1400" dirty="0">
                <a:solidFill>
                  <a:prstClr val="black"/>
                </a:solidFill>
              </a:rPr>
              <a:t>Cost $4025 – $250 member discount = $3775</a:t>
            </a:r>
          </a:p>
          <a:p>
            <a:pPr algn="ctr"/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14068" y="1652016"/>
            <a:ext cx="39365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400" b="1" dirty="0"/>
              <a:t>Texas Advanced Computing Center (</a:t>
            </a:r>
            <a:r>
              <a:rPr lang="en-US" sz="1400" b="1" dirty="0" err="1"/>
              <a:t>iRODS</a:t>
            </a:r>
            <a:r>
              <a:rPr lang="en-US" sz="1400" b="1" dirty="0"/>
              <a:t> @TACC)</a:t>
            </a:r>
            <a:endParaRPr lang="en-US" sz="1400" dirty="0"/>
          </a:p>
          <a:p>
            <a:pPr lvl="1" fontAlgn="base"/>
            <a:r>
              <a:rPr lang="en-US" sz="1200" dirty="0"/>
              <a:t>Storage:  $205 per TB/ year</a:t>
            </a:r>
          </a:p>
          <a:p>
            <a:pPr lvl="1" fontAlgn="base"/>
            <a:r>
              <a:rPr lang="en-US" sz="1200" dirty="0"/>
              <a:t>Ingestion (Data In):  $120 per TB uploaded</a:t>
            </a:r>
          </a:p>
          <a:p>
            <a:pPr lvl="1" fontAlgn="base"/>
            <a:r>
              <a:rPr lang="en-US" sz="1200" dirty="0"/>
              <a:t>Retrieval (Data Out):  $120 per TB retrieved</a:t>
            </a: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3" y="6148424"/>
            <a:ext cx="4997605" cy="37970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Final Estimate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8" y="945941"/>
            <a:ext cx="3968496" cy="255073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4741"/>
            <a:ext cx="4157856" cy="267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8" y="3581400"/>
            <a:ext cx="4800984" cy="30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218" y="228600"/>
            <a:ext cx="50291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University of North Texas, Digitization Rubrics</a:t>
            </a:r>
          </a:p>
          <a:p>
            <a:pPr algn="ctr"/>
            <a:r>
              <a:rPr lang="en-US" dirty="0" smtClean="0"/>
              <a:t>Derek Rankins, Marcia McIntosh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962400"/>
            <a:ext cx="2467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University of Florida </a:t>
            </a:r>
            <a:br>
              <a:rPr lang="en-US" dirty="0" smtClean="0"/>
            </a:br>
            <a:r>
              <a:rPr lang="en-US" dirty="0" smtClean="0"/>
              <a:t>Digitization Time/Object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Texas Zine </a:t>
            </a:r>
            <a:r>
              <a:rPr lang="en-US" sz="2400" b="1" dirty="0" err="1" smtClean="0"/>
              <a:t>MetaData</a:t>
            </a:r>
            <a:r>
              <a:rPr lang="en-US" sz="2400" b="1" dirty="0" smtClean="0"/>
              <a:t> Cataloging</a:t>
            </a:r>
            <a:br>
              <a:rPr lang="en-US" sz="2400" b="1" dirty="0" smtClean="0"/>
            </a:br>
            <a:r>
              <a:rPr lang="en-US" sz="2400" b="1" dirty="0" smtClean="0"/>
              <a:t>Crowdsourcing Party</a:t>
            </a:r>
            <a:endParaRPr lang="en-US" sz="24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3" b="21923"/>
          <a:stretch>
            <a:fillRect/>
          </a:stretch>
        </p:blipFill>
        <p:spPr bwMode="auto">
          <a:xfrm>
            <a:off x="381000" y="4267200"/>
            <a:ext cx="2109034" cy="18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lib-pclcz054\Users$\lschwart\Documents\My Pictures\2012-07-20\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63075"/>
            <a:ext cx="1905810" cy="23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zp2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r="14312" b="15829"/>
          <a:stretch/>
        </p:blipFill>
        <p:spPr>
          <a:xfrm>
            <a:off x="381000" y="1752600"/>
            <a:ext cx="5523894" cy="2490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5149502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Collaboration Project Between Special Collections, Cataloging, Public Services and Digital Services</a:t>
            </a:r>
          </a:p>
          <a:p>
            <a:r>
              <a:rPr lang="en-US" sz="1000" dirty="0" smtClean="0">
                <a:hlinkClick r:id="rId5"/>
              </a:rPr>
              <a:t>https://conferences.tdl.org/tcdl/index.php/TCDL/TCDL2015/paper/view/819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60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b="1" dirty="0" err="1" smtClean="0"/>
              <a:t>Dataverse</a:t>
            </a:r>
            <a:r>
              <a:rPr lang="en-US" sz="3200" b="1" dirty="0" smtClean="0"/>
              <a:t> 4.0 </a:t>
            </a:r>
            <a:br>
              <a:rPr lang="en-US" sz="3200" b="1" dirty="0" smtClean="0"/>
            </a:br>
            <a:r>
              <a:rPr lang="en-US" sz="1800" dirty="0" smtClean="0"/>
              <a:t>Elizabeth Quigley, Harvard IQSS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Provides incentives for researchers to share: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ata citations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ontrol over data &amp; branding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Fulfilling Data Management Plan requirements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Default CC0 Waiver for all uploaded datasets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368" y="16002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Data Repository </a:t>
            </a:r>
            <a:r>
              <a:rPr lang="en-US" sz="2200" dirty="0" smtClean="0"/>
              <a:t>&amp; Software open source framework for publishing, </a:t>
            </a:r>
            <a:r>
              <a:rPr lang="en-US" sz="2200" dirty="0"/>
              <a:t>citing and preserving research </a:t>
            </a:r>
            <a:r>
              <a:rPr lang="en-US" sz="2200" dirty="0" smtClean="0"/>
              <a:t>data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77368" y="3395218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Developed by the Institute for Quantitative Social Science at Harvard University.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68" y="2590800"/>
            <a:ext cx="46577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817</Words>
  <Application>Microsoft Office PowerPoint</Application>
  <PresentationFormat>On-screen Show (4:3)</PresentationFormat>
  <Paragraphs>153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3_HDOfficeLightV0</vt:lpstr>
      <vt:lpstr>Texas Conference  on Digital Libraries  Round-up     Full Set of Conference Presentation Slides https://conferences.tdl.org/tcdl/index.php/TCDL/TCDL2015/schedConf/presentations </vt:lpstr>
      <vt:lpstr>PowerPoint Presentation</vt:lpstr>
      <vt:lpstr>PowerPoint Presentation</vt:lpstr>
      <vt:lpstr>Viewshare, Breitenbach Mexican Mask Collection James Williamson, Stephen F Austin</vt:lpstr>
      <vt:lpstr>Duracloud/DPN  Debra Hanken Kurtz, Ryan Steans, Gad Krumhotz </vt:lpstr>
      <vt:lpstr>Library Preservation Costs</vt:lpstr>
      <vt:lpstr>Final Estimate</vt:lpstr>
      <vt:lpstr>Texas Zine MetaData Cataloging Crowdsourcing Party</vt:lpstr>
      <vt:lpstr> Dataverse 4.0  Elizabeth Quigley, Harvard IQSS</vt:lpstr>
      <vt:lpstr>Who uses Dataverse?</vt:lpstr>
      <vt:lpstr>Dataverse</vt:lpstr>
      <vt:lpstr>Searching &amp; Data Discovery</vt:lpstr>
      <vt:lpstr>PowerPoint Presentation</vt:lpstr>
      <vt:lpstr>TLA Sessions</vt:lpstr>
      <vt:lpstr>Augmented Books</vt:lpstr>
      <vt:lpstr>50 new Technologies in Fifty Minutes</vt:lpstr>
      <vt:lpstr>Linked Data</vt:lpstr>
      <vt:lpstr>Future of Libraries</vt:lpstr>
      <vt:lpstr>Future of Libraries – New Media Consortium (2 Speakers)</vt:lpstr>
      <vt:lpstr>Horizon Report http://cdn.nmc.org/media/2014-nmc-horizon-report-library-EN.pdf  </vt:lpstr>
      <vt:lpstr>Challenges Impeding Technology Adoption in Academic/Research Libraries</vt:lpstr>
      <vt:lpstr>Important Developments in Technology for Academic and Research Libraries </vt:lpstr>
      <vt:lpstr>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TCDL Round-up</dc:title>
  <dc:creator>Windows User</dc:creator>
  <cp:lastModifiedBy>Ray</cp:lastModifiedBy>
  <cp:revision>31</cp:revision>
  <dcterms:created xsi:type="dcterms:W3CDTF">2015-05-11T14:30:13Z</dcterms:created>
  <dcterms:modified xsi:type="dcterms:W3CDTF">2015-05-18T02:29:01Z</dcterms:modified>
</cp:coreProperties>
</file>