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8" r:id="rId2"/>
    <p:sldId id="317" r:id="rId3"/>
    <p:sldId id="315" r:id="rId4"/>
    <p:sldId id="311" r:id="rId5"/>
    <p:sldId id="314" r:id="rId6"/>
    <p:sldId id="316" r:id="rId7"/>
    <p:sldId id="310" r:id="rId8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A55"/>
    <a:srgbClr val="FEEFB4"/>
    <a:srgbClr val="FDE25C"/>
    <a:srgbClr val="DF5C37"/>
    <a:srgbClr val="634460"/>
    <a:srgbClr val="B33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3388"/>
          </a:xfrm>
          <a:prstGeom prst="rect">
            <a:avLst/>
          </a:prstGeom>
        </p:spPr>
        <p:txBody>
          <a:bodyPr vert="horz" lIns="86202" tIns="43102" rIns="86202" bIns="431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850" y="0"/>
            <a:ext cx="2773363" cy="433388"/>
          </a:xfrm>
          <a:prstGeom prst="rect">
            <a:avLst/>
          </a:prstGeom>
        </p:spPr>
        <p:txBody>
          <a:bodyPr vert="horz" lIns="86202" tIns="43102" rIns="86202" bIns="431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F19776-1564-4842-877B-87B65A6E34F4}" type="datetimeFigureOut">
              <a:rPr lang="en-US"/>
              <a:pPr>
                <a:defRPr/>
              </a:pPr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1825"/>
            <a:ext cx="2773363" cy="433388"/>
          </a:xfrm>
          <a:prstGeom prst="rect">
            <a:avLst/>
          </a:prstGeom>
        </p:spPr>
        <p:txBody>
          <a:bodyPr vert="horz" lIns="86202" tIns="43102" rIns="86202" bIns="431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850" y="8251825"/>
            <a:ext cx="2773363" cy="433388"/>
          </a:xfrm>
          <a:prstGeom prst="rect">
            <a:avLst/>
          </a:prstGeom>
        </p:spPr>
        <p:txBody>
          <a:bodyPr vert="horz" wrap="square" lIns="86202" tIns="43102" rIns="86202" bIns="4310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F84C63C-F471-4AFE-A459-E3301E5FCF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8841199-29E8-4950-AF1F-FD42286A632E}" type="datetimeFigureOut">
              <a:rPr lang="en-US"/>
              <a:pPr>
                <a:defRPr/>
              </a:pPr>
              <a:t>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39763" y="4125913"/>
            <a:ext cx="512127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A98469-6EDA-4AF1-9730-76F859CFDA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276600"/>
            <a:ext cx="8686800" cy="1600200"/>
          </a:xfrm>
          <a:noFill/>
        </p:spPr>
        <p:txBody>
          <a:bodyPr>
            <a:normAutofit/>
          </a:bodyPr>
          <a:lstStyle>
            <a:lvl1pPr>
              <a:defRPr sz="3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105400"/>
            <a:ext cx="6400800" cy="1143000"/>
          </a:xfrm>
        </p:spPr>
        <p:txBody>
          <a:bodyPr>
            <a:normAutofit/>
          </a:bodyPr>
          <a:lstStyle>
            <a:lvl1pPr marL="0" indent="0" algn="r"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2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9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49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6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1912"/>
            <a:ext cx="40401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05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01912"/>
            <a:ext cx="40417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3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2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11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txstate.edu/rising-stars/joan-heat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jpg"/><Relationship Id="rId7" Type="http://schemas.openxmlformats.org/officeDocument/2006/relationships/hyperlink" Target="http://rayuzwyshyn.net/SkylabFolder/EnvisioningTheSkylabPanel.pd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1o5MiDfR1j8" TargetMode="External"/><Relationship Id="rId5" Type="http://schemas.openxmlformats.org/officeDocument/2006/relationships/hyperlink" Target="http://issuu.com/fsulibraries/docs/ray-envisioning_the_skylab" TargetMode="External"/><Relationship Id="rId4" Type="http://schemas.openxmlformats.org/officeDocument/2006/relationships/hyperlink" Target="http://rayuzwyshyn.net/2010documents/UWFLibrariesTechnology_Fee_ProposalSyntheticDraft.pdf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ayuzwyshyn.net/" TargetMode="External"/><Relationship Id="rId2" Type="http://schemas.openxmlformats.org/officeDocument/2006/relationships/hyperlink" Target="mailto:ruzwyshyn@txstate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kedin.com/in/rayuzwyshy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85231" y="1981200"/>
            <a:ext cx="8686800" cy="1600200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New Directions in Student Learning Spaces</a:t>
            </a:r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>
          <a:xfrm>
            <a:off x="2743200" y="5410200"/>
            <a:ext cx="6400800" cy="1143000"/>
          </a:xfrm>
        </p:spPr>
        <p:txBody>
          <a:bodyPr>
            <a:normAutofit lnSpcReduction="10000"/>
          </a:bodyPr>
          <a:lstStyle/>
          <a:p>
            <a:r>
              <a:rPr lang="en-US" altLang="en-US" sz="1400" dirty="0" smtClean="0"/>
              <a:t>Ray Uzwyshyn, Ph.D. MBA MLIS</a:t>
            </a:r>
            <a:br>
              <a:rPr lang="en-US" altLang="en-US" sz="1400" dirty="0" smtClean="0"/>
            </a:br>
            <a:r>
              <a:rPr lang="en-US" altLang="en-US" sz="1400" dirty="0" smtClean="0"/>
              <a:t>Dir. Digital and Collection Services</a:t>
            </a:r>
            <a:br>
              <a:rPr lang="en-US" altLang="en-US" sz="1400" dirty="0" smtClean="0"/>
            </a:br>
            <a:r>
              <a:rPr lang="en-US" altLang="en-US" sz="1400" dirty="0" smtClean="0"/>
              <a:t>Texas State University </a:t>
            </a:r>
          </a:p>
          <a:p>
            <a:r>
              <a:rPr lang="en-US" altLang="en-US" sz="1200" b="0" dirty="0" smtClean="0"/>
              <a:t>March 25, 2016</a:t>
            </a:r>
          </a:p>
          <a:p>
            <a:r>
              <a:rPr lang="en-US" altLang="en-US" sz="1200" b="0" dirty="0" smtClean="0"/>
              <a:t>10:00-10:45 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82307"/>
            <a:ext cx="2591025" cy="18655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446713"/>
            <a:ext cx="2833599" cy="18011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Alkek</a:t>
            </a:r>
            <a:r>
              <a:rPr lang="en-US" dirty="0" smtClean="0"/>
              <a:t> Library Learning Commons</a:t>
            </a:r>
            <a:br>
              <a:rPr lang="en-US" dirty="0" smtClean="0"/>
            </a:br>
            <a:r>
              <a:rPr lang="en-US" dirty="0" smtClean="0"/>
              <a:t>2015-2022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90636"/>
            <a:ext cx="5334000" cy="4495800"/>
          </a:xfrm>
        </p:spPr>
        <p:txBody>
          <a:bodyPr/>
          <a:lstStyle/>
          <a:p>
            <a:r>
              <a:rPr lang="en-US" sz="2400" dirty="0" smtClean="0"/>
              <a:t>Reconfiguration of </a:t>
            </a:r>
            <a:r>
              <a:rPr lang="en-US" sz="2400" dirty="0" err="1" smtClean="0"/>
              <a:t>Alkek</a:t>
            </a:r>
            <a:r>
              <a:rPr lang="en-US" sz="2400" dirty="0" smtClean="0"/>
              <a:t> Library From Book Warehouse to Learning Commons</a:t>
            </a:r>
          </a:p>
          <a:p>
            <a:r>
              <a:rPr lang="en-US" sz="2400" dirty="0" smtClean="0"/>
              <a:t>Large Academic Library  (7 Fl.)</a:t>
            </a:r>
          </a:p>
          <a:p>
            <a:r>
              <a:rPr lang="en-US" sz="2400" dirty="0" smtClean="0"/>
              <a:t>Texas </a:t>
            </a:r>
            <a:r>
              <a:rPr lang="en-US" sz="2400" dirty="0"/>
              <a:t>State </a:t>
            </a:r>
            <a:r>
              <a:rPr lang="en-US" sz="2400" dirty="0" smtClean="0"/>
              <a:t>University, </a:t>
            </a:r>
            <a:r>
              <a:rPr lang="en-US" sz="2400" dirty="0"/>
              <a:t>36,000 </a:t>
            </a:r>
            <a:r>
              <a:rPr lang="en-US" sz="2400" dirty="0" smtClean="0"/>
              <a:t>Students</a:t>
            </a:r>
          </a:p>
          <a:p>
            <a:r>
              <a:rPr lang="en-US" sz="2400" dirty="0" smtClean="0"/>
              <a:t>Carnegie Class </a:t>
            </a:r>
            <a:r>
              <a:rPr lang="en-US" sz="2400" dirty="0"/>
              <a:t>Doctoral University </a:t>
            </a:r>
            <a:r>
              <a:rPr lang="en-US" sz="2400" dirty="0" smtClean="0"/>
              <a:t> </a:t>
            </a:r>
            <a:r>
              <a:rPr lang="en-US" sz="2000" dirty="0" smtClean="0"/>
              <a:t>(Higher </a:t>
            </a:r>
            <a:r>
              <a:rPr lang="en-US" sz="2000" dirty="0"/>
              <a:t>Research </a:t>
            </a:r>
            <a:r>
              <a:rPr lang="en-US" sz="2000" dirty="0" smtClean="0"/>
              <a:t>Activity)</a:t>
            </a:r>
            <a:endParaRPr lang="en-US" sz="2000" dirty="0" smtClean="0"/>
          </a:p>
          <a:p>
            <a:r>
              <a:rPr lang="en-US" sz="2400" dirty="0" smtClean="0"/>
              <a:t>Designated Emerging Research</a:t>
            </a:r>
            <a:br>
              <a:rPr lang="en-US" sz="2400" dirty="0" smtClean="0"/>
            </a:br>
            <a:r>
              <a:rPr lang="en-US" sz="2400" dirty="0" smtClean="0"/>
              <a:t>Institution </a:t>
            </a:r>
            <a:r>
              <a:rPr lang="en-US" sz="2000" dirty="0" smtClean="0"/>
              <a:t>(Texas)</a:t>
            </a:r>
          </a:p>
          <a:p>
            <a:r>
              <a:rPr lang="en-US" sz="2400" dirty="0" smtClean="0">
                <a:hlinkClick r:id="rId2"/>
              </a:rPr>
              <a:t>Overview Video</a:t>
            </a:r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238" y="2089015"/>
            <a:ext cx="3203604" cy="2133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98238" y="4338536"/>
            <a:ext cx="3445762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Multi-Stakeholder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IT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Division Project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Multi-Year, 5-7, 3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Large Phases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~ 40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Million Total Budget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89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University of West Florida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Skylab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800" dirty="0" smtClean="0"/>
              <a:t>Reconfiguration of Library Fifth Floor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76120"/>
            <a:ext cx="4866523" cy="22477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/>
              <a:t>1) Information </a:t>
            </a:r>
            <a:r>
              <a:rPr lang="en-US" sz="2000" b="1" dirty="0" smtClean="0"/>
              <a:t>Literacy </a:t>
            </a:r>
            <a:r>
              <a:rPr lang="en-US" sz="2000" b="1" dirty="0" smtClean="0"/>
              <a:t>Lab/Classroom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/>
              <a:t>2) Multimedia Studio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/>
              <a:t>3) </a:t>
            </a:r>
            <a:r>
              <a:rPr lang="en-US" sz="2000" b="1" dirty="0" smtClean="0"/>
              <a:t>Digital </a:t>
            </a:r>
            <a:r>
              <a:rPr lang="en-US" sz="2000" b="1" dirty="0" smtClean="0"/>
              <a:t>Media Conversion Center</a:t>
            </a:r>
            <a:endParaRPr lang="en-US" sz="2000" b="1" dirty="0"/>
          </a:p>
        </p:txBody>
      </p:sp>
      <p:pic>
        <p:nvPicPr>
          <p:cNvPr id="2050" name="Picture 2" descr="C:\Users\ruzwyshyn\Desktop\Skylab\SkylabPresentation\SkylabCartoon&amp;GeneralImages\ares-v-roc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9862" y="335264"/>
            <a:ext cx="1297419" cy="8246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5673313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Unifying Theme: Digital Literacy</a:t>
            </a:r>
          </a:p>
          <a:p>
            <a:r>
              <a:rPr lang="en-US" sz="1600" b="1" dirty="0" smtClean="0"/>
              <a:t>University of West Florida, ~12000 FTE</a:t>
            </a:r>
          </a:p>
          <a:p>
            <a:r>
              <a:rPr lang="en-US" sz="1600" b="1" dirty="0" smtClean="0"/>
              <a:t>500K Project (2010)</a:t>
            </a:r>
            <a:endParaRPr lang="en-US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503622"/>
            <a:ext cx="2266269" cy="22662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8981" y="6017475"/>
            <a:ext cx="2550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4"/>
              </a:rPr>
              <a:t>Proposal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5"/>
              </a:rPr>
              <a:t>Presentation</a:t>
            </a:r>
            <a:r>
              <a:rPr lang="en-US" sz="1400" dirty="0" smtClean="0"/>
              <a:t>,</a:t>
            </a:r>
            <a:r>
              <a:rPr lang="en-US" sz="1400" dirty="0">
                <a:hlinkClick r:id="rId6"/>
              </a:rPr>
              <a:t> </a:t>
            </a:r>
            <a:r>
              <a:rPr lang="en-US" sz="1400" dirty="0" smtClean="0">
                <a:hlinkClick r:id="rId6"/>
              </a:rPr>
              <a:t>Video</a:t>
            </a:r>
            <a:endParaRPr lang="en-US" sz="1400" dirty="0" smtClean="0"/>
          </a:p>
          <a:p>
            <a:r>
              <a:rPr lang="en-US" sz="1400" dirty="0" smtClean="0"/>
              <a:t> </a:t>
            </a:r>
            <a:r>
              <a:rPr lang="en-US" sz="1400" dirty="0" smtClean="0">
                <a:hlinkClick r:id="rId7"/>
              </a:rPr>
              <a:t>Overview White Paper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19" y="343370"/>
            <a:ext cx="1534823" cy="1028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781" y="3806461"/>
            <a:ext cx="2458853" cy="15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ruzwyshyn\Desktop\Skylab\SkylabPresentation\SkylabCartoon&amp;GeneralImages\escher_grid_ps.jpg"/>
          <p:cNvPicPr>
            <a:picLocks noChangeAspect="1" noChangeArrowheads="1"/>
          </p:cNvPicPr>
          <p:nvPr/>
        </p:nvPicPr>
        <p:blipFill>
          <a:blip r:embed="rId2" cstate="print">
            <a:lum bright="1000"/>
          </a:blip>
          <a:srcRect/>
          <a:stretch>
            <a:fillRect/>
          </a:stretch>
        </p:blipFill>
        <p:spPr bwMode="auto">
          <a:xfrm>
            <a:off x="1371600" y="1066800"/>
            <a:ext cx="5867400" cy="555983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70" y="364111"/>
            <a:ext cx="8200893" cy="136207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Space, Technology, Learning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1371600" y="1371600"/>
            <a:ext cx="5943600" cy="4648200"/>
          </a:xfrm>
          <a:prstGeom prst="ellipse">
            <a:avLst/>
          </a:prstGeom>
          <a:solidFill>
            <a:schemeClr val="accent3">
              <a:lumMod val="60000"/>
              <a:lumOff val="40000"/>
              <a:alpha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" name="Oval 4"/>
          <p:cNvSpPr/>
          <p:nvPr/>
        </p:nvSpPr>
        <p:spPr>
          <a:xfrm>
            <a:off x="4114800" y="1981200"/>
            <a:ext cx="3048000" cy="2590800"/>
          </a:xfrm>
          <a:prstGeom prst="ellipse">
            <a:avLst/>
          </a:prstGeom>
          <a:solidFill>
            <a:schemeClr val="accent2">
              <a:lumMod val="60000"/>
              <a:lumOff val="40000"/>
              <a:alpha val="69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Multimedia Studio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447800" y="2057400"/>
            <a:ext cx="3124200" cy="2514600"/>
          </a:xfrm>
          <a:prstGeom prst="ellipse">
            <a:avLst/>
          </a:prstGeom>
          <a:solidFill>
            <a:schemeClr val="accent6">
              <a:lumMod val="75000"/>
              <a:alpha val="33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Information Literacy Lab/Classroom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819400" y="3657600"/>
            <a:ext cx="3124200" cy="2438400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Media </a:t>
            </a:r>
            <a:br>
              <a:rPr lang="en-US" dirty="0" smtClean="0"/>
            </a:br>
            <a:r>
              <a:rPr lang="en-US" dirty="0" smtClean="0"/>
              <a:t>Conversion Center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45967" y="2428608"/>
            <a:ext cx="1600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 Collaboration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2. </a:t>
            </a:r>
            <a:r>
              <a:rPr lang="en-US" sz="1400" dirty="0" smtClean="0"/>
              <a:t>Third </a:t>
            </a:r>
            <a:r>
              <a:rPr lang="en-US" sz="1400" dirty="0" smtClean="0"/>
              <a:t>Space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   for Learning.</a:t>
            </a:r>
          </a:p>
          <a:p>
            <a:r>
              <a:rPr lang="en-US" sz="1400" dirty="0" smtClean="0"/>
              <a:t>3. Cross</a:t>
            </a:r>
            <a:br>
              <a:rPr lang="en-US" sz="1400" dirty="0" smtClean="0"/>
            </a:br>
            <a:r>
              <a:rPr lang="en-US" sz="1400" dirty="0" smtClean="0"/>
              <a:t>    fertilization of </a:t>
            </a:r>
            <a:br>
              <a:rPr lang="en-US" sz="1400" dirty="0" smtClean="0"/>
            </a:br>
            <a:r>
              <a:rPr lang="en-US" sz="1400" dirty="0" smtClean="0"/>
              <a:t>  Projects, People</a:t>
            </a:r>
            <a:br>
              <a:rPr lang="en-US" sz="1400" dirty="0" smtClean="0"/>
            </a:br>
            <a:r>
              <a:rPr lang="en-US" sz="1400" dirty="0" smtClean="0"/>
              <a:t>   and Skillsets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3581400"/>
            <a:ext cx="1860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Technology</a:t>
            </a:r>
            <a:endParaRPr lang="en-US" sz="2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731" y="4495800"/>
            <a:ext cx="2100436" cy="20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Learning Spaces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1676400"/>
            <a:ext cx="3657600" cy="4953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n-US" sz="1800" b="1" dirty="0"/>
              <a:t> </a:t>
            </a:r>
            <a:r>
              <a:rPr lang="en-US" sz="2000" b="1" dirty="0" smtClean="0"/>
              <a:t>Learning </a:t>
            </a:r>
            <a:r>
              <a:rPr lang="en-US" sz="2000" b="1" dirty="0" smtClean="0"/>
              <a:t>Space  Directions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1800" dirty="0"/>
          </a:p>
          <a:p>
            <a:pPr>
              <a:lnSpc>
                <a:spcPct val="90000"/>
              </a:lnSpc>
              <a:defRPr/>
            </a:pPr>
            <a:r>
              <a:rPr lang="en-US" sz="1800" dirty="0" err="1" smtClean="0"/>
              <a:t>Interdisciplinarity</a:t>
            </a:r>
            <a:endParaRPr lang="en-US" sz="1800" dirty="0"/>
          </a:p>
          <a:p>
            <a:pPr>
              <a:lnSpc>
                <a:spcPct val="90000"/>
              </a:lnSpc>
              <a:defRPr/>
            </a:pPr>
            <a:r>
              <a:rPr lang="en-US" sz="1800" dirty="0" smtClean="0"/>
              <a:t> </a:t>
            </a:r>
            <a:r>
              <a:rPr lang="en-US" sz="1800" dirty="0" smtClean="0"/>
              <a:t>Digital Literacy </a:t>
            </a:r>
            <a:endParaRPr lang="en-US" sz="1800" dirty="0" smtClean="0"/>
          </a:p>
          <a:p>
            <a:pPr>
              <a:lnSpc>
                <a:spcPct val="90000"/>
              </a:lnSpc>
              <a:defRPr/>
            </a:pPr>
            <a:r>
              <a:rPr lang="en-US" sz="1800" dirty="0" smtClean="0"/>
              <a:t> Multimedia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 smtClean="0"/>
              <a:t>Specialized </a:t>
            </a:r>
            <a:r>
              <a:rPr lang="en-US" sz="1800" dirty="0" smtClean="0"/>
              <a:t>Software/ Hardware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 smtClean="0"/>
              <a:t>      Technological Facilitation</a:t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en-US" sz="2000" b="1" dirty="0" smtClean="0"/>
              <a:t>Collaboration</a:t>
            </a:r>
            <a:r>
              <a:rPr lang="en-US" sz="2000" dirty="0" smtClean="0"/>
              <a:t> </a:t>
            </a:r>
            <a:r>
              <a:rPr lang="en-US" sz="2000" b="1" dirty="0" smtClean="0"/>
              <a:t>Among Divisions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>Academic </a:t>
            </a:r>
            <a:r>
              <a:rPr lang="en-US" sz="1800" dirty="0" smtClean="0"/>
              <a:t>Technology, </a:t>
            </a:r>
            <a:r>
              <a:rPr lang="en-US" sz="1800" dirty="0"/>
              <a:t>Faculty Teaching </a:t>
            </a:r>
            <a:r>
              <a:rPr lang="en-US" sz="1800" dirty="0" smtClean="0"/>
              <a:t>Centre, Library, </a:t>
            </a:r>
            <a:r>
              <a:rPr lang="en-US" sz="1800" dirty="0"/>
              <a:t>University IT</a:t>
            </a:r>
            <a:r>
              <a:rPr lang="en-US" sz="1800" dirty="0" smtClean="0"/>
              <a:t>  Writing Center</a:t>
            </a:r>
            <a:endParaRPr lang="en-US" sz="1800" dirty="0"/>
          </a:p>
          <a:p>
            <a:pPr>
              <a:lnSpc>
                <a:spcPct val="90000"/>
              </a:lnSpc>
              <a:buNone/>
              <a:defRPr/>
            </a:pPr>
            <a:endParaRPr lang="en-US" sz="1800" dirty="0"/>
          </a:p>
          <a:p>
            <a:pPr>
              <a:lnSpc>
                <a:spcPct val="90000"/>
              </a:lnSpc>
              <a:buNone/>
              <a:defRPr/>
            </a:pPr>
            <a:r>
              <a:rPr lang="en-US" sz="1800" dirty="0" smtClean="0"/>
              <a:t>       Faculty Students, Community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/>
          </a:p>
        </p:txBody>
      </p:sp>
      <p:pic>
        <p:nvPicPr>
          <p:cNvPr id="45060" name="Picture 4" descr="Reference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" y="1905000"/>
            <a:ext cx="47386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279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Discussion, Questions, 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762000"/>
          </a:xfrm>
        </p:spPr>
        <p:txBody>
          <a:bodyPr/>
          <a:lstStyle/>
          <a:p>
            <a:r>
              <a:rPr lang="en-US" altLang="en-US" sz="2000" dirty="0" smtClean="0"/>
              <a:t>Contact Information</a:t>
            </a:r>
            <a:br>
              <a:rPr lang="en-US" altLang="en-US" sz="2000" dirty="0" smtClean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dirty="0" smtClean="0"/>
              <a:t>Contact Info</a:t>
            </a:r>
            <a:br>
              <a:rPr lang="en-US" altLang="en-US" dirty="0" smtClean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1800" dirty="0" smtClean="0"/>
              <a:t>Ray Uzwyshyn, Ph.D. MBA MLIS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1600" dirty="0" smtClean="0"/>
              <a:t>TEXAS STATE UNIVERSITY</a:t>
            </a:r>
            <a:br>
              <a:rPr lang="en-US" altLang="en-US" sz="1600" dirty="0" smtClean="0"/>
            </a:br>
            <a:r>
              <a:rPr lang="en-US" altLang="en-US" sz="1600" dirty="0" smtClean="0">
                <a:hlinkClick r:id="rId2"/>
              </a:rPr>
              <a:t>ruzwyshyn@txstate.edu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1600" b="0" dirty="0" smtClean="0"/>
              <a:t>Further Information (Presentations and Downloads)</a:t>
            </a:r>
            <a:br>
              <a:rPr lang="en-US" altLang="en-US" sz="1600" b="0" dirty="0" smtClean="0"/>
            </a:br>
            <a:r>
              <a:rPr lang="en-US" altLang="en-US" sz="1600" b="0" dirty="0"/>
              <a:t/>
            </a:r>
            <a:br>
              <a:rPr lang="en-US" altLang="en-US" sz="1600" b="0" dirty="0"/>
            </a:br>
            <a:r>
              <a:rPr lang="en-US" altLang="en-US" sz="1400" dirty="0" smtClean="0">
                <a:hlinkClick r:id="rId3"/>
              </a:rPr>
              <a:t>http://rayuzwyshyn.net</a:t>
            </a:r>
            <a:r>
              <a:rPr lang="en-US" altLang="en-US" sz="1400" dirty="0" smtClean="0"/>
              <a:t> 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dirty="0">
                <a:hlinkClick r:id="rId4"/>
              </a:rPr>
              <a:t>https://</a:t>
            </a:r>
            <a:r>
              <a:rPr lang="en-US" altLang="en-US" sz="1400" dirty="0" smtClean="0">
                <a:hlinkClick r:id="rId4"/>
              </a:rPr>
              <a:t>www.linkedin.com/in/rayuzwyshyn</a:t>
            </a: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672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aker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RUCTLearningCommonspanelshort</Template>
  <TotalTime>224</TotalTime>
  <Words>155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speaker_ppt</vt:lpstr>
      <vt:lpstr>New Directions in Student Learning Spaces</vt:lpstr>
      <vt:lpstr>Alkek Library Learning Commons 2015-2022</vt:lpstr>
      <vt:lpstr>University of West Florida  Skylab Reconfiguration of Library Fifth Floor</vt:lpstr>
      <vt:lpstr>Space, Technology, Learning</vt:lpstr>
      <vt:lpstr>Learning Spaces</vt:lpstr>
      <vt:lpstr>Discussion, Questions, Comments</vt:lpstr>
      <vt:lpstr>Contact Information           Contact Info   Ray Uzwyshyn, Ph.D. MBA MLIS TEXAS STATE UNIVERSITY ruzwyshyn@txstate.edu   Further Information (Presentations and Downloads)  http://rayuzwyshyn.net  https://www.linkedin.com/in/rayuzwyshyn  </vt:lpstr>
    </vt:vector>
  </TitlesOfParts>
  <Company>Texas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Directions in Student Learning Spaces</dc:title>
  <dc:creator>Uzwyshyn, Raymond J</dc:creator>
  <cp:lastModifiedBy>Uzwyshyn, Raymond J</cp:lastModifiedBy>
  <cp:revision>26</cp:revision>
  <cp:lastPrinted>2014-11-12T20:52:06Z</cp:lastPrinted>
  <dcterms:created xsi:type="dcterms:W3CDTF">2016-02-04T22:24:47Z</dcterms:created>
  <dcterms:modified xsi:type="dcterms:W3CDTF">2016-02-08T15:51:45Z</dcterms:modified>
</cp:coreProperties>
</file>