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0d1cac2a50a4411" /><Relationship Type="http://schemas.openxmlformats.org/officeDocument/2006/relationships/extended-properties" Target="/docProps/app.xml" Id="R60f929363ff345ae" /><Relationship Type="http://schemas.openxmlformats.org/officeDocument/2006/relationships/officeDocument" Target="/ppt/presentation.xml" Id="R2939f59d62ac47cf" /></Relationships>
</file>

<file path=ppt/presentation.xml><?xml version="1.0" encoding="utf-8"?>
<p:presentation xmlns:p="http://schemas.openxmlformats.org/presentationml/2006/main">
  <p:sldMasterIdLst>
    <p:sldMasterId xmlns:r="http://schemas.openxmlformats.org/officeDocument/2006/relationships" id="2147483648" r:id="Rf330ce9153d14491"/>
  </p:sldMasterIdLst>
  <p:notesMasterIdLst>
    <p:notesMasterId xmlns:r="http://schemas.openxmlformats.org/officeDocument/2006/relationships" r:id="R9910dc950f464bb0"/>
  </p:notesMasterIdLst>
  <p:sldIdLst>
    <p:sldId xmlns:r="http://schemas.openxmlformats.org/officeDocument/2006/relationships" id="256" r:id="R0b5cf63736ff4b1d"/>
    <p:sldId xmlns:r="http://schemas.openxmlformats.org/officeDocument/2006/relationships" id="257" r:id="Rb98d3dcbddd644fc"/>
    <p:sldId xmlns:r="http://schemas.openxmlformats.org/officeDocument/2006/relationships" id="258" r:id="R364f7d397da348b6"/>
    <p:sldId xmlns:r="http://schemas.openxmlformats.org/officeDocument/2006/relationships" id="259" r:id="Rc85b912dd3f14313"/>
    <p:sldId xmlns:r="http://schemas.openxmlformats.org/officeDocument/2006/relationships" id="260" r:id="Rb53925344f9043e3"/>
    <p:sldId xmlns:r="http://schemas.openxmlformats.org/officeDocument/2006/relationships" id="261" r:id="R6b96dbcd1e8b46f0"/>
    <p:sldId xmlns:r="http://schemas.openxmlformats.org/officeDocument/2006/relationships" id="262" r:id="Rede1baa3590e4d2b"/>
    <p:sldId xmlns:r="http://schemas.openxmlformats.org/officeDocument/2006/relationships" id="263" r:id="R12d6bc9c9bcf40e6"/>
    <p:sldId xmlns:r="http://schemas.openxmlformats.org/officeDocument/2006/relationships" id="264" r:id="R0bb29b725a0b4871"/>
    <p:sldId xmlns:r="http://schemas.openxmlformats.org/officeDocument/2006/relationships" id="265" r:id="R7544ff0368494722"/>
    <p:sldId xmlns:r="http://schemas.openxmlformats.org/officeDocument/2006/relationships" id="266" r:id="R026cc2a0f9da4266"/>
    <p:sldId xmlns:r="http://schemas.openxmlformats.org/officeDocument/2006/relationships" id="267" r:id="R51bc6f7f59cc451e"/>
    <p:sldId xmlns:r="http://schemas.openxmlformats.org/officeDocument/2006/relationships" id="268" r:id="R981769d551ee4873"/>
    <p:sldId xmlns:r="http://schemas.openxmlformats.org/officeDocument/2006/relationships" id="269" r:id="Rce42b142a7114e40"/>
    <p:sldId xmlns:r="http://schemas.openxmlformats.org/officeDocument/2006/relationships" id="270" r:id="Ra3d54e3131ef43cb"/>
    <p:sldId xmlns:r="http://schemas.openxmlformats.org/officeDocument/2006/relationships" id="271" r:id="R95fad504bbd34520"/>
    <p:sldId xmlns:r="http://schemas.openxmlformats.org/officeDocument/2006/relationships" id="272" r:id="R884e15e85e354e7d"/>
    <p:sldId xmlns:r="http://schemas.openxmlformats.org/officeDocument/2006/relationships" id="273" r:id="R3eeccd5cd0b04df5"/>
    <p:sldId xmlns:r="http://schemas.openxmlformats.org/officeDocument/2006/relationships" id="274" r:id="R16763839ad9b415f"/>
    <p:sldId xmlns:r="http://schemas.openxmlformats.org/officeDocument/2006/relationships" id="275" r:id="R46e99f6688744a73"/>
    <p:sldId xmlns:r="http://schemas.openxmlformats.org/officeDocument/2006/relationships" id="276" r:id="R028f244015ea4b3d"/>
    <p:sldId xmlns:r="http://schemas.openxmlformats.org/officeDocument/2006/relationships" id="277" r:id="R0d294546bad24b34"/>
    <p:sldId xmlns:r="http://schemas.openxmlformats.org/officeDocument/2006/relationships" id="278" r:id="Rbdbad022981a4485"/>
    <p:sldId xmlns:r="http://schemas.openxmlformats.org/officeDocument/2006/relationships" id="279" r:id="Ra8c76f70730447b6"/>
    <p:sldId xmlns:r="http://schemas.openxmlformats.org/officeDocument/2006/relationships" id="280" r:id="R2b6a565722d8412d"/>
    <p:sldId xmlns:r="http://schemas.openxmlformats.org/officeDocument/2006/relationships" id="281" r:id="Re7081242ba6144ac"/>
    <p:sldId xmlns:r="http://schemas.openxmlformats.org/officeDocument/2006/relationships" id="282" r:id="R60be2c688bd7432f"/>
    <p:sldId xmlns:r="http://schemas.openxmlformats.org/officeDocument/2006/relationships" id="283" r:id="Rf68c8e040ddc4fd0"/>
    <p:sldId xmlns:r="http://schemas.openxmlformats.org/officeDocument/2006/relationships" id="284" r:id="Rd7d530ab4b484519"/>
    <p:sldId xmlns:r="http://schemas.openxmlformats.org/officeDocument/2006/relationships" id="285" r:id="R325f018750ba47e0"/>
    <p:sldId xmlns:r="http://schemas.openxmlformats.org/officeDocument/2006/relationships" id="286" r:id="Rc249a2fd345a482c"/>
    <p:sldId xmlns:r="http://schemas.openxmlformats.org/officeDocument/2006/relationships" id="287" r:id="R4ac635e2d8d24765"/>
    <p:sldId xmlns:r="http://schemas.openxmlformats.org/officeDocument/2006/relationships" id="288" r:id="Rdc1de4c596944e5a"/>
    <p:sldId xmlns:r="http://schemas.openxmlformats.org/officeDocument/2006/relationships" id="289" r:id="R70a345d7eac24340"/>
    <p:sldId xmlns:r="http://schemas.openxmlformats.org/officeDocument/2006/relationships" id="290" r:id="Rf78b37e18f6c4178"/>
    <p:sldId xmlns:r="http://schemas.openxmlformats.org/officeDocument/2006/relationships" id="291" r:id="Ra548df56a1894e28"/>
    <p:sldId xmlns:r="http://schemas.openxmlformats.org/officeDocument/2006/relationships" id="292" r:id="R97f02180d5fd4f82"/>
    <p:sldId xmlns:r="http://schemas.openxmlformats.org/officeDocument/2006/relationships" id="293" r:id="R95e2d4beb4a14c9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438172a8b20413f" /><Relationship Type="http://schemas.openxmlformats.org/officeDocument/2006/relationships/slideMaster" Target="/ppt/slideMasters/slideMaster1.xml" Id="Rf330ce9153d14491" /><Relationship Type="http://schemas.openxmlformats.org/officeDocument/2006/relationships/notesMaster" Target="/ppt/notesMasters/notesMaster1.xml" Id="R9910dc950f464bb0" /><Relationship Type="http://schemas.openxmlformats.org/officeDocument/2006/relationships/presProps" Target="/ppt/presProps.xml" Id="Rb3b3c0a6bda04d45" /><Relationship Type="http://schemas.openxmlformats.org/officeDocument/2006/relationships/tableStyles" Target="/ppt/tableStyles.xml" Id="Rc6c5bf60fb0b4931" /><Relationship Type="http://schemas.openxmlformats.org/officeDocument/2006/relationships/slide" Target="/ppt/slides/slide1.xml" Id="R0b5cf63736ff4b1d" /><Relationship Type="http://schemas.openxmlformats.org/officeDocument/2006/relationships/slide" Target="/ppt/slides/slide2.xml" Id="Rb98d3dcbddd644fc" /><Relationship Type="http://schemas.openxmlformats.org/officeDocument/2006/relationships/slide" Target="/ppt/slides/slide3.xml" Id="R364f7d397da348b6" /><Relationship Type="http://schemas.openxmlformats.org/officeDocument/2006/relationships/slide" Target="/ppt/slides/slide4.xml" Id="Rc85b912dd3f14313" /><Relationship Type="http://schemas.openxmlformats.org/officeDocument/2006/relationships/slide" Target="/ppt/slides/slide5.xml" Id="Rb53925344f9043e3" /><Relationship Type="http://schemas.openxmlformats.org/officeDocument/2006/relationships/slide" Target="/ppt/slides/slide6.xml" Id="R6b96dbcd1e8b46f0" /><Relationship Type="http://schemas.openxmlformats.org/officeDocument/2006/relationships/slide" Target="/ppt/slides/slide7.xml" Id="Rede1baa3590e4d2b" /><Relationship Type="http://schemas.openxmlformats.org/officeDocument/2006/relationships/slide" Target="/ppt/slides/slide8.xml" Id="R12d6bc9c9bcf40e6" /><Relationship Type="http://schemas.openxmlformats.org/officeDocument/2006/relationships/slide" Target="/ppt/slides/slide9.xml" Id="R0bb29b725a0b4871" /><Relationship Type="http://schemas.openxmlformats.org/officeDocument/2006/relationships/slide" Target="/ppt/slides/slide10.xml" Id="R7544ff0368494722" /><Relationship Type="http://schemas.openxmlformats.org/officeDocument/2006/relationships/slide" Target="/ppt/slides/slide11.xml" Id="R026cc2a0f9da4266" /><Relationship Type="http://schemas.openxmlformats.org/officeDocument/2006/relationships/slide" Target="/ppt/slides/slide12.xml" Id="R51bc6f7f59cc451e" /><Relationship Type="http://schemas.openxmlformats.org/officeDocument/2006/relationships/slide" Target="/ppt/slides/slide13.xml" Id="R981769d551ee4873" /><Relationship Type="http://schemas.openxmlformats.org/officeDocument/2006/relationships/slide" Target="/ppt/slides/slide14.xml" Id="Rce42b142a7114e40" /><Relationship Type="http://schemas.openxmlformats.org/officeDocument/2006/relationships/slide" Target="/ppt/slides/slide15.xml" Id="Ra3d54e3131ef43cb" /><Relationship Type="http://schemas.openxmlformats.org/officeDocument/2006/relationships/slide" Target="/ppt/slides/slide16.xml" Id="R95fad504bbd34520" /><Relationship Type="http://schemas.openxmlformats.org/officeDocument/2006/relationships/slide" Target="/ppt/slides/slide17.xml" Id="R884e15e85e354e7d" /><Relationship Type="http://schemas.openxmlformats.org/officeDocument/2006/relationships/slide" Target="/ppt/slides/slide18.xml" Id="R3eeccd5cd0b04df5" /><Relationship Type="http://schemas.openxmlformats.org/officeDocument/2006/relationships/slide" Target="/ppt/slides/slide19.xml" Id="R16763839ad9b415f" /><Relationship Type="http://schemas.openxmlformats.org/officeDocument/2006/relationships/slide" Target="/ppt/slides/slide20.xml" Id="R46e99f6688744a73" /><Relationship Type="http://schemas.openxmlformats.org/officeDocument/2006/relationships/slide" Target="/ppt/slides/slide21.xml" Id="R028f244015ea4b3d" /><Relationship Type="http://schemas.openxmlformats.org/officeDocument/2006/relationships/slide" Target="/ppt/slides/slide22.xml" Id="R0d294546bad24b34" /><Relationship Type="http://schemas.openxmlformats.org/officeDocument/2006/relationships/slide" Target="/ppt/slides/slide23.xml" Id="Rbdbad022981a4485" /><Relationship Type="http://schemas.openxmlformats.org/officeDocument/2006/relationships/slide" Target="/ppt/slides/slide24.xml" Id="Ra8c76f70730447b6" /><Relationship Type="http://schemas.openxmlformats.org/officeDocument/2006/relationships/slide" Target="/ppt/slides/slide25.xml" Id="R2b6a565722d8412d" /><Relationship Type="http://schemas.openxmlformats.org/officeDocument/2006/relationships/slide" Target="/ppt/slides/slide26.xml" Id="Re7081242ba6144ac" /><Relationship Type="http://schemas.openxmlformats.org/officeDocument/2006/relationships/slide" Target="/ppt/slides/slide27.xml" Id="R60be2c688bd7432f" /><Relationship Type="http://schemas.openxmlformats.org/officeDocument/2006/relationships/slide" Target="/ppt/slides/slide28.xml" Id="Rf68c8e040ddc4fd0" /><Relationship Type="http://schemas.openxmlformats.org/officeDocument/2006/relationships/slide" Target="/ppt/slides/slide29.xml" Id="Rd7d530ab4b484519" /><Relationship Type="http://schemas.openxmlformats.org/officeDocument/2006/relationships/slide" Target="/ppt/slides/slide30.xml" Id="R325f018750ba47e0" /><Relationship Type="http://schemas.openxmlformats.org/officeDocument/2006/relationships/slide" Target="/ppt/slides/slide31.xml" Id="Rc249a2fd345a482c" /><Relationship Type="http://schemas.openxmlformats.org/officeDocument/2006/relationships/slide" Target="/ppt/slides/slide32.xml" Id="R4ac635e2d8d24765" /><Relationship Type="http://schemas.openxmlformats.org/officeDocument/2006/relationships/slide" Target="/ppt/slides/slide33.xml" Id="Rdc1de4c596944e5a" /><Relationship Type="http://schemas.openxmlformats.org/officeDocument/2006/relationships/slide" Target="/ppt/slides/slide34.xml" Id="R70a345d7eac24340" /><Relationship Type="http://schemas.openxmlformats.org/officeDocument/2006/relationships/slide" Target="/ppt/slides/slide35.xml" Id="Rf78b37e18f6c4178" /><Relationship Type="http://schemas.openxmlformats.org/officeDocument/2006/relationships/slide" Target="/ppt/slides/slide36.xml" Id="Ra548df56a1894e28" /><Relationship Type="http://schemas.openxmlformats.org/officeDocument/2006/relationships/slide" Target="/ppt/slides/slide37.xml" Id="R97f02180d5fd4f82" /><Relationship Type="http://schemas.openxmlformats.org/officeDocument/2006/relationships/slide" Target="/ppt/slides/slide38.xml" Id="R95e2d4beb4a14c9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2a7fb51f5b941c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ddb276d5c1f41f9" /><Relationship Type="http://schemas.openxmlformats.org/officeDocument/2006/relationships/notesMaster" Target="/ppt/notesMasters/notesMaster1.xml" Id="Re57bdaaf7c134824" /></Relationships>
</file>

<file path=ppt/notesSlides/_rels/notesSlide2.xml.rels>&#65279;<?xml version="1.0" encoding="utf-8"?><Relationships xmlns="http://schemas.openxmlformats.org/package/2006/relationships"><Relationship Type="http://schemas.openxmlformats.org/officeDocument/2006/relationships/slide" Target="/ppt/slides/slide2.xml" Id="Rab62d1020f1548be" /><Relationship Type="http://schemas.openxmlformats.org/officeDocument/2006/relationships/notesMaster" Target="/ppt/notesMasters/notesMaster1.xml" Id="R4636ccd814144e71" /></Relationships>
</file>

<file path=ppt/notesSlides/_rels/notesSlide3.xml.rels>&#65279;<?xml version="1.0" encoding="utf-8"?><Relationships xmlns="http://schemas.openxmlformats.org/package/2006/relationships"><Relationship Type="http://schemas.openxmlformats.org/officeDocument/2006/relationships/slide" Target="/ppt/slides/slide3.xml" Id="Ra867b2f9e03046de" /><Relationship Type="http://schemas.openxmlformats.org/officeDocument/2006/relationships/notesMaster" Target="/ppt/notesMasters/notesMaster1.xml" Id="Rf66660febc4144da" /></Relationships>
</file>

<file path=ppt/notesSlides/_rels/notesSlide4.xml.rels>&#65279;<?xml version="1.0" encoding="utf-8"?><Relationships xmlns="http://schemas.openxmlformats.org/package/2006/relationships"><Relationship Type="http://schemas.openxmlformats.org/officeDocument/2006/relationships/slide" Target="/ppt/slides/slide4.xml" Id="R5519bfded5b1496f" /><Relationship Type="http://schemas.openxmlformats.org/officeDocument/2006/relationships/notesMaster" Target="/ppt/notesMasters/notesMaster1.xml" Id="R3a0cf0c4c5664612" /></Relationships>
</file>

<file path=ppt/notesSlides/_rels/notesSlide5.xml.rels>&#65279;<?xml version="1.0" encoding="utf-8"?><Relationships xmlns="http://schemas.openxmlformats.org/package/2006/relationships"><Relationship Type="http://schemas.openxmlformats.org/officeDocument/2006/relationships/slide" Target="/ppt/slides/slide5.xml" Id="R37d7e8da4a4f43ba" /><Relationship Type="http://schemas.openxmlformats.org/officeDocument/2006/relationships/notesMaster" Target="/ppt/notesMasters/notesMaster1.xml" Id="Rc2d6e31755fc45f2" /></Relationships>
</file>

<file path=ppt/notesSlides/_rels/notesSlide6.xml.rels>&#65279;<?xml version="1.0" encoding="utf-8"?><Relationships xmlns="http://schemas.openxmlformats.org/package/2006/relationships"><Relationship Type="http://schemas.openxmlformats.org/officeDocument/2006/relationships/slide" Target="/ppt/slides/slide6.xml" Id="Rfd9aee8ddc4e4f74" /><Relationship Type="http://schemas.openxmlformats.org/officeDocument/2006/relationships/notesMaster" Target="/ppt/notesMasters/notesMaster1.xml" Id="Re66aa84ec2864d80" /></Relationships>
</file>

<file path=ppt/notesSlides/_rels/notesSlide7.xml.rels>&#65279;<?xml version="1.0" encoding="utf-8"?><Relationships xmlns="http://schemas.openxmlformats.org/package/2006/relationships"><Relationship Type="http://schemas.openxmlformats.org/officeDocument/2006/relationships/slide" Target="/ppt/slides/slide7.xml" Id="R19aba8a570d64a42" /><Relationship Type="http://schemas.openxmlformats.org/officeDocument/2006/relationships/notesMaster" Target="/ppt/notesMasters/notesMaster1.xml" Id="R5d982f3cbb4f470f" /></Relationships>
</file>

<file path=ppt/notesSlides/_rels/notesSlide8.xml.rels>&#65279;<?xml version="1.0" encoding="utf-8"?><Relationships xmlns="http://schemas.openxmlformats.org/package/2006/relationships"><Relationship Type="http://schemas.openxmlformats.org/officeDocument/2006/relationships/slide" Target="/ppt/slides/slide8.xml" Id="R62e45953adfa4d71" /><Relationship Type="http://schemas.openxmlformats.org/officeDocument/2006/relationships/notesMaster" Target="/ppt/notesMasters/notesMaster1.xml" Id="Rf5a61502d6aa426c" /></Relationships>
</file>

<file path=ppt/notesSlides/_rels/notesSlide9.xml.rels>&#65279;<?xml version="1.0" encoding="utf-8"?><Relationships xmlns="http://schemas.openxmlformats.org/package/2006/relationships"><Relationship Type="http://schemas.openxmlformats.org/officeDocument/2006/relationships/slide" Target="/ppt/slides/slide9.xml" Id="Rd5bb322a8c134681" /><Relationship Type="http://schemas.openxmlformats.org/officeDocument/2006/relationships/notesMaster" Target="/ppt/notesMasters/notesMaster1.xml" Id="Rdc9b123265b04c5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810ea26da9544a6" /><Relationship Type="http://schemas.openxmlformats.org/officeDocument/2006/relationships/notesMaster" Target="/ppt/notesMasters/notesMaster1.xml" Id="R4aaf74754a944ef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ad7073245bc48ed" /><Relationship Type="http://schemas.openxmlformats.org/officeDocument/2006/relationships/notesMaster" Target="/ppt/notesMasters/notesMaster1.xml" Id="R5f5832c4d92f474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dd9dceac3724203" /><Relationship Type="http://schemas.openxmlformats.org/officeDocument/2006/relationships/notesMaster" Target="/ppt/notesMasters/notesMaster1.xml" Id="Rbcaf19e469a649a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b48e768e3444323" /><Relationship Type="http://schemas.openxmlformats.org/officeDocument/2006/relationships/notesMaster" Target="/ppt/notesMasters/notesMaster1.xml" Id="Rd2ef12e50a97405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915896c6c0a42cf" /><Relationship Type="http://schemas.openxmlformats.org/officeDocument/2006/relationships/notesMaster" Target="/ppt/notesMasters/notesMaster1.xml" Id="Rf569acbed13d435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97ac84e49f94007" /><Relationship Type="http://schemas.openxmlformats.org/officeDocument/2006/relationships/notesMaster" Target="/ppt/notesMasters/notesMaster1.xml" Id="R731d67a7219441d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82427312b3e444b" /><Relationship Type="http://schemas.openxmlformats.org/officeDocument/2006/relationships/notesMaster" Target="/ppt/notesMasters/notesMaster1.xml" Id="Ra7c3d1c157834de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13d2aa977984ecc" /><Relationship Type="http://schemas.openxmlformats.org/officeDocument/2006/relationships/notesMaster" Target="/ppt/notesMasters/notesMaster1.xml" Id="Rf4a60060e33149b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023eb37c0dc4b9a" /><Relationship Type="http://schemas.openxmlformats.org/officeDocument/2006/relationships/notesMaster" Target="/ppt/notesMasters/notesMaster1.xml" Id="Rd0c9c60abcc842c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41f57898a5a4133" /><Relationship Type="http://schemas.openxmlformats.org/officeDocument/2006/relationships/notesMaster" Target="/ppt/notesMasters/notesMaster1.xml" Id="R434fb864f23a424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ea4b3175c9045c6" /><Relationship Type="http://schemas.openxmlformats.org/officeDocument/2006/relationships/notesMaster" Target="/ppt/notesMasters/notesMaster1.xml" Id="Rb403ea2999f943c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6c17ada73c94433" /><Relationship Type="http://schemas.openxmlformats.org/officeDocument/2006/relationships/notesMaster" Target="/ppt/notesMasters/notesMaster1.xml" Id="Rd5939943251a478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adfeac529654e92" /><Relationship Type="http://schemas.openxmlformats.org/officeDocument/2006/relationships/notesMaster" Target="/ppt/notesMasters/notesMaster1.xml" Id="R9687f57ad429485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849c4daa93144fa" /><Relationship Type="http://schemas.openxmlformats.org/officeDocument/2006/relationships/notesMaster" Target="/ppt/notesMasters/notesMaster1.xml" Id="Rb386d8db479f438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160a57074e844b0" /><Relationship Type="http://schemas.openxmlformats.org/officeDocument/2006/relationships/notesMaster" Target="/ppt/notesMasters/notesMaster1.xml" Id="R7a0a6a82f4c24ea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920dd1ff08a4476" /><Relationship Type="http://schemas.openxmlformats.org/officeDocument/2006/relationships/notesMaster" Target="/ppt/notesMasters/notesMaster1.xml" Id="R25aa9b7d0b7b481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791d68d95f84fb6" /><Relationship Type="http://schemas.openxmlformats.org/officeDocument/2006/relationships/notesMaster" Target="/ppt/notesMasters/notesMaster1.xml" Id="R2b1e670d9353425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9669ea6583c4ae0" /><Relationship Type="http://schemas.openxmlformats.org/officeDocument/2006/relationships/notesMaster" Target="/ppt/notesMasters/notesMaster1.xml" Id="R28b0b7dad3ca411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d3bdcaac95d4cbb" /><Relationship Type="http://schemas.openxmlformats.org/officeDocument/2006/relationships/notesMaster" Target="/ppt/notesMasters/notesMaster1.xml" Id="R34361fdc748f45e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1d91b1958734949" /><Relationship Type="http://schemas.openxmlformats.org/officeDocument/2006/relationships/notesMaster" Target="/ppt/notesMasters/notesMaster1.xml" Id="Ree8a1b17ae2b4b3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87a85080e7b4a59" /><Relationship Type="http://schemas.openxmlformats.org/officeDocument/2006/relationships/notesMaster" Target="/ppt/notesMasters/notesMaster1.xml" Id="R13fafc4a9160474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a728ed4263c446d" /><Relationship Type="http://schemas.openxmlformats.org/officeDocument/2006/relationships/notesMaster" Target="/ppt/notesMasters/notesMaster1.xml" Id="Rcae877a52775446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968b06bbdde49b9" /><Relationship Type="http://schemas.openxmlformats.org/officeDocument/2006/relationships/notesMaster" Target="/ppt/notesMasters/notesMaster1.xml" Id="Rbeb61b58cd86439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51e6d6a791f4b6c" /><Relationship Type="http://schemas.openxmlformats.org/officeDocument/2006/relationships/notesMaster" Target="/ppt/notesMasters/notesMaster1.xml" Id="R624521784c014e5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ab9a16b344447b5" /><Relationship Type="http://schemas.openxmlformats.org/officeDocument/2006/relationships/notesMaster" Target="/ppt/notesMasters/notesMaster1.xml" Id="Rc0e4907f0e03495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125ca7be013a495e" /><Relationship Type="http://schemas.openxmlformats.org/officeDocument/2006/relationships/notesMaster" Target="/ppt/notesMasters/notesMaster1.xml" Id="Rec1ac208269643f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f88ec29ca43b4c45" /><Relationship Type="http://schemas.openxmlformats.org/officeDocument/2006/relationships/notesMaster" Target="/ppt/notesMasters/notesMaster1.xml" Id="R0bff02f58b85429b"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3dc788961b53443f" /><Relationship Type="http://schemas.openxmlformats.org/officeDocument/2006/relationships/notesMaster" Target="/ppt/notesMasters/notesMaster1.xml" Id="R66c43bedaeb94ea2"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df5b0030401d4c4b" /><Relationship Type="http://schemas.openxmlformats.org/officeDocument/2006/relationships/notesMaster" Target="/ppt/notesMasters/notesMaster1.xml" Id="Rec9848be10c84e1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the SPEAKS graduate cohort. Invite everyone to hold one current research question in mind. The session moves through evidence, specialist support, research collaborations, labs and fall opportunities. Suggested delivery: about 40 minutes plus discussion. The reference slides after questions hold the full schedules and contact list.</a:t>
            </a:r>
          </a:p>
          <a:p xmlns:a="http://schemas.openxmlformats.org/drawingml/2006/main">
            <a:r>
              <a:t/>
            </a:r>
          </a:p>
          <a:p xmlns:a="http://schemas.openxmlformats.org/drawingml/2006/main">
            <a:r>
              <a:t>Sources:</a:t>
            </a:r>
          </a:p>
          <a:p xmlns:a="http://schemas.openxmlformats.org/drawingml/2006/main">
            <a:r>
              <a:t>SPEAKS_Library_Research_Services_2026ClaudeV2.pptx, slides 1</a:t>
            </a:r>
          </a:p>
          <a:p xmlns:a="http://schemas.openxmlformats.org/drawingml/2006/main">
            <a:r>
              <a:t>Library_Research_Services_Fall_2026OpenAIAstra.pptx, slides 1–3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students to think of a thesis, article or policy paper already underway. A map, dataset, prototype or digital exhibit can strengthen the work and become a research output in its own right. These services are options, not mandatory stages.</a:t>
            </a:r>
          </a:p>
          <a:p xmlns:a="http://schemas.openxmlformats.org/drawingml/2006/main">
            <a:r>
              <a:t/>
            </a:r>
          </a:p>
          <a:p xmlns:a="http://schemas.openxmlformats.org/drawingml/2006/main">
            <a:r>
              <a:t>Sources:</a:t>
            </a:r>
          </a:p>
          <a:p xmlns:a="http://schemas.openxmlformats.org/drawingml/2006/main">
            <a:r>
              <a:t>Library_Research_Services_Fall_2026OpenAIAstra.pptx, slides 2</a:t>
            </a:r>
          </a:p>
          <a:p xmlns:a="http://schemas.openxmlformats.org/drawingml/2006/main">
            <a:r>
              <a:t>SPEAKS_Library_Research_Services_2026Claude.pptx, slides 3, 39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consultation can help scope a question and identify a next step. Workshops build a specific skill. Meetups and events help researchers exchange ideas. Some projects develop into longer collaborations after the team discusses scope and capacity.</a:t>
            </a:r>
          </a:p>
          <a:p xmlns:a="http://schemas.openxmlformats.org/drawingml/2006/main">
            <a:r>
              <a:t/>
            </a:r>
          </a:p>
          <a:p xmlns:a="http://schemas.openxmlformats.org/drawingml/2006/main">
            <a:r>
              <a:t>Sources:</a:t>
            </a:r>
          </a:p>
          <a:p xmlns:a="http://schemas.openxmlformats.org/drawingml/2006/main">
            <a:r>
              <a:t>Library_Research_Services_Fall_2026OpenAIAstra.pptx, slides 3</a:t>
            </a:r>
          </a:p>
          <a:p xmlns:a="http://schemas.openxmlformats.org/drawingml/2006/main">
            <a:r>
              <a:t>SPEAKS_Library_Research_Services_2026Claude.pptx, slides 13</a:t>
            </a:r>
          </a:p>
          <a:p xmlns:a="http://schemas.openxmlformats.org/drawingml/2006/main">
            <a:r>
              <a:t>https://library.ucr.edu/research-support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Research Support hub to find resources by research task, locate a specialty lab or connect with a specialist. The image shows the actual service page supplied in the source presentation.</a:t>
            </a:r>
          </a:p>
          <a:p xmlns:a="http://schemas.openxmlformats.org/drawingml/2006/main">
            <a:r>
              <a:t/>
            </a:r>
          </a:p>
          <a:p xmlns:a="http://schemas.openxmlformats.org/drawingml/2006/main">
            <a:r>
              <a:t>Sources:</a:t>
            </a:r>
          </a:p>
          <a:p xmlns:a="http://schemas.openxmlformats.org/drawingml/2006/main">
            <a:r>
              <a:t>Library_Research_Services_Fall_2026OpenAIAstra.pptx, slides 4</a:t>
            </a:r>
          </a:p>
          <a:p xmlns:a="http://schemas.openxmlformats.org/drawingml/2006/main">
            <a:r>
              <a:t>https://library.ucr.edu/research-support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Demonstrate a search such as zero-emission trucks and freight policy. Use UC Library Search for broad discovery, then consult disciplinary databases and citation trails. UCR currently recommends OpenAthens: sign in to the library account from UC Library Search. Cisco Secure AnyConnect remains an alternative for resources without OpenAthens access.</a:t>
            </a:r>
          </a:p>
          <a:p xmlns:a="http://schemas.openxmlformats.org/drawingml/2006/main">
            <a:r>
              <a:t/>
            </a:r>
          </a:p>
          <a:p xmlns:a="http://schemas.openxmlformats.org/drawingml/2006/main">
            <a:r>
              <a:t>Sources:</a:t>
            </a:r>
          </a:p>
          <a:p xmlns:a="http://schemas.openxmlformats.org/drawingml/2006/main">
            <a:r>
              <a:t>Library_Research_Services_Fall_2026OpenAIAstra.pptx, slides 6–7</a:t>
            </a:r>
          </a:p>
          <a:p xmlns:a="http://schemas.openxmlformats.org/drawingml/2006/main">
            <a:r>
              <a:t>SPEAKS_Library_Research_Services_2026ClaudeV2.pptx, slides 3–6</a:t>
            </a:r>
          </a:p>
          <a:p xmlns:a="http://schemas.openxmlformats.org/drawingml/2006/main">
            <a:r>
              <a:t>https://search.library.ucr.edu/discovery/search?vid=01CDL_RIV_INST:UCR</a:t>
            </a:r>
          </a:p>
          <a:p xmlns:a="http://schemas.openxmlformats.org/drawingml/2006/main">
            <a:r>
              <a:t>https://guides.lib.ucr.edu/az/databases</a:t>
            </a:r>
          </a:p>
          <a:p xmlns:a="http://schemas.openxmlformats.org/drawingml/2006/main">
            <a:r>
              <a:t>https://library.ucr.edu/using-the-library/technology-equipment/connect-from-off-campus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Policy questions often require evidence across source types. Government reports can establish regulatory context. Patents help with prior art. Dissertations expose detailed methods. Historical imagery and archives help explain how places changed. The selected sources depend on the research question.</a:t>
            </a:r>
          </a:p>
          <a:p xmlns:a="http://schemas.openxmlformats.org/drawingml/2006/main">
            <a:r>
              <a:t/>
            </a:r>
          </a:p>
          <a:p xmlns:a="http://schemas.openxmlformats.org/drawingml/2006/main">
            <a:r>
              <a:t>Sources:</a:t>
            </a:r>
          </a:p>
          <a:p xmlns:a="http://schemas.openxmlformats.org/drawingml/2006/main">
            <a:r>
              <a:t>SPEAKS_Library_Research_Services_2026Claude.pptx, slides 8</a:t>
            </a:r>
          </a:p>
          <a:p xmlns:a="http://schemas.openxmlformats.org/drawingml/2006/main">
            <a:r>
              <a:t>SPEAKS_Library_Research_Services_2026ClaudeV2.pptx, slides 7</a:t>
            </a:r>
          </a:p>
          <a:p xmlns:a="http://schemas.openxmlformats.org/drawingml/2006/main">
            <a:r>
              <a:t>https://library.ucr.edu/research-support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students cannot get a source, point them to interlibrary loan. Citation managers help organize material while a project develops. The Ask Us page offers chat, text, support desks and a consultation request. A student does not need to know the specialist in advance.</a:t>
            </a:r>
          </a:p>
          <a:p xmlns:a="http://schemas.openxmlformats.org/drawingml/2006/main">
            <a:r>
              <a:t/>
            </a:r>
          </a:p>
          <a:p xmlns:a="http://schemas.openxmlformats.org/drawingml/2006/main">
            <a:r>
              <a:t>Sources:</a:t>
            </a:r>
          </a:p>
          <a:p xmlns:a="http://schemas.openxmlformats.org/drawingml/2006/main">
            <a:r>
              <a:t>Library_Research_Services_Fall_2026OpenAIAstra.pptx, slides 8</a:t>
            </a:r>
          </a:p>
          <a:p xmlns:a="http://schemas.openxmlformats.org/drawingml/2006/main">
            <a:r>
              <a:t>SPEAKS_Library_Research_Services_2026ClaudeV2.pptx, slides 8–12</a:t>
            </a:r>
          </a:p>
          <a:p xmlns:a="http://schemas.openxmlformats.org/drawingml/2006/main">
            <a:r>
              <a:t>https://library.ucr.edu/using-the-library/interlibrary-loan</a:t>
            </a:r>
          </a:p>
          <a:p xmlns:a="http://schemas.openxmlformats.org/drawingml/2006/main">
            <a:r>
              <a:t>https://guides.lib.ucr.edu/referencemanagement</a:t>
            </a:r>
          </a:p>
          <a:p xmlns:a="http://schemas.openxmlformats.org/drawingml/2006/main">
            <a:r>
              <a:t>https://library.ucr.edu/research-support/ask-a-librarian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specialists through the work students need to do. The names link directly to booking or contact destinations. Subject and teaching librarians across the Library also take consultations. The general request form helps match a student with the appropriate person.</a:t>
            </a:r>
          </a:p>
          <a:p xmlns:a="http://schemas.openxmlformats.org/drawingml/2006/main">
            <a:r>
              <a:t/>
            </a:r>
          </a:p>
          <a:p xmlns:a="http://schemas.openxmlformats.org/drawingml/2006/main">
            <a:r>
              <a:t>Sources:</a:t>
            </a:r>
          </a:p>
          <a:p xmlns:a="http://schemas.openxmlformats.org/drawingml/2006/main">
            <a:r>
              <a:t>SPEAKS_Library_Research_Services_2026Claude.pptx, slides 14</a:t>
            </a:r>
          </a:p>
          <a:p xmlns:a="http://schemas.openxmlformats.org/drawingml/2006/main">
            <a:r>
              <a:t>SPEAKS_Library_Research_Services_2026ClaudeV2.pptx, slides 14–18</a:t>
            </a:r>
          </a:p>
          <a:p xmlns:a="http://schemas.openxmlformats.org/drawingml/2006/main">
            <a:r>
              <a:t>https://library.ucr.edu/research-support/data-services</a:t>
            </a:r>
          </a:p>
          <a:p xmlns:a="http://schemas.openxmlformats.org/drawingml/2006/main">
            <a:r>
              <a:t>https://library.ucr.edu/research-support/geospatial-mapping</a:t>
            </a:r>
          </a:p>
          <a:p xmlns:a="http://schemas.openxmlformats.org/drawingml/2006/main">
            <a:r>
              <a:t>https://library.ucr.edu/research-support/digital-scholarship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Inyoung Shin helps researchers choose and evaluate AI approaches, work with AI APIs and develop research workflows. A consultation can also address coding, qualitative analysis and responsible use. Encourage students to bring a specific research task and explain the data involved.</a:t>
            </a:r>
          </a:p>
          <a:p xmlns:a="http://schemas.openxmlformats.org/drawingml/2006/main">
            <a:r>
              <a:t/>
            </a:r>
          </a:p>
          <a:p xmlns:a="http://schemas.openxmlformats.org/drawingml/2006/main">
            <a:r>
              <a:t>Sources:</a:t>
            </a:r>
          </a:p>
          <a:p xmlns:a="http://schemas.openxmlformats.org/drawingml/2006/main">
            <a:r>
              <a:t>Library_Research_Services_Fall_2026OpenAIAstra.pptx, slides 9–10</a:t>
            </a:r>
          </a:p>
          <a:p xmlns:a="http://schemas.openxmlformats.org/drawingml/2006/main">
            <a:r>
              <a:t>SPEAKS_Library_Research_Services_2026ClaudeV2.pptx, slides 21–22</a:t>
            </a:r>
          </a:p>
          <a:p xmlns:a="http://schemas.openxmlformats.org/drawingml/2006/main">
            <a:r>
              <a:t>https://library.ucr.edu/research-support/ai-support-services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suggested research workflow. AI can help expand terminology and connections, but the researcher still needs to inspect the underlying sources, track decisions and identify uncertainty. Ask: what would you do if an AI-generated citation could not be located?</a:t>
            </a:r>
          </a:p>
          <a:p xmlns:a="http://schemas.openxmlformats.org/drawingml/2006/main">
            <a:r>
              <a:t/>
            </a:r>
          </a:p>
          <a:p xmlns:a="http://schemas.openxmlformats.org/drawingml/2006/main">
            <a:r>
              <a:t>Sources:</a:t>
            </a:r>
          </a:p>
          <a:p xmlns:a="http://schemas.openxmlformats.org/drawingml/2006/main">
            <a:r>
              <a:t>Library_Research_Services_Fall_2026OpenAIAstra.pptx, slides 11</a:t>
            </a:r>
          </a:p>
          <a:p xmlns:a="http://schemas.openxmlformats.org/drawingml/2006/main">
            <a:r>
              <a:t>SPEAKS_Library_Research_Services_2026ClaudeV2.pptx, slides 21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Barbara Martinez Neda supports researchers before, during and after analysis. The service includes data management planning, organization, cleaning and preparation for sharing. Begin early when data structure, documentation or a grant proposal will shape the rest of the project.</a:t>
            </a:r>
          </a:p>
          <a:p xmlns:a="http://schemas.openxmlformats.org/drawingml/2006/main">
            <a:r>
              <a:t/>
            </a:r>
          </a:p>
          <a:p xmlns:a="http://schemas.openxmlformats.org/drawingml/2006/main">
            <a:r>
              <a:t>Sources:</a:t>
            </a:r>
          </a:p>
          <a:p xmlns:a="http://schemas.openxmlformats.org/drawingml/2006/main">
            <a:r>
              <a:t>Library_Research_Services_Fall_2026OpenAIAstra.pptx, slides 12</a:t>
            </a:r>
          </a:p>
          <a:p xmlns:a="http://schemas.openxmlformats.org/drawingml/2006/main">
            <a:r>
              <a:t>SPEAKS_Library_Research_Services_2026ClaudeV2.pptx, slides 19–20</a:t>
            </a:r>
          </a:p>
          <a:p xmlns:a="http://schemas.openxmlformats.org/drawingml/2006/main">
            <a:r>
              <a:t>https://library.ucr.edu/research-support/data-services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Show the 3D earthquake view and historical aerial imagery as examples of what geographic tools reveal. For transportation and environmental policy, students might investigate infrastructure, land-use change or the distribution of exposure. The Library provides workshops, consultation and access to GIS software in the STAR Lab.</a:t>
            </a:r>
          </a:p>
          <a:p xmlns:a="http://schemas.openxmlformats.org/drawingml/2006/main">
            <a:r>
              <a:t/>
            </a:r>
          </a:p>
          <a:p xmlns:a="http://schemas.openxmlformats.org/drawingml/2006/main">
            <a:r>
              <a:t>Sources:</a:t>
            </a:r>
          </a:p>
          <a:p xmlns:a="http://schemas.openxmlformats.org/drawingml/2006/main">
            <a:r>
              <a:t>Library_Research_Services_Fall_2026OpenAIAstra.pptx, slides 17</a:t>
            </a:r>
          </a:p>
          <a:p xmlns:a="http://schemas.openxmlformats.org/drawingml/2006/main">
            <a:r>
              <a:t>SPEAKS_Library_Research_Services_2026ClaudeV2.pptx, slides 23</a:t>
            </a:r>
          </a:p>
          <a:p xmlns:a="http://schemas.openxmlformats.org/drawingml/2006/main">
            <a:r>
              <a:t>https://library.ucr.edu/research-support/geospatial-mapping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Jing Han supports digital methods, project scoping and research communication. Policy documents, public comments or interview transcripts can support computational and qualitative analysis. StoryMaps and exhibits are possible outputs, depending on the material and audience.</a:t>
            </a:r>
          </a:p>
          <a:p xmlns:a="http://schemas.openxmlformats.org/drawingml/2006/main">
            <a:r>
              <a:t/>
            </a:r>
          </a:p>
          <a:p xmlns:a="http://schemas.openxmlformats.org/drawingml/2006/main">
            <a:r>
              <a:t>Sources:</a:t>
            </a:r>
          </a:p>
          <a:p xmlns:a="http://schemas.openxmlformats.org/drawingml/2006/main">
            <a:r>
              <a:t>Library_Research_Services_Fall_2026OpenAIAstra.pptx, slides 23–24</a:t>
            </a:r>
          </a:p>
          <a:p xmlns:a="http://schemas.openxmlformats.org/drawingml/2006/main">
            <a:r>
              <a:t>SPEAKS_Library_Research_Services_2026ClaudeV2.pptx, slides 24, 26</a:t>
            </a:r>
          </a:p>
          <a:p xmlns:a="http://schemas.openxmlformats.org/drawingml/2006/main">
            <a:r>
              <a:t>https://library.ucr.edu/research-support/digital-scholarship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Scholarly Communication Services can help with open access, author rights and publishing questions. ORCA showcases student work across disciplines. The Reference Desk podcast features conversations with UCR researchers. A research output needs a suitable audience and a route for long-term access.</a:t>
            </a:r>
          </a:p>
          <a:p xmlns:a="http://schemas.openxmlformats.org/drawingml/2006/main">
            <a:r>
              <a:t/>
            </a:r>
          </a:p>
          <a:p xmlns:a="http://schemas.openxmlformats.org/drawingml/2006/main">
            <a:r>
              <a:t>Sources:</a:t>
            </a:r>
          </a:p>
          <a:p xmlns:a="http://schemas.openxmlformats.org/drawingml/2006/main">
            <a:r>
              <a:t>Library_Research_Services_Fall_2026OpenAIAstra.pptx, slides 30</a:t>
            </a:r>
          </a:p>
          <a:p xmlns:a="http://schemas.openxmlformats.org/drawingml/2006/main">
            <a:r>
              <a:t>SPEAKS_Library_Research_Services_2026ClaudeV2.pptx, slides 24–27</a:t>
            </a:r>
          </a:p>
          <a:p xmlns:a="http://schemas.openxmlformats.org/drawingml/2006/main">
            <a:r>
              <a:t>https://library.ucr.edu/research-support/scholarly-communication-services</a:t>
            </a:r>
          </a:p>
          <a:p xmlns:a="http://schemas.openxmlformats.org/drawingml/2006/main">
            <a:r>
              <a:t>https://library.ucr.edu/research-support/digital-scholarship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CISL, led by Hang Qiu, developed CooperScene. The Library built a data-processing pipeline and browser-based viewer. Researchers can explore the sensor data and play back driving sessions before downloading large files. This makes the dataset easier to inspect and use.</a:t>
            </a:r>
          </a:p>
          <a:p xmlns:a="http://schemas.openxmlformats.org/drawingml/2006/main">
            <a:r>
              <a:t/>
            </a:r>
          </a:p>
          <a:p xmlns:a="http://schemas.openxmlformats.org/drawingml/2006/main">
            <a:r>
              <a:t>Sources:</a:t>
            </a:r>
          </a:p>
          <a:p xmlns:a="http://schemas.openxmlformats.org/drawingml/2006/main">
            <a:r>
              <a:t>Library_Research_Services_Fall_2026OpenAIAstra.pptx, slides 15–16</a:t>
            </a:r>
          </a:p>
          <a:p xmlns:a="http://schemas.openxmlformats.org/drawingml/2006/main">
            <a:r>
              <a:t>SPEAKS_Library_Research_Services_2026Claude.pptx, slides 20</a:t>
            </a:r>
          </a:p>
          <a:p xmlns:a="http://schemas.openxmlformats.org/drawingml/2006/main">
            <a:r>
              <a:t>https://library.ucr.edu/news/2026/09/09/ucr-library-research-and-technology-division-helps-cisl-lab-bring-autonomous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Credit both the research lab and the Library team. The example shows how a data problem can benefit from research consultation and software development working together. Dataset scale provides context, while the user-facing viewer is the Library’s visible contribution.</a:t>
            </a:r>
          </a:p>
          <a:p xmlns:a="http://schemas.openxmlformats.org/drawingml/2006/main">
            <a:r>
              <a:t/>
            </a:r>
          </a:p>
          <a:p xmlns:a="http://schemas.openxmlformats.org/drawingml/2006/main">
            <a:r>
              <a:t>Sources:</a:t>
            </a:r>
          </a:p>
          <a:p xmlns:a="http://schemas.openxmlformats.org/drawingml/2006/main">
            <a:r>
              <a:t>Library_Research_Services_Fall_2026OpenAIAstra.pptx, slides 16</a:t>
            </a:r>
          </a:p>
          <a:p xmlns:a="http://schemas.openxmlformats.org/drawingml/2006/main">
            <a:r>
              <a:t>SPEAKS_Library_Research_Services_2026Claude.pptx, slides 20</a:t>
            </a:r>
          </a:p>
          <a:p xmlns:a="http://schemas.openxmlformats.org/drawingml/2006/main">
            <a:r>
              <a:t>https://library.ucr.edu/news/2026/09/09/ucr-library-research-and-technology-division-helps-cisl-lab-bring-autonomous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School of Medicine project asked whether proximity to international land borders correlated with different COVID-19 outcomes. The displayed map shows case rates in border states for January 2020 through May 2023. Barbara Martinez Neda and Janet Reyes contributed data processing and mapping. This is a geographic association question, not a causal claim.</a:t>
            </a:r>
          </a:p>
          <a:p xmlns:a="http://schemas.openxmlformats.org/drawingml/2006/main">
            <a:r>
              <a:t/>
            </a:r>
          </a:p>
          <a:p xmlns:a="http://schemas.openxmlformats.org/drawingml/2006/main">
            <a:r>
              <a:t>Sources:</a:t>
            </a:r>
          </a:p>
          <a:p xmlns:a="http://schemas.openxmlformats.org/drawingml/2006/main">
            <a:r>
              <a:t>Library_Research_Services_Fall_2026OpenAIAstra.pptx, slides 13</a:t>
            </a:r>
          </a:p>
          <a:p xmlns:a="http://schemas.openxmlformats.org/drawingml/2006/main">
            <a:r>
              <a:t>https://digitalinitiatives.ucr.edu/projects/covid-borders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team aggregated weekly records into quarterly totals and validated calculations. Counties within 100 km of an international land border defined proximity. ArcGIS Pro joined measures to geographic features. This image shows mortality rates. Its legend differs from the previous case-rate map, so the colors are not directly comparable.</a:t>
            </a:r>
          </a:p>
          <a:p xmlns:a="http://schemas.openxmlformats.org/drawingml/2006/main">
            <a:r>
              <a:t/>
            </a:r>
          </a:p>
          <a:p xmlns:a="http://schemas.openxmlformats.org/drawingml/2006/main">
            <a:r>
              <a:t>Sources:</a:t>
            </a:r>
          </a:p>
          <a:p xmlns:a="http://schemas.openxmlformats.org/drawingml/2006/main">
            <a:r>
              <a:t>Library_Research_Services_Fall_2026OpenAIAstra.pptx, slides 14</a:t>
            </a:r>
          </a:p>
          <a:p xmlns:a="http://schemas.openxmlformats.org/drawingml/2006/main">
            <a:r>
              <a:t>https://digitalinitiatives.ucr.edu/projects/covid-borders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complementary spaces in Orbach Science Library. Maker Services supports fabrication and prototyping. Robotics connects code to sensors and physical devices. The 3DXP Lab supports immersive and media work. The current reflooring notice lists Robotics, Multimedia and STAR Lab closures through September 23, so direct students to the notice before a visit.</a:t>
            </a:r>
          </a:p>
          <a:p xmlns:a="http://schemas.openxmlformats.org/drawingml/2006/main">
            <a:r>
              <a:t/>
            </a:r>
          </a:p>
          <a:p xmlns:a="http://schemas.openxmlformats.org/drawingml/2006/main">
            <a:r>
              <a:t>Sources:</a:t>
            </a:r>
          </a:p>
          <a:p xmlns:a="http://schemas.openxmlformats.org/drawingml/2006/main">
            <a:r>
              <a:t>Library_Research_Services_Fall_2026OpenAIAstra.pptx, slides 18–21</a:t>
            </a:r>
          </a:p>
          <a:p xmlns:a="http://schemas.openxmlformats.org/drawingml/2006/main">
            <a:r>
              <a:t>SPEAKS_Library_Research_Services_2026Claude.pptx, slides 33</a:t>
            </a:r>
          </a:p>
          <a:p xmlns:a="http://schemas.openxmlformats.org/drawingml/2006/main">
            <a:r>
              <a:t>SPEAKS_Library_Research_Services_2026ClaudeV2.pptx, slides 47</a:t>
            </a:r>
          </a:p>
          <a:p xmlns:a="http://schemas.openxmlformats.org/drawingml/2006/main">
            <a:r>
              <a:t>https://library.ucr.edu/news/2026/08/17/orbach-library-first-floor-reflooring-project-service-impacts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photographs show a robotics learning environment from the supplied decks. Students connect hardware, coding and machine-learning methods. An engineer might begin with a sensor, chassis or small control problem. Possible uses such as sensor housings or test rigs are examples for discussion, not claims about completed projects.</a:t>
            </a:r>
          </a:p>
          <a:p xmlns:a="http://schemas.openxmlformats.org/drawingml/2006/main">
            <a:r>
              <a:t/>
            </a:r>
          </a:p>
          <a:p xmlns:a="http://schemas.openxmlformats.org/drawingml/2006/main">
            <a:r>
              <a:t>Sources:</a:t>
            </a:r>
          </a:p>
          <a:p xmlns:a="http://schemas.openxmlformats.org/drawingml/2006/main">
            <a:r>
              <a:t>Library_Research_Services_Fall_2026OpenAIAstra.pptx, slides 19–20</a:t>
            </a:r>
          </a:p>
          <a:p xmlns:a="http://schemas.openxmlformats.org/drawingml/2006/main">
            <a:r>
              <a:t>SPEAKS_Library_Research_Services_2026Claude.pptx, slides 40</a:t>
            </a:r>
          </a:p>
          <a:p xmlns:a="http://schemas.openxmlformats.org/drawingml/2006/main">
            <a:r>
              <a:t>https://library.ucr.edu/research-support/making-and-innovation/robotics-lab</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STAR Lab combines specialized software and high-performance workstations in Orbach Room 147. The source guide describes online reservations and key pickup at Circulation. Lab access is affected by reflooring through September 23. The workstation photo documents the earlier installation.</a:t>
            </a:r>
          </a:p>
          <a:p xmlns:a="http://schemas.openxmlformats.org/drawingml/2006/main">
            <a:r>
              <a:t/>
            </a:r>
          </a:p>
          <a:p xmlns:a="http://schemas.openxmlformats.org/drawingml/2006/main">
            <a:r>
              <a:t>Sources:</a:t>
            </a:r>
          </a:p>
          <a:p xmlns:a="http://schemas.openxmlformats.org/drawingml/2006/main">
            <a:r>
              <a:t>Library_Research_Services_Fall_2026OpenAIAstra.pptx, slides 22</a:t>
            </a:r>
          </a:p>
          <a:p xmlns:a="http://schemas.openxmlformats.org/drawingml/2006/main">
            <a:r>
              <a:t>SPEAKS_Library_Research_Services_2026ClaudeV2.pptx, slides 48</a:t>
            </a:r>
          </a:p>
          <a:p xmlns:a="http://schemas.openxmlformats.org/drawingml/2006/main">
            <a:r>
              <a:t>https://guides.lib.ucr.edu/starlab</a:t>
            </a:r>
          </a:p>
          <a:p xmlns:a="http://schemas.openxmlformats.org/drawingml/2006/main">
            <a:r>
              <a:t>https://library.ucr.edu/news/2026/08/17/orbach-library-first-floor-reflooring-project-service-impacts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fall flyer describes Open WebUI and Ollama, aTrain, local document retrieval, and development tools such as VS Code and Anaconda. Local execution can reduce external data transfer and support version control. It does not by itself authorize restricted data use. Staff should confirm availability, configuration and project-specific requirements before researchers use sensitive data.</a:t>
            </a:r>
          </a:p>
          <a:p xmlns:a="http://schemas.openxmlformats.org/drawingml/2006/main">
            <a:r>
              <a:t/>
            </a:r>
          </a:p>
          <a:p xmlns:a="http://schemas.openxmlformats.org/drawingml/2006/main">
            <a:r>
              <a:t>Sources:</a:t>
            </a:r>
          </a:p>
          <a:p xmlns:a="http://schemas.openxmlformats.org/drawingml/2006/main">
            <a:r>
              <a:t>Library_Research_Services_Fall_2026OpenAIAstra.pptx, slides 22</a:t>
            </a:r>
          </a:p>
          <a:p xmlns:a="http://schemas.openxmlformats.org/drawingml/2006/main">
            <a:r>
              <a:t>SPEAKS_Library_Research_Services_2026ClaudeV2.pptx, slides 49–50</a:t>
            </a:r>
          </a:p>
          <a:p xmlns:a="http://schemas.openxmlformats.org/drawingml/2006/main">
            <a:r>
              <a:t>https://guides.lib.ucr.edu/starlab</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progression as an invitation. Some students begin with a workshop, while others come with an existing technical project. Consultations and experimentation can help define a workable collaboration. The path is flexible and depends on the question, skills, scope and available support.</a:t>
            </a:r>
          </a:p>
          <a:p xmlns:a="http://schemas.openxmlformats.org/drawingml/2006/main">
            <a:r>
              <a:t/>
            </a:r>
          </a:p>
          <a:p xmlns:a="http://schemas.openxmlformats.org/drawingml/2006/main">
            <a:r>
              <a:t>Sources:</a:t>
            </a:r>
          </a:p>
          <a:p xmlns:a="http://schemas.openxmlformats.org/drawingml/2006/main">
            <a:r>
              <a:t>SPEAKS_Library_Research_Services_2026Claude.pptx, slides 22</a:t>
            </a:r>
          </a:p>
          <a:p xmlns:a="http://schemas.openxmlformats.org/drawingml/2006/main">
            <a:r>
              <a:t>SPEAKS_Library_Research_Services_2026ClaudeV2.pptx, slides 29, 32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Choose sessions that connect with students’ current work. The full schedules follow the discussion slides. Titles are shortened here. All times are Pacific. Students should use the current calendar for registration and changes.</a:t>
            </a:r>
          </a:p>
          <a:p xmlns:a="http://schemas.openxmlformats.org/drawingml/2006/main">
            <a:r>
              <a:t/>
            </a:r>
          </a:p>
          <a:p xmlns:a="http://schemas.openxmlformats.org/drawingml/2006/main">
            <a:r>
              <a:t>Sources:</a:t>
            </a:r>
          </a:p>
          <a:p xmlns:a="http://schemas.openxmlformats.org/drawingml/2006/main">
            <a:r>
              <a:t>Library_Research_Services_Fall_2026OpenAIAstra.pptx, slides 27–29</a:t>
            </a:r>
          </a:p>
          <a:p xmlns:a="http://schemas.openxmlformats.org/drawingml/2006/main">
            <a:r>
              <a:t>SPEAKS_Library_Research_Services_2026Claude.pptx, slides 27–29</a:t>
            </a:r>
          </a:p>
          <a:p xmlns:a="http://schemas.openxmlformats.org/drawingml/2006/main">
            <a:r>
              <a:t>https://library.ucr.edu/about/workshops-events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series welcomes graduate students and postdocs doing research about AI, with AI or on AI’s social impact. The fall flyer names October 22 and November 19, noon to 1 pm. Talks run about 20 minutes followed by questions. Partners include UCR Library, RAISE@UCR, GradSuccess and XCITE.</a:t>
            </a:r>
          </a:p>
          <a:p xmlns:a="http://schemas.openxmlformats.org/drawingml/2006/main">
            <a:r>
              <a:t/>
            </a:r>
          </a:p>
          <a:p xmlns:a="http://schemas.openxmlformats.org/drawingml/2006/main">
            <a:r>
              <a:t>Sources:</a:t>
            </a:r>
          </a:p>
          <a:p xmlns:a="http://schemas.openxmlformats.org/drawingml/2006/main">
            <a:r>
              <a:t>Library_Research_Services_Fall_2026OpenAIAstra.pptx, slides 26</a:t>
            </a:r>
          </a:p>
          <a:p xmlns:a="http://schemas.openxmlformats.org/drawingml/2006/main">
            <a:r>
              <a:t>SPEAKS_Library_Research_Services_2026ClaudeV2.pptx, slides 40</a:t>
            </a:r>
          </a:p>
          <a:p xmlns:a="http://schemas.openxmlformats.org/drawingml/2006/main">
            <a:r>
              <a:t>https://library.ucr.edu/about/workshops-events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distinct programs. The Digital Scholarship Certificate combines at least five workshops for graduate participants with an applied project or experiential module. The Graduate Research Core Competencies Badge is asynchronous and includes applied work and a capstone. Jing Han is the contact for both.</a:t>
            </a:r>
          </a:p>
          <a:p xmlns:a="http://schemas.openxmlformats.org/drawingml/2006/main">
            <a:r>
              <a:t/>
            </a:r>
          </a:p>
          <a:p xmlns:a="http://schemas.openxmlformats.org/drawingml/2006/main">
            <a:r>
              <a:t>Sources:</a:t>
            </a:r>
          </a:p>
          <a:p xmlns:a="http://schemas.openxmlformats.org/drawingml/2006/main">
            <a:r>
              <a:t>Library_Research_Services_Fall_2026OpenAIAstra.pptx, slides 25</a:t>
            </a:r>
          </a:p>
          <a:p xmlns:a="http://schemas.openxmlformats.org/drawingml/2006/main">
            <a:r>
              <a:t>SPEAKS_Library_Research_Services_2026Claude.pptx, slides 30</a:t>
            </a:r>
          </a:p>
          <a:p xmlns:a="http://schemas.openxmlformats.org/drawingml/2006/main">
            <a:r>
              <a:t>SPEAKS_Library_Research_Services_2026ClaudeV2.pptx, slides 41–44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annual rhythm brings people together around shared methods and research interests. Open House and Open Access Week are fall opportunities. UC Love Data Week occurs in February. Maker Week and the AI and robotics camp extend hands-on learning across the year. GIS meetups and ORCA provide recurring opportunities to connect.</a:t>
            </a:r>
          </a:p>
          <a:p xmlns:a="http://schemas.openxmlformats.org/drawingml/2006/main">
            <a:r>
              <a:t/>
            </a:r>
          </a:p>
          <a:p xmlns:a="http://schemas.openxmlformats.org/drawingml/2006/main">
            <a:r>
              <a:t>Sources:</a:t>
            </a:r>
          </a:p>
          <a:p xmlns:a="http://schemas.openxmlformats.org/drawingml/2006/main">
            <a:r>
              <a:t>SPEAKS_Library_Research_Services_2026Claude.pptx, slides 23, 31</a:t>
            </a:r>
          </a:p>
          <a:p xmlns:a="http://schemas.openxmlformats.org/drawingml/2006/main">
            <a:r>
              <a:t>SPEAKS_Library_Research_Services_2026ClaudeV2.pptx, slides 45</a:t>
            </a:r>
          </a:p>
          <a:p xmlns:a="http://schemas.openxmlformats.org/drawingml/2006/main">
            <a:r>
              <a:t>https://library.ucr.edu/about/workshops-events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an illustrative project, not a claim about a completed Library collaboration. Ask which support would help the students’ own next step. A consultation can help decide whether the evidence, analysis or communication challenge should come first.</a:t>
            </a:r>
          </a:p>
          <a:p xmlns:a="http://schemas.openxmlformats.org/drawingml/2006/main">
            <a:r>
              <a:t/>
            </a:r>
          </a:p>
          <a:p xmlns:a="http://schemas.openxmlformats.org/drawingml/2006/main">
            <a:r>
              <a:t>Sources:</a:t>
            </a:r>
          </a:p>
          <a:p xmlns:a="http://schemas.openxmlformats.org/drawingml/2006/main">
            <a:r>
              <a:t>Library_Research_Services_Fall_2026OpenAIAstra.pptx, slides 31</a:t>
            </a:r>
          </a:p>
          <a:p xmlns:a="http://schemas.openxmlformats.org/drawingml/2006/main">
            <a:r>
              <a:t>SPEAKS_Library_Research_Services_2026Claude.pptx, slides 3, 13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Pause to let students scan or photograph the links. Research Support connects resources, services and labs. Workshops and Events holds registration information. Ask Us routes general questions and consultation requests.</a:t>
            </a:r>
          </a:p>
          <a:p xmlns:a="http://schemas.openxmlformats.org/drawingml/2006/main">
            <a:r>
              <a:t/>
            </a:r>
          </a:p>
          <a:p xmlns:a="http://schemas.openxmlformats.org/drawingml/2006/main">
            <a:r>
              <a:t>Sources:</a:t>
            </a:r>
          </a:p>
          <a:p xmlns:a="http://schemas.openxmlformats.org/drawingml/2006/main">
            <a:r>
              <a:t>SPEAKS_Library_Research_Services_2026Claude.pptx, slides 36</a:t>
            </a:r>
          </a:p>
          <a:p xmlns:a="http://schemas.openxmlformats.org/drawingml/2006/main">
            <a:r>
              <a:t>SPEAKS_Library_Research_Services_2026ClaudeV2.pptx, slides 51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Invite students to describe a current question or obstacle. If an issue involves several methods, begin with a consultation and help connect the appropriate specialists. The reference slides that follow include schedules, contacts and additional resources.</a:t>
            </a:r>
          </a:p>
          <a:p xmlns:a="http://schemas.openxmlformats.org/drawingml/2006/main">
            <a:r>
              <a:t/>
            </a:r>
          </a:p>
          <a:p xmlns:a="http://schemas.openxmlformats.org/drawingml/2006/main">
            <a:r>
              <a:t>Sources:</a:t>
            </a:r>
          </a:p>
          <a:p xmlns:a="http://schemas.openxmlformats.org/drawingml/2006/main">
            <a:r>
              <a:t>Library_Research_Services_Fall_2026OpenAIAstra.pptx, slides 32</a:t>
            </a:r>
          </a:p>
          <a:p xmlns:a="http://schemas.openxmlformats.org/drawingml/2006/main">
            <a:r>
              <a:t>SPEAKS_Library_Research_Services_2026ClaudeV2.pptx, slides 52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dates are in 2026. Times are Pacific. The supplied fall schedule is the source for these dates and times. Use the current event calendar for registration and changes.</a:t>
            </a:r>
          </a:p>
          <a:p xmlns:a="http://schemas.openxmlformats.org/drawingml/2006/main">
            <a:r>
              <a:t/>
            </a:r>
          </a:p>
          <a:p xmlns:a="http://schemas.openxmlformats.org/drawingml/2006/main">
            <a:r>
              <a:t>Sources:</a:t>
            </a:r>
          </a:p>
          <a:p xmlns:a="http://schemas.openxmlformats.org/drawingml/2006/main">
            <a:r>
              <a:t>Library_Research_Services_Fall_2026OpenAIAstra.pptx, slides 27</a:t>
            </a:r>
          </a:p>
          <a:p xmlns:a="http://schemas.openxmlformats.org/drawingml/2006/main">
            <a:r>
              <a:t>SPEAKS_Library_Research_Services_2026Claude.pptx, slides 27</a:t>
            </a:r>
          </a:p>
          <a:p xmlns:a="http://schemas.openxmlformats.org/drawingml/2006/main">
            <a:r>
              <a:t>https://library.ucr.edu/about/workshops-events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times are Pacific. The Brainy Bots line in the supplied schedule calls November 23 a Thursday, but November 23, 2026 is a Monday. The November 23 session remains to be confirmed. Keep that uncertainty visible until the organizer or current event listing resolves it.</a:t>
            </a:r>
          </a:p>
          <a:p xmlns:a="http://schemas.openxmlformats.org/drawingml/2006/main">
            <a:r>
              <a:t/>
            </a:r>
          </a:p>
          <a:p xmlns:a="http://schemas.openxmlformats.org/drawingml/2006/main">
            <a:r>
              <a:t>Sources:</a:t>
            </a:r>
          </a:p>
          <a:p xmlns:a="http://schemas.openxmlformats.org/drawingml/2006/main">
            <a:r>
              <a:t>Library_Research_Services_Fall_2026OpenAIAstra.pptx, slides 28</a:t>
            </a:r>
          </a:p>
          <a:p xmlns:a="http://schemas.openxmlformats.org/drawingml/2006/main">
            <a:r>
              <a:t>SPEAKS_Library_Research_Services_2026Claude.pptx, slides 28</a:t>
            </a:r>
          </a:p>
          <a:p xmlns:a="http://schemas.openxmlformats.org/drawingml/2006/main">
            <a:r>
              <a:t>https://library.ucr.edu/about/workshops-events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dates are in 2026 and times are Pacific. Makerspace tabling is a recurring drop-in opportunity at the Bell Tower. The current event calendar is the place to confirm session logistics.</a:t>
            </a:r>
          </a:p>
          <a:p xmlns:a="http://schemas.openxmlformats.org/drawingml/2006/main">
            <a:r>
              <a:t/>
            </a:r>
          </a:p>
          <a:p xmlns:a="http://schemas.openxmlformats.org/drawingml/2006/main">
            <a:r>
              <a:t>Sources:</a:t>
            </a:r>
          </a:p>
          <a:p xmlns:a="http://schemas.openxmlformats.org/drawingml/2006/main">
            <a:r>
              <a:t>Library_Research_Services_Fall_2026OpenAIAstra.pptx, slides 26, 28</a:t>
            </a:r>
          </a:p>
          <a:p xmlns:a="http://schemas.openxmlformats.org/drawingml/2006/main">
            <a:r>
              <a:t>SPEAKS_Library_Research_Services_2026Claude.pptx, slides 28</a:t>
            </a:r>
          </a:p>
          <a:p xmlns:a="http://schemas.openxmlformats.org/drawingml/2006/main">
            <a:r>
              <a:t>https://library.ucr.edu/about/workshops-events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2026–27 program flyer lists fall workshops on Zoom, 11 a.m. to noon Pacific, and the experiential module interest deadline on December 11. Jing Han is the program contact. Participants can attend individual sessions or work toward the certificate.</a:t>
            </a:r>
          </a:p>
          <a:p xmlns:a="http://schemas.openxmlformats.org/drawingml/2006/main">
            <a:r>
              <a:t/>
            </a:r>
          </a:p>
          <a:p xmlns:a="http://schemas.openxmlformats.org/drawingml/2006/main">
            <a:r>
              <a:t>Sources:</a:t>
            </a:r>
          </a:p>
          <a:p xmlns:a="http://schemas.openxmlformats.org/drawingml/2006/main">
            <a:r>
              <a:t>Library_Research_Services_Fall_2026OpenAIAstra.pptx, slides 29</a:t>
            </a:r>
          </a:p>
          <a:p xmlns:a="http://schemas.openxmlformats.org/drawingml/2006/main">
            <a:r>
              <a:t>SPEAKS_Library_Research_Services_2026ClaudeV2.pptx, slides 41–42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2026–27 certificate flyer lists these workshops. All times are 11 a.m. to noon Pacific on Zoom. Participants should check the current calendar for any changes.</a:t>
            </a:r>
          </a:p>
          <a:p xmlns:a="http://schemas.openxmlformats.org/drawingml/2006/main">
            <a:r>
              <a:t/>
            </a:r>
          </a:p>
          <a:p xmlns:a="http://schemas.openxmlformats.org/drawingml/2006/main">
            <a:r>
              <a:t>Sources:</a:t>
            </a:r>
          </a:p>
          <a:p xmlns:a="http://schemas.openxmlformats.org/drawingml/2006/main">
            <a:r>
              <a:t>Library_Research_Services_Fall_2026OpenAIAstra.pptx, slides 29</a:t>
            </a:r>
          </a:p>
          <a:p xmlns:a="http://schemas.openxmlformats.org/drawingml/2006/main">
            <a:r>
              <a:t>SPEAKS_Library_Research_Services_2026ClaudeV2.pptx, slides 42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direct booking links come from the supplied decks and current service pages. For broader partnerships or cross-unit projects, contact Ray. Cyberinfrastructure staff may join scoped research-platform collaborations. Subject librarians across the Library provide additional consultation expertise.</a:t>
            </a:r>
          </a:p>
          <a:p xmlns:a="http://schemas.openxmlformats.org/drawingml/2006/main">
            <a:r>
              <a:t/>
            </a:r>
          </a:p>
          <a:p xmlns:a="http://schemas.openxmlformats.org/drawingml/2006/main">
            <a:r>
              <a:t>Sources:</a:t>
            </a:r>
          </a:p>
          <a:p xmlns:a="http://schemas.openxmlformats.org/drawingml/2006/main">
            <a:r>
              <a:t>SPEAKS_Library_Research_Services_2026Claude.pptx, slides 5, 14</a:t>
            </a:r>
          </a:p>
          <a:p xmlns:a="http://schemas.openxmlformats.org/drawingml/2006/main">
            <a:r>
              <a:t>SPEAKS_Library_Research_Services_2026ClaudeV2.pptx, slides 14, 18</a:t>
            </a:r>
          </a:p>
          <a:p xmlns:a="http://schemas.openxmlformats.org/drawingml/2006/main">
            <a:r>
              <a:t>https://library.ucr.edu/research-support/data-services</a:t>
            </a:r>
          </a:p>
          <a:p xmlns:a="http://schemas.openxmlformats.org/drawingml/2006/main">
            <a:r>
              <a:t>https://library.ucr.edu/research-support/geospatial-mapping</a:t>
            </a:r>
          </a:p>
          <a:p xmlns:a="http://schemas.openxmlformats.org/drawingml/2006/main">
            <a:r>
              <a:t>https://library.ucr.edu/research-support/digital-scholarship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GrAdvantage and graduate study spaces support focused work and graduate community. Students can use the current library website to check room booking, eligibility and access. Poster printing rates and instructions can change, so use the current guide. The Core Competencies Badge covers citation management, literature review strategies, data management, scholarly communication, and publishing and sharing.</a:t>
            </a:r>
          </a:p>
          <a:p xmlns:a="http://schemas.openxmlformats.org/drawingml/2006/main">
            <a:r>
              <a:t/>
            </a:r>
          </a:p>
          <a:p xmlns:a="http://schemas.openxmlformats.org/drawingml/2006/main">
            <a:r>
              <a:t>Sources:</a:t>
            </a:r>
          </a:p>
          <a:p xmlns:a="http://schemas.openxmlformats.org/drawingml/2006/main">
            <a:r>
              <a:t>Library_Research_Services_Fall_2026OpenAIAstra.pptx, slides 33–34</a:t>
            </a:r>
          </a:p>
          <a:p xmlns:a="http://schemas.openxmlformats.org/drawingml/2006/main">
            <a:r>
              <a:t>SPEAKS_Library_Research_Services_2026ClaudeV2.pptx, slides 10–11, 44</a:t>
            </a:r>
          </a:p>
          <a:p xmlns:a="http://schemas.openxmlformats.org/drawingml/2006/main">
            <a:r>
              <a:t>https://library.ucr.edu/using-the-library/study-spaces</a:t>
            </a:r>
          </a:p>
          <a:p xmlns:a="http://schemas.openxmlformats.org/drawingml/2006/main">
            <a:r>
              <a:t>https://guides.lib.ucr.edu/plotter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links offer deeper examples of library-supported projects and opportunities to continue learning. Ray’s website includes the AI infrastructure, agentic AI, and research and learning presentations referenced in the source materials. The podcast introduces the people and methods behind UCR research.</a:t>
            </a:r>
          </a:p>
          <a:p xmlns:a="http://schemas.openxmlformats.org/drawingml/2006/main">
            <a:r>
              <a:t/>
            </a:r>
          </a:p>
          <a:p xmlns:a="http://schemas.openxmlformats.org/drawingml/2006/main">
            <a:r>
              <a:t>Sources:</a:t>
            </a:r>
          </a:p>
          <a:p xmlns:a="http://schemas.openxmlformats.org/drawingml/2006/main">
            <a:r>
              <a:t>Library_Research_Services_Fall_2026OpenAIAstra.pptx, slides 33</a:t>
            </a:r>
          </a:p>
          <a:p xmlns:a="http://schemas.openxmlformats.org/drawingml/2006/main">
            <a:r>
              <a:t>SPEAKS_Library_Research_Services_2026Claude.pptx, slides 41</a:t>
            </a:r>
          </a:p>
          <a:p xmlns:a="http://schemas.openxmlformats.org/drawingml/2006/main">
            <a:r>
              <a:t>SPEAKS_Library_Research_Services_2026ClaudeV2.pptx, slides 27</a:t>
            </a:r>
          </a:p>
          <a:p xmlns:a="http://schemas.openxmlformats.org/drawingml/2006/main">
            <a:r>
              <a:t>https://library.ucr.edu/research-support/digital-scholarship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d47f064358b42f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d1039da879542e6" /><Relationship Type="http://schemas.openxmlformats.org/officeDocument/2006/relationships/slideLayout" Target="/ppt/slideLayouts/slideLayout1.xml" Id="Rdc87a5a9ace2400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c87a5a9ace2400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a5bde355971748fa" /><Relationship Type="http://schemas.openxmlformats.org/officeDocument/2006/relationships/image" Target="/ppt/media/image.jpeg" Id="R6a40c8faa7154dc5" /><Relationship Type="http://schemas.openxmlformats.org/officeDocument/2006/relationships/image" Target="/ppt/media/image.png" Id="Rd109197de7804436" /><Relationship Type="http://schemas.openxmlformats.org/officeDocument/2006/relationships/notesSlide" Target="/ppt/notesSlides/notesSlide1.xml" Id="R3fb1b4827bd94293"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27b10b8c79c54016" /><Relationship Type="http://schemas.openxmlformats.org/officeDocument/2006/relationships/image" Target="/ppt/media/image2.png" Id="Rf915d35b2cd4431f" /><Relationship Type="http://schemas.openxmlformats.org/officeDocument/2006/relationships/notesSlide" Target="/ppt/notesSlides/notesSlide2.xml" Id="R52be95b395664c2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6c421fcff994d6e" /><Relationship Type="http://schemas.openxmlformats.org/officeDocument/2006/relationships/image" Target="/ppt/media/image3.png" Id="R5d92ff2412df4740" /><Relationship Type="http://schemas.openxmlformats.org/officeDocument/2006/relationships/notesSlide" Target="/ppt/notesSlides/notesSlide3.xml" Id="R8fabb0f00f2e483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4fde63667fb4674" /><Relationship Type="http://schemas.openxmlformats.org/officeDocument/2006/relationships/image" Target="/ppt/media/image4.png" Id="R6b059fb7328b4a75" /><Relationship Type="http://schemas.openxmlformats.org/officeDocument/2006/relationships/image" Target="/ppt/media/image2.jpeg" Id="R4a942bd1268447ab" /><Relationship Type="http://schemas.openxmlformats.org/officeDocument/2006/relationships/hyperlink" Target="https://library.ucr.edu/research-support" TargetMode="External" Id="R3f318551c2bb46bb" /><Relationship Type="http://schemas.openxmlformats.org/officeDocument/2006/relationships/notesSlide" Target="/ppt/notesSlides/notesSlide4.xml" Id="R826124f6dad74099"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8e2216bd78f24dfb" /><Relationship Type="http://schemas.openxmlformats.org/officeDocument/2006/relationships/image" Target="/ppt/media/image5.png" Id="R4285ade9c4af423c" /><Relationship Type="http://schemas.openxmlformats.org/officeDocument/2006/relationships/image" Target="/ppt/media/image3.jpeg" Id="R47e2f1e84898430d" /><Relationship Type="http://schemas.openxmlformats.org/officeDocument/2006/relationships/hyperlink" Target="https://search.library.ucr.edu/discovery/search?vid=01CDL_RIV_INST:UCR" TargetMode="External" Id="R4d371aa9315e44c1" /><Relationship Type="http://schemas.openxmlformats.org/officeDocument/2006/relationships/hyperlink" Target="https://guides.lib.ucr.edu/az/databases" TargetMode="External" Id="R45ae2a8535c44120" /><Relationship Type="http://schemas.openxmlformats.org/officeDocument/2006/relationships/hyperlink" Target="https://library.ucr.edu/using-the-library/technology-equipment/connect-from-off-campus" TargetMode="External" Id="Rea2f81218ef24e2e" /><Relationship Type="http://schemas.openxmlformats.org/officeDocument/2006/relationships/notesSlide" Target="/ppt/notesSlides/notesSlide5.xml" Id="Rf7913a1c92ef4dc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6108df8921248b7" /><Relationship Type="http://schemas.openxmlformats.org/officeDocument/2006/relationships/image" Target="/ppt/media/image6.png" Id="R65a33a21e4494354" /><Relationship Type="http://schemas.openxmlformats.org/officeDocument/2006/relationships/hyperlink" Target="https://library.ucr.edu/research-support" TargetMode="External" Id="Rda130599f5424a3b" /><Relationship Type="http://schemas.openxmlformats.org/officeDocument/2006/relationships/notesSlide" Target="/ppt/notesSlides/notesSlide6.xml" Id="R09274680bf744bab"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ca90ff60844c4fe5" /><Relationship Type="http://schemas.openxmlformats.org/officeDocument/2006/relationships/image" Target="/ppt/media/image7.png" Id="R5d9338bf88ed42d4" /><Relationship Type="http://schemas.openxmlformats.org/officeDocument/2006/relationships/image" Target="/ppt/media/image4.jpeg" Id="R20196c7907d545fd" /><Relationship Type="http://schemas.openxmlformats.org/officeDocument/2006/relationships/hyperlink" Target="https://library.ucr.edu/using-the-library/interlibrary-loan" TargetMode="External" Id="R7c4fbb2a89d14161" /><Relationship Type="http://schemas.openxmlformats.org/officeDocument/2006/relationships/hyperlink" Target="https://guides.lib.ucr.edu/referencemanagement" TargetMode="External" Id="R5dcaacc3a0e84862" /><Relationship Type="http://schemas.openxmlformats.org/officeDocument/2006/relationships/hyperlink" Target="https://library.ucr.edu/research-support/ask-a-librarian" TargetMode="External" Id="Rd93199b5e65a4690" /><Relationship Type="http://schemas.openxmlformats.org/officeDocument/2006/relationships/notesSlide" Target="/ppt/notesSlides/notesSlide7.xml" Id="Ra5814d9d579d44e6"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7f41b27e8e5841e5" /><Relationship Type="http://schemas.openxmlformats.org/officeDocument/2006/relationships/image" Target="/ppt/media/image8.png" Id="R6f40f77e36fa4f89" /><Relationship Type="http://schemas.openxmlformats.org/officeDocument/2006/relationships/hyperlink" Target="https://calendly.com/barbara-martinezneda" TargetMode="External" Id="R78ca0f70ee3b447d" /><Relationship Type="http://schemas.openxmlformats.org/officeDocument/2006/relationships/hyperlink" Target="https://calendly.com/inyoungs-ucr/30min" TargetMode="External" Id="R0c0dfcb032254e06" /><Relationship Type="http://schemas.openxmlformats.org/officeDocument/2006/relationships/hyperlink" Target="https://calendly.com/janet-reyes" TargetMode="External" Id="Rf0c29dcfff3f4c9a" /><Relationship Type="http://schemas.openxmlformats.org/officeDocument/2006/relationships/hyperlink" Target="https://calendly.com/jingh-ucr/digital-scholarship-consultation" TargetMode="External" Id="R2d66d185d0224c02" /><Relationship Type="http://schemas.openxmlformats.org/officeDocument/2006/relationships/hyperlink" Target="https://calendly.com/alvaro-alvarez" TargetMode="External" Id="Rf1c942b414b14beb" /><Relationship Type="http://schemas.openxmlformats.org/officeDocument/2006/relationships/hyperlink" Target="mailto:brendon.wheeler@ucr.edu" TargetMode="External" Id="R723cdf7011e84e7a" /><Relationship Type="http://schemas.openxmlformats.org/officeDocument/2006/relationships/hyperlink" Target="https://ucriverside.az1.qualtrics.com/jfe/form/SV_3CR5T7op1UHaaPj" TargetMode="External" Id="R8f2e8da7d059461c" /><Relationship Type="http://schemas.openxmlformats.org/officeDocument/2006/relationships/notesSlide" Target="/ppt/notesSlides/notesSlide8.xml" Id="Red9b85d67c764288"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0f2c2665138a410d" /><Relationship Type="http://schemas.openxmlformats.org/officeDocument/2006/relationships/image" Target="/ppt/media/image9.png" Id="R817c844dd63641ac" /><Relationship Type="http://schemas.openxmlformats.org/officeDocument/2006/relationships/image" Target="/ppt/media/image10.png" Id="Ra4860b0b0ca04bb6" /><Relationship Type="http://schemas.openxmlformats.org/officeDocument/2006/relationships/hyperlink" Target="https://calendly.com/inyoungs-ucr/30min" TargetMode="External" Id="R77c2418eab994579" /><Relationship Type="http://schemas.openxmlformats.org/officeDocument/2006/relationships/notesSlide" Target="/ppt/notesSlides/notesSlide9.xml" Id="R88f10ba8b00c415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6e3287cf8fea4262" /><Relationship Type="http://schemas.openxmlformats.org/officeDocument/2006/relationships/image" Target="/ppt/media/image11.png" Id="R65e9e6722f084ed3" /><Relationship Type="http://schemas.openxmlformats.org/officeDocument/2006/relationships/notesSlide" Target="/ppt/notesSlides/notesSlide10.xml" Id="R6e46be6626014f9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99e2203ec38941cf" /><Relationship Type="http://schemas.openxmlformats.org/officeDocument/2006/relationships/image" Target="/ppt/media/image12.png" Id="R61433d2ee67c49ee" /><Relationship Type="http://schemas.openxmlformats.org/officeDocument/2006/relationships/image" Target="/ppt/media/image13.png" Id="R03c6389b0bea4b4e" /><Relationship Type="http://schemas.openxmlformats.org/officeDocument/2006/relationships/hyperlink" Target="https://calendly.com/barbara-martinezneda" TargetMode="External" Id="R954a1de4b18e4f2d" /><Relationship Type="http://schemas.openxmlformats.org/officeDocument/2006/relationships/notesSlide" Target="/ppt/notesSlides/notesSlide11.xml" Id="R1b78bc2a2cc148e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d5cdf5fa46a7410c" /><Relationship Type="http://schemas.openxmlformats.org/officeDocument/2006/relationships/image" Target="/ppt/media/image14.png" Id="Rf37e219b76b646a9" /><Relationship Type="http://schemas.openxmlformats.org/officeDocument/2006/relationships/image" Target="/ppt/media/image15.png" Id="Rc5c959e874c5468a" /><Relationship Type="http://schemas.openxmlformats.org/officeDocument/2006/relationships/image" Target="/ppt/media/image16.png" Id="Rcf5faf733a4f4626" /><Relationship Type="http://schemas.openxmlformats.org/officeDocument/2006/relationships/hyperlink" Target="https://library.ucr.edu/research-support/geospatial-mapping" TargetMode="External" Id="R1713f0e979184213" /><Relationship Type="http://schemas.openxmlformats.org/officeDocument/2006/relationships/notesSlide" Target="/ppt/notesSlides/notesSlide12.xml" Id="R1151ae947e7546e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c33a818b5f0046f2" /><Relationship Type="http://schemas.openxmlformats.org/officeDocument/2006/relationships/image" Target="/ppt/media/image17.png" Id="Rb40ad7bcfa2d42d9" /><Relationship Type="http://schemas.openxmlformats.org/officeDocument/2006/relationships/image" Target="/ppt/media/image18.png" Id="R7c09a28183134618" /><Relationship Type="http://schemas.openxmlformats.org/officeDocument/2006/relationships/hyperlink" Target="https://calendly.com/jingh-ucr/digital-scholarship-consultation" TargetMode="External" Id="Ra937989b59164f79" /><Relationship Type="http://schemas.openxmlformats.org/officeDocument/2006/relationships/notesSlide" Target="/ppt/notesSlides/notesSlide13.xml" Id="R7f15b4cb9ba14b3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17ef5d4cf42748af" /><Relationship Type="http://schemas.openxmlformats.org/officeDocument/2006/relationships/image" Target="/ppt/media/image19.png" Id="R30bf2c1921954c99" /><Relationship Type="http://schemas.openxmlformats.org/officeDocument/2006/relationships/image" Target="/ppt/media/image5.jpeg" Id="R341672a36b9046b9" /><Relationship Type="http://schemas.openxmlformats.org/officeDocument/2006/relationships/hyperlink" Target="https://library.ucr.edu/research-support/scholarly-communication-services" TargetMode="External" Id="Ra4d28d8c3065452f" /><Relationship Type="http://schemas.openxmlformats.org/officeDocument/2006/relationships/hyperlink" Target="https://library.ucr.edu/research-support/digital-scholarship" TargetMode="External" Id="R9dc16e74b00548d5" /><Relationship Type="http://schemas.openxmlformats.org/officeDocument/2006/relationships/hyperlink" Target="https://open.spotify.com/show/7KuhdYsiLBZlTdaWAoIjZE" TargetMode="External" Id="Rcbcca171e7114914" /><Relationship Type="http://schemas.openxmlformats.org/officeDocument/2006/relationships/notesSlide" Target="/ppt/notesSlides/notesSlide14.xml" Id="Rc2c0b4c1a93f49f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6440fdbdb7584fca" /><Relationship Type="http://schemas.openxmlformats.org/officeDocument/2006/relationships/image" Target="/ppt/media/image20.png" Id="Rc3c59b98d4ae4035" /><Relationship Type="http://schemas.openxmlformats.org/officeDocument/2006/relationships/image" Target="/ppt/media/image21.png" Id="Rdd5d3a6a96c04e6b" /><Relationship Type="http://schemas.openxmlformats.org/officeDocument/2006/relationships/hyperlink" Target="https://data.ucr.edu/datasets/cooperscene/" TargetMode="External" Id="R7e4436b77f6c402e" /><Relationship Type="http://schemas.openxmlformats.org/officeDocument/2006/relationships/notesSlide" Target="/ppt/notesSlides/notesSlide15.xml" Id="R00f00d5390b84d6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bf586546ba3d408a" /><Relationship Type="http://schemas.openxmlformats.org/officeDocument/2006/relationships/image" Target="/ppt/media/image22.png" Id="R9e7f84ee86964c1a" /><Relationship Type="http://schemas.openxmlformats.org/officeDocument/2006/relationships/hyperlink" Target="https://library.ucr.edu/news/2026/09/09/ucr-library-research-and-technology-division-helps-cisl-lab-bring-autonomous" TargetMode="External" Id="Rcc57e588d8e74ae3" /><Relationship Type="http://schemas.openxmlformats.org/officeDocument/2006/relationships/notesSlide" Target="/ppt/notesSlides/notesSlide16.xml" Id="Ra1c71460252b4fd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9240b1417e454648" /><Relationship Type="http://schemas.openxmlformats.org/officeDocument/2006/relationships/image" Target="/ppt/media/image23.png" Id="R42b760a6045c4c29" /><Relationship Type="http://schemas.openxmlformats.org/officeDocument/2006/relationships/image" Target="/ppt/media/image24.png" Id="Rb4a7203d3db549c9" /><Relationship Type="http://schemas.openxmlformats.org/officeDocument/2006/relationships/hyperlink" Target="https://digitalinitiatives.ucr.edu/projects/covid-borders" TargetMode="External" Id="Rb9024e2832fc4f17" /><Relationship Type="http://schemas.openxmlformats.org/officeDocument/2006/relationships/notesSlide" Target="/ppt/notesSlides/notesSlide17.xml" Id="Rdc271865d0f64d2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572be1ad29174d18" /><Relationship Type="http://schemas.openxmlformats.org/officeDocument/2006/relationships/image" Target="/ppt/media/image25.png" Id="Ra12f1f285ab04d66" /><Relationship Type="http://schemas.openxmlformats.org/officeDocument/2006/relationships/image" Target="/ppt/media/image26.png" Id="R081c56cd8e674588" /><Relationship Type="http://schemas.openxmlformats.org/officeDocument/2006/relationships/hyperlink" Target="https://digitalinitiatives.ucr.edu/projects/covid-borders" TargetMode="External" Id="Rae60340a14984171" /><Relationship Type="http://schemas.openxmlformats.org/officeDocument/2006/relationships/notesSlide" Target="/ppt/notesSlides/notesSlide18.xml" Id="Rd4a79453b072406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be6bb1c94315409a" /><Relationship Type="http://schemas.openxmlformats.org/officeDocument/2006/relationships/image" Target="/ppt/media/image27.png" Id="Ref4980439f01479f" /><Relationship Type="http://schemas.openxmlformats.org/officeDocument/2006/relationships/image" Target="/ppt/media/image6.jpeg" Id="R4a4843154e224e57" /><Relationship Type="http://schemas.openxmlformats.org/officeDocument/2006/relationships/image" Target="/ppt/media/image7.jpeg" Id="R5a8b281f87714a6a" /><Relationship Type="http://schemas.openxmlformats.org/officeDocument/2006/relationships/image" Target="/ppt/media/image8.jpeg" Id="R37af4544765f4459" /><Relationship Type="http://schemas.openxmlformats.org/officeDocument/2006/relationships/hyperlink" Target="https://library.ucr.edu/news/2026/08/17/orbach-library-first-floor-reflooring-project-service-impacts" TargetMode="External" Id="R4c639fdf28dc4061" /><Relationship Type="http://schemas.openxmlformats.org/officeDocument/2006/relationships/notesSlide" Target="/ppt/notesSlides/notesSlide19.xml" Id="R8058b4fe4876469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10faf779f54a49af" /><Relationship Type="http://schemas.openxmlformats.org/officeDocument/2006/relationships/image" Target="/ppt/media/image28.png" Id="Radae662bbf7c497d" /><Relationship Type="http://schemas.openxmlformats.org/officeDocument/2006/relationships/image" Target="/ppt/media/image29.png" Id="R2c284eea9d6244d0" /><Relationship Type="http://schemas.openxmlformats.org/officeDocument/2006/relationships/image" Target="/ppt/media/image30.png" Id="R4c346be829ab4690" /><Relationship Type="http://schemas.openxmlformats.org/officeDocument/2006/relationships/hyperlink" Target="https://library.ucr.edu/research-support/making-and-innovation/robotics-lab" TargetMode="External" Id="R6867e490497e4f16" /><Relationship Type="http://schemas.openxmlformats.org/officeDocument/2006/relationships/notesSlide" Target="/ppt/notesSlides/notesSlide20.xml" Id="R3e28413d9f014ce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6d7d81419d494418" /><Relationship Type="http://schemas.openxmlformats.org/officeDocument/2006/relationships/image" Target="/ppt/media/image31.png" Id="R030a902b317046b2" /><Relationship Type="http://schemas.openxmlformats.org/officeDocument/2006/relationships/image" Target="/ppt/media/image32.png" Id="Rd867ba80a72a4fd1" /><Relationship Type="http://schemas.openxmlformats.org/officeDocument/2006/relationships/hyperlink" Target="https://guides.lib.ucr.edu/starlab" TargetMode="External" Id="R0177ba8df05b4a3c" /><Relationship Type="http://schemas.openxmlformats.org/officeDocument/2006/relationships/notesSlide" Target="/ppt/notesSlides/notesSlide21.xml" Id="Rf283eb44f6f645b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dfea8b5435614cb4" /><Relationship Type="http://schemas.openxmlformats.org/officeDocument/2006/relationships/image" Target="/ppt/media/image33.png" Id="Rfe02452d52854b42" /><Relationship Type="http://schemas.openxmlformats.org/officeDocument/2006/relationships/image" Target="/ppt/media/image34.png" Id="R2e54cc1cdec04019" /><Relationship Type="http://schemas.openxmlformats.org/officeDocument/2006/relationships/notesSlide" Target="/ppt/notesSlides/notesSlide22.xml" Id="R069149033b4b4b8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b291dba5a0ed4605" /><Relationship Type="http://schemas.openxmlformats.org/officeDocument/2006/relationships/image" Target="/ppt/media/image35.png" Id="R493670bd6a8e4327" /><Relationship Type="http://schemas.openxmlformats.org/officeDocument/2006/relationships/notesSlide" Target="/ppt/notesSlides/notesSlide23.xml" Id="R1bc39d65cf4d467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09a74f3c99d54301" /><Relationship Type="http://schemas.openxmlformats.org/officeDocument/2006/relationships/image" Target="/ppt/media/image36.png" Id="Rc36c9087ecc74752" /><Relationship Type="http://schemas.openxmlformats.org/officeDocument/2006/relationships/hyperlink" Target="https://library.ucr.edu/about/workshops-events" TargetMode="External" Id="Re57a66a9c4fa4034" /><Relationship Type="http://schemas.openxmlformats.org/officeDocument/2006/relationships/notesSlide" Target="/ppt/notesSlides/notesSlide24.xml" Id="Rd16d3d807b734be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65d70b1c24014a70" /><Relationship Type="http://schemas.openxmlformats.org/officeDocument/2006/relationships/image" Target="/ppt/media/image37.png" Id="R1330a81f4e8d4d55" /><Relationship Type="http://schemas.openxmlformats.org/officeDocument/2006/relationships/image" Target="/ppt/media/image38.png" Id="Rc9e4d10c7c2d4042" /><Relationship Type="http://schemas.openxmlformats.org/officeDocument/2006/relationships/hyperlink" Target="https://shorturl.at/olUjG" TargetMode="External" Id="R380280dd67504751" /><Relationship Type="http://schemas.openxmlformats.org/officeDocument/2006/relationships/notesSlide" Target="/ppt/notesSlides/notesSlide25.xml" Id="R9a054b8943634a6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2c78e16f2aec49e3" /><Relationship Type="http://schemas.openxmlformats.org/officeDocument/2006/relationships/image" Target="/ppt/media/image39.png" Id="R1bb951eaa9624fdd" /><Relationship Type="http://schemas.openxmlformats.org/officeDocument/2006/relationships/image" Target="/ppt/media/image40.png" Id="Ra49e685257554f12" /><Relationship Type="http://schemas.openxmlformats.org/officeDocument/2006/relationships/hyperlink" Target="https://elearn.ucr.edu/enroll/3XMY8L" TargetMode="External" Id="Rb927b8ceef634783" /><Relationship Type="http://schemas.openxmlformats.org/officeDocument/2006/relationships/image" Target="/ppt/media/image41.png" Id="Rf94eb1bc365542fa" /><Relationship Type="http://schemas.openxmlformats.org/officeDocument/2006/relationships/hyperlink" Target="https://elearn.ucr.edu/enroll/HJ8D8K" TargetMode="External" Id="R652b3d5951164e6c" /><Relationship Type="http://schemas.openxmlformats.org/officeDocument/2006/relationships/notesSlide" Target="/ppt/notesSlides/notesSlide26.xml" Id="Rf0f7c3e7eadd4e2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9090f9dbb76a4b04" /><Relationship Type="http://schemas.openxmlformats.org/officeDocument/2006/relationships/image" Target="/ppt/media/image42.png" Id="Rb08b473a3a314dbe" /><Relationship Type="http://schemas.openxmlformats.org/officeDocument/2006/relationships/image" Target="/ppt/media/image43.png" Id="Rc7fa21f494ba4f77" /><Relationship Type="http://schemas.openxmlformats.org/officeDocument/2006/relationships/hyperlink" Target="https://library.ucr.edu/about/workshops-events" TargetMode="External" Id="R17c66af6b42d44a2" /><Relationship Type="http://schemas.openxmlformats.org/officeDocument/2006/relationships/notesSlide" Target="/ppt/notesSlides/notesSlide27.xml" Id="R0419c622d4ab4cc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6553c1fb74e6496b" /><Relationship Type="http://schemas.openxmlformats.org/officeDocument/2006/relationships/image" Target="/ppt/media/image44.png" Id="R1cb78e25ea114cb7" /><Relationship Type="http://schemas.openxmlformats.org/officeDocument/2006/relationships/hyperlink" Target="https://ucriverside.az1.qualtrics.com/jfe/form/SV_3CR5T7op1UHaaPj" TargetMode="External" Id="Rbbfd2db1d5974fca" /><Relationship Type="http://schemas.openxmlformats.org/officeDocument/2006/relationships/notesSlide" Target="/ppt/notesSlides/notesSlide28.xml" Id="R95cceee517c84b4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1d2fe776fbb6489b" /><Relationship Type="http://schemas.openxmlformats.org/officeDocument/2006/relationships/image" Target="/ppt/media/image45.png" Id="R62da4e31b4c04338" /><Relationship Type="http://schemas.openxmlformats.org/officeDocument/2006/relationships/image" Target="/ppt/media/image46.png" Id="R5ebc8ef5acd44a68" /><Relationship Type="http://schemas.openxmlformats.org/officeDocument/2006/relationships/hyperlink" Target="https://library.ucr.edu/research-support" TargetMode="External" Id="R7b184ef0fb744c67" /><Relationship Type="http://schemas.openxmlformats.org/officeDocument/2006/relationships/image" Target="/ppt/media/image47.png" Id="Rdba45c2f9b2b4b06" /><Relationship Type="http://schemas.openxmlformats.org/officeDocument/2006/relationships/hyperlink" Target="https://library.ucr.edu/about/workshops-events" TargetMode="External" Id="R10477aeada6244ea" /><Relationship Type="http://schemas.openxmlformats.org/officeDocument/2006/relationships/image" Target="/ppt/media/image48.png" Id="Re9a039a770604112" /><Relationship Type="http://schemas.openxmlformats.org/officeDocument/2006/relationships/hyperlink" Target="https://library.ucr.edu/research-support/ask-a-librarian" TargetMode="External" Id="R8f8f62d294a94206" /><Relationship Type="http://schemas.openxmlformats.org/officeDocument/2006/relationships/notesSlide" Target="/ppt/notesSlides/notesSlide29.xml" Id="Ra15bd385616241e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1c5006a122594518" /><Relationship Type="http://schemas.openxmlformats.org/officeDocument/2006/relationships/image" Target="/ppt/media/image49.png" Id="R88a66a8f5b1f4ac9" /><Relationship Type="http://schemas.openxmlformats.org/officeDocument/2006/relationships/image" Target="/ppt/media/image50.png" Id="R33b1b57e379f4f31" /><Relationship Type="http://schemas.openxmlformats.org/officeDocument/2006/relationships/hyperlink" Target="mailto:raymondu@ucr.edu" TargetMode="External" Id="Rde4d5d462ecd4da3" /><Relationship Type="http://schemas.openxmlformats.org/officeDocument/2006/relationships/hyperlink" Target="https://rayuzwyshyn.net" TargetMode="External" Id="R1c9a271df4e64c5a" /><Relationship Type="http://schemas.openxmlformats.org/officeDocument/2006/relationships/notesSlide" Target="/ppt/notesSlides/notesSlide30.xml" Id="R05220a92ed1e45f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ef7b446ea0ad4e46" /><Relationship Type="http://schemas.openxmlformats.org/officeDocument/2006/relationships/image" Target="/ppt/media/image51.png" Id="R51d9d1fd73324299" /><Relationship Type="http://schemas.openxmlformats.org/officeDocument/2006/relationships/hyperlink" Target="https://library.ucr.edu/about/workshops-events" TargetMode="External" Id="R9c4a155dee4d49e8" /><Relationship Type="http://schemas.openxmlformats.org/officeDocument/2006/relationships/notesSlide" Target="/ppt/notesSlides/notesSlide31.xml" Id="R3980795e6dc24f2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39a5757f4b0343c8" /><Relationship Type="http://schemas.openxmlformats.org/officeDocument/2006/relationships/image" Target="/ppt/media/image52.png" Id="R4098aad063784fbf" /><Relationship Type="http://schemas.openxmlformats.org/officeDocument/2006/relationships/hyperlink" Target="https://library.ucr.edu/about/workshops-events" TargetMode="External" Id="Rbaa5ba399bc64075" /><Relationship Type="http://schemas.openxmlformats.org/officeDocument/2006/relationships/notesSlide" Target="/ppt/notesSlides/notesSlide32.xml" Id="R40f26377a72644a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bb964796fa6f4da5" /><Relationship Type="http://schemas.openxmlformats.org/officeDocument/2006/relationships/image" Target="/ppt/media/image53.png" Id="Rf3438dd36c0b4aaa" /><Relationship Type="http://schemas.openxmlformats.org/officeDocument/2006/relationships/hyperlink" Target="https://library.ucr.edu/about/workshops-events" TargetMode="External" Id="Rdbb02d497cea4eae" /><Relationship Type="http://schemas.openxmlformats.org/officeDocument/2006/relationships/notesSlide" Target="/ppt/notesSlides/notesSlide33.xml" Id="R42c48779b91d42f8"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d1185658fd264c52" /><Relationship Type="http://schemas.openxmlformats.org/officeDocument/2006/relationships/image" Target="/ppt/media/image54.png" Id="R8e11db3b94884765" /><Relationship Type="http://schemas.openxmlformats.org/officeDocument/2006/relationships/hyperlink" Target="https://elearn.ucr.edu/enroll/3XMY8L" TargetMode="External" Id="Re3bdf2d5147d4b0e" /><Relationship Type="http://schemas.openxmlformats.org/officeDocument/2006/relationships/hyperlink" Target="mailto:jingh@ucr.edu" TargetMode="External" Id="Ra22fa844775a4700" /><Relationship Type="http://schemas.openxmlformats.org/officeDocument/2006/relationships/notesSlide" Target="/ppt/notesSlides/notesSlide34.xml" Id="R6b8d183485064095"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50a7a1db5af949b3" /><Relationship Type="http://schemas.openxmlformats.org/officeDocument/2006/relationships/image" Target="/ppt/media/image55.png" Id="R0f891004ba6a4024" /><Relationship Type="http://schemas.openxmlformats.org/officeDocument/2006/relationships/hyperlink" Target="https://library.ucr.edu/about/workshops-events" TargetMode="External" Id="Rc6b3b68d66cf497a" /><Relationship Type="http://schemas.openxmlformats.org/officeDocument/2006/relationships/notesSlide" Target="/ppt/notesSlides/notesSlide35.xml" Id="R15522b37cca647f3"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c6367464b6964e11" /><Relationship Type="http://schemas.openxmlformats.org/officeDocument/2006/relationships/image" Target="/ppt/media/image56.png" Id="R0215247a41a7461d" /><Relationship Type="http://schemas.openxmlformats.org/officeDocument/2006/relationships/hyperlink" Target="https://calendly.com/barbara-martinezneda" TargetMode="External" Id="Rb97dfb49af9c4765" /><Relationship Type="http://schemas.openxmlformats.org/officeDocument/2006/relationships/hyperlink" Target="https://calendly.com/inyoungs-ucr/30min" TargetMode="External" Id="R57379f9655994460" /><Relationship Type="http://schemas.openxmlformats.org/officeDocument/2006/relationships/hyperlink" Target="https://calendly.com/janet-reyes" TargetMode="External" Id="R49e34bf7069f471a" /><Relationship Type="http://schemas.openxmlformats.org/officeDocument/2006/relationships/hyperlink" Target="https://calendly.com/jingh-ucr/digital-scholarship-consultation" TargetMode="External" Id="R334ecabe40744f0a" /><Relationship Type="http://schemas.openxmlformats.org/officeDocument/2006/relationships/hyperlink" Target="https://calendly.com/alvaro-alvarez" TargetMode="External" Id="Rf2416afaeb4f484d" /><Relationship Type="http://schemas.openxmlformats.org/officeDocument/2006/relationships/hyperlink" Target="mailto:brendon.wheeler@ucr.edu" TargetMode="External" Id="R1a8ed8cfa2d54c85" /><Relationship Type="http://schemas.openxmlformats.org/officeDocument/2006/relationships/hyperlink" Target="mailto:raymondu@ucr.edu" TargetMode="External" Id="Ra66d4ac0a44b4b92" /><Relationship Type="http://schemas.openxmlformats.org/officeDocument/2006/relationships/hyperlink" Target="https://ucriverside.az1.qualtrics.com/jfe/form/SV_3CR5T7op1UHaaPj" TargetMode="External" Id="R04af6340a6794126" /><Relationship Type="http://schemas.openxmlformats.org/officeDocument/2006/relationships/notesSlide" Target="/ppt/notesSlides/notesSlide36.xml" Id="R999f4e12f1f64018"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396b3883b4944645" /><Relationship Type="http://schemas.openxmlformats.org/officeDocument/2006/relationships/image" Target="/ppt/media/image57.png" Id="R5132f6d00ff74c08" /><Relationship Type="http://schemas.openxmlformats.org/officeDocument/2006/relationships/image" Target="/ppt/media/image9.jpeg" Id="R2a08449842fb4c12" /><Relationship Type="http://schemas.openxmlformats.org/officeDocument/2006/relationships/hyperlink" Target="https://library.ucr.edu/using-the-library/study-spaces" TargetMode="External" Id="R2b16d64563ba4d94" /><Relationship Type="http://schemas.openxmlformats.org/officeDocument/2006/relationships/hyperlink" Target="https://library.ucr.edu/research-support/getting-started/learn-about-research-fundamentals" TargetMode="External" Id="R91b52f3556fa47bc" /><Relationship Type="http://schemas.openxmlformats.org/officeDocument/2006/relationships/hyperlink" Target="https://guides.lib.ucr.edu/plotter" TargetMode="External" Id="R5b0e14231e654705" /><Relationship Type="http://schemas.openxmlformats.org/officeDocument/2006/relationships/notesSlide" Target="/ppt/notesSlides/notesSlide37.xml" Id="Rcca7a0362d8f495f"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cbe733d8cfc34cd4" /><Relationship Type="http://schemas.openxmlformats.org/officeDocument/2006/relationships/image" Target="/ppt/media/image58.png" Id="R7fc1d7ed7e5e4eda" /><Relationship Type="http://schemas.openxmlformats.org/officeDocument/2006/relationships/hyperlink" Target="https://digitalinitiatives.ucr.edu/" TargetMode="External" Id="R0b1ccf90bb724f9a" /><Relationship Type="http://schemas.openxmlformats.org/officeDocument/2006/relationships/hyperlink" Target="https://open.spotify.com/show/7KuhdYsiLBZlTdaWAoIjZE" TargetMode="External" Id="Rc747dae5c16344b2" /><Relationship Type="http://schemas.openxmlformats.org/officeDocument/2006/relationships/hyperlink" Target="https://elearn.ucr.edu/enroll/HJ8D8K" TargetMode="External" Id="R2a5d7151afe14ebd" /><Relationship Type="http://schemas.openxmlformats.org/officeDocument/2006/relationships/hyperlink" Target="https://rayuzwyshyn.net" TargetMode="External" Id="R317dc55182b44980" /><Relationship Type="http://schemas.openxmlformats.org/officeDocument/2006/relationships/notesSlide" Target="/ppt/notesSlides/notesSlide38.xml" Id="R18398235851249c3" /></Relationships>
</file>

<file path=ppt/slides/slide1.xml><?xml version="1.0" encoding="utf-8"?>
<p:sld xmlns:p="http://schemas.openxmlformats.org/presentationml/2006/main">
  <p:cSld>
    <p:bg>
      <p:bgPr>
        <a:solidFill xmlns:a="http://schemas.openxmlformats.org/drawingml/2006/main">
          <a:srgbClr val="0D2047"/>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6a40c8faa7154dc5"/>
          <a:srcRect xmlns:a="http://schemas.openxmlformats.org/drawingml/2006/main" l="2739" t="0" r="2739" b="0"/>
          <a:stretch xmlns:a="http://schemas.openxmlformats.org/drawingml/2006/main">
            <a:fillRect l="0" t="0" r="0" b="0"/>
          </a:stretch>
        </p:blipFill>
        <p:spPr>
          <a:xfrm xmlns:a="http://schemas.openxmlformats.org/drawingml/2006/main">
            <a:off x="7524750" y="0"/>
            <a:ext cx="4667250" cy="6858000"/>
          </a:xfrm>
          <a:prstGeom xmlns:a="http://schemas.openxmlformats.org/drawingml/2006/main" prst="rect">
            <a:avLst/>
          </a:prstGeom>
        </p:spPr>
      </p:pic>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d109197de7804436"/>
          <a:stretch xmlns:a="http://schemas.openxmlformats.org/drawingml/2006/main"/>
        </p:blipFill>
        <p:spPr>
          <a:xfrm xmlns:a="http://schemas.openxmlformats.org/drawingml/2006/main">
            <a:off x="609600" y="457973"/>
            <a:ext cx="2238375" cy="512805"/>
          </a:xfrm>
          <a:prstGeom xmlns:a="http://schemas.openxmlformats.org/drawingml/2006/main" prst="rect">
            <a:avLst/>
          </a:prstGeom>
        </p:spPr>
      </p:pic>
      <p:sp>
        <p:nvSpPr>
          <p:cNvPr id="3" name="text-1">
            <a:extLst xmlns:a="http://schemas.openxmlformats.org/drawingml/2006/main">
              <a:ext uri="{FF2B5EF4-FFF2-40B4-BE49-F238E27FC236}">
                <a16:creationId xmlns:a16="http://schemas.microsoft.com/office/drawing/2014/main" id="{B80A1B67-305E-4CD9-BBF3-6B97E74FBD43}"/>
              </a:ext>
            </a:extLst>
          </p:cNvPr>
          <p:cNvSpPr>
            <a:spLocks xmlns:a="http://schemas.openxmlformats.org/drawingml/2006/main" noGrp="1"/>
          </p:cNvSpPr>
          <p:nvPr/>
        </p:nvSpPr>
        <p:spPr>
          <a:xfrm xmlns:a="http://schemas.openxmlformats.org/drawingml/2006/main">
            <a:off x="609600" y="1600200"/>
            <a:ext cx="6286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1">
                <a:solidFill>
                  <a:srgbClr val="FFB81C"/>
                </a:solidFill>
                <a:latin typeface="Nimbus Sans"/>
                <a:ea typeface="Nimbus Sans"/>
                <a:cs typeface="Nimbus Sans"/>
              </a:defRPr>
            </a:pPr>
            <a:r>
              <a:rPr sz="1350" b="1">
                <a:solidFill>
                  <a:srgbClr val="FFB81C"/>
                </a:solidFill>
                <a:latin typeface="Nimbus Sans"/>
                <a:ea typeface="Nimbus Sans"/>
                <a:cs typeface="Nimbus Sans"/>
              </a:rPr>
              <a:t>SPEAKS   /   FALL 2026</a:t>
            </a:r>
          </a:p>
        </p:txBody>
      </p:sp>
      <p:sp>
        <p:nvSpPr>
          <p:cNvPr id="4" name="text-2">
            <a:extLst xmlns:a="http://schemas.openxmlformats.org/drawingml/2006/main">
              <a:ext uri="{FF2B5EF4-FFF2-40B4-BE49-F238E27FC236}">
                <a16:creationId xmlns:a16="http://schemas.microsoft.com/office/drawing/2014/main" id="{33160819-561F-4C51-81A2-B4AF5C99CDE5}"/>
              </a:ext>
            </a:extLst>
          </p:cNvPr>
          <p:cNvSpPr>
            <a:spLocks xmlns:a="http://schemas.openxmlformats.org/drawingml/2006/main" noGrp="1"/>
          </p:cNvSpPr>
          <p:nvPr/>
        </p:nvSpPr>
        <p:spPr>
          <a:xfrm xmlns:a="http://schemas.openxmlformats.org/drawingml/2006/main">
            <a:off x="609600" y="2171700"/>
            <a:ext cx="661987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4650" b="1">
                <a:solidFill>
                  <a:srgbClr val="FFFFFF"/>
                </a:solidFill>
                <a:latin typeface="Nimbus Sans"/>
                <a:ea typeface="Nimbus Sans"/>
                <a:cs typeface="Nimbus Sans"/>
              </a:defRPr>
            </a:pPr>
            <a:r>
              <a:rPr sz="4650" b="1">
                <a:solidFill>
                  <a:srgbClr val="FFFFFF"/>
                </a:solidFill>
                <a:latin typeface="Nimbus Sans"/>
                <a:ea typeface="Nimbus Sans"/>
                <a:cs typeface="Nimbus Sans"/>
              </a:rPr>
              <a:t>Library Research</a:t>
            </a:r>
          </a:p>
          <a:p xmlns:a="http://schemas.openxmlformats.org/drawingml/2006/main">
            <a:pPr>
              <a:defRPr sz="4650" b="1">
                <a:solidFill>
                  <a:srgbClr val="FFFFFF"/>
                </a:solidFill>
                <a:latin typeface="Nimbus Sans"/>
                <a:ea typeface="Nimbus Sans"/>
                <a:cs typeface="Nimbus Sans"/>
              </a:defRPr>
            </a:pPr>
            <a:r>
              <a:rPr sz="4650" b="1">
                <a:solidFill>
                  <a:srgbClr val="FFFFFF"/>
                </a:solidFill>
                <a:latin typeface="Nimbus Sans"/>
                <a:ea typeface="Nimbus Sans"/>
                <a:cs typeface="Nimbus Sans"/>
              </a:rPr>
              <a:t>Services</a:t>
            </a:r>
          </a:p>
        </p:txBody>
      </p:sp>
      <p:sp>
        <p:nvSpPr>
          <p:cNvPr id="5" name="text-3">
            <a:extLst xmlns:a="http://schemas.openxmlformats.org/drawingml/2006/main">
              <a:ext uri="{FF2B5EF4-FFF2-40B4-BE49-F238E27FC236}">
                <a16:creationId xmlns:a16="http://schemas.microsoft.com/office/drawing/2014/main" id="{50825687-0BA8-419F-A43C-C61D0C02FE3D}"/>
              </a:ext>
            </a:extLst>
          </p:cNvPr>
          <p:cNvSpPr>
            <a:spLocks xmlns:a="http://schemas.openxmlformats.org/drawingml/2006/main" noGrp="1"/>
          </p:cNvSpPr>
          <p:nvPr/>
        </p:nvSpPr>
        <p:spPr>
          <a:xfrm xmlns:a="http://schemas.openxmlformats.org/drawingml/2006/main">
            <a:off x="609600" y="4010025"/>
            <a:ext cx="60960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250" b="0">
                <a:solidFill>
                  <a:srgbClr val="FFFFFF"/>
                </a:solidFill>
                <a:latin typeface="Nimbus Sans"/>
                <a:ea typeface="Nimbus Sans"/>
                <a:cs typeface="Nimbus Sans"/>
              </a:defRPr>
            </a:pPr>
            <a:r>
              <a:rPr sz="2250" b="0">
                <a:solidFill>
                  <a:srgbClr val="FFFFFF"/>
                </a:solidFill>
                <a:latin typeface="Nimbus Sans"/>
                <a:ea typeface="Nimbus Sans"/>
                <a:cs typeface="Nimbus Sans"/>
              </a:rPr>
              <a:t>Expertise and technology for</a:t>
            </a:r>
          </a:p>
          <a:p xmlns:a="http://schemas.openxmlformats.org/drawingml/2006/main">
            <a:pPr>
              <a:defRPr sz="2250" b="0">
                <a:solidFill>
                  <a:srgbClr val="FFFFFF"/>
                </a:solidFill>
                <a:latin typeface="Nimbus Sans"/>
                <a:ea typeface="Nimbus Sans"/>
                <a:cs typeface="Nimbus Sans"/>
              </a:defRPr>
            </a:pPr>
            <a:r>
              <a:rPr sz="2250" b="0">
                <a:solidFill>
                  <a:srgbClr val="FFFFFF"/>
                </a:solidFill>
                <a:latin typeface="Nimbus Sans"/>
                <a:ea typeface="Nimbus Sans"/>
                <a:cs typeface="Nimbus Sans"/>
              </a:rPr>
              <a:t>science-to-policy research</a:t>
            </a:r>
          </a:p>
        </p:txBody>
      </p:sp>
      <p:sp>
        <p:nvSpPr>
          <p:cNvPr id="6" name="text-4">
            <a:extLst xmlns:a="http://schemas.openxmlformats.org/drawingml/2006/main">
              <a:ext uri="{FF2B5EF4-FFF2-40B4-BE49-F238E27FC236}">
                <a16:creationId xmlns:a16="http://schemas.microsoft.com/office/drawing/2014/main" id="{802E3F4A-1A2C-438B-A409-D321A87E2D43}"/>
              </a:ext>
            </a:extLst>
          </p:cNvPr>
          <p:cNvSpPr>
            <a:spLocks xmlns:a="http://schemas.openxmlformats.org/drawingml/2006/main" noGrp="1"/>
          </p:cNvSpPr>
          <p:nvPr/>
        </p:nvSpPr>
        <p:spPr>
          <a:xfrm xmlns:a="http://schemas.openxmlformats.org/drawingml/2006/main">
            <a:off x="609600" y="5429250"/>
            <a:ext cx="6381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1">
                <a:solidFill>
                  <a:srgbClr val="FFFFFF"/>
                </a:solidFill>
                <a:latin typeface="Nimbus Sans"/>
                <a:ea typeface="Nimbus Sans"/>
                <a:cs typeface="Nimbus Sans"/>
              </a:defRPr>
            </a:pPr>
            <a:r>
              <a:rPr sz="1950" b="1">
                <a:solidFill>
                  <a:srgbClr val="FFFFFF"/>
                </a:solidFill>
                <a:latin typeface="Nimbus Sans"/>
                <a:ea typeface="Nimbus Sans"/>
                <a:cs typeface="Nimbus Sans"/>
              </a:rPr>
              <a:t>Ray Uzwyshyn, Ph.D., MBA, MLIS</a:t>
            </a:r>
          </a:p>
        </p:txBody>
      </p:sp>
      <p:sp>
        <p:nvSpPr>
          <p:cNvPr id="7" name="text-5">
            <a:extLst xmlns:a="http://schemas.openxmlformats.org/drawingml/2006/main">
              <a:ext uri="{FF2B5EF4-FFF2-40B4-BE49-F238E27FC236}">
                <a16:creationId xmlns:a16="http://schemas.microsoft.com/office/drawing/2014/main" id="{2CD381C7-842D-4109-A7A0-4CF2B8FDD743}"/>
              </a:ext>
            </a:extLst>
          </p:cNvPr>
          <p:cNvSpPr>
            <a:spLocks xmlns:a="http://schemas.openxmlformats.org/drawingml/2006/main" noGrp="1"/>
          </p:cNvSpPr>
          <p:nvPr/>
        </p:nvSpPr>
        <p:spPr>
          <a:xfrm xmlns:a="http://schemas.openxmlformats.org/drawingml/2006/main">
            <a:off x="609600" y="5838825"/>
            <a:ext cx="6381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650" b="0">
                <a:solidFill>
                  <a:srgbClr val="D1DBEC"/>
                </a:solidFill>
                <a:latin typeface="Nimbus Sans"/>
                <a:ea typeface="Nimbus Sans"/>
                <a:cs typeface="Nimbus Sans"/>
              </a:defRPr>
            </a:pPr>
            <a:r>
              <a:rPr sz="1650" b="0">
                <a:solidFill>
                  <a:srgbClr val="D1DBEC"/>
                </a:solidFill>
                <a:latin typeface="Nimbus Sans"/>
                <a:ea typeface="Nimbus Sans"/>
                <a:cs typeface="Nimbus Sans"/>
              </a:rPr>
              <a:t>Acting AUL for Research and Technology</a:t>
            </a:r>
          </a:p>
          <a:p xmlns:a="http://schemas.openxmlformats.org/drawingml/2006/main">
            <a:pPr>
              <a:defRPr sz="1650" b="0">
                <a:solidFill>
                  <a:srgbClr val="D1DBEC"/>
                </a:solidFill>
                <a:latin typeface="Nimbus Sans"/>
                <a:ea typeface="Nimbus Sans"/>
                <a:cs typeface="Nimbus Sans"/>
              </a:defRPr>
            </a:pPr>
            <a:r>
              <a:rPr sz="1650" b="0">
                <a:solidFill>
                  <a:srgbClr val="D1DBEC"/>
                </a:solidFill>
                <a:latin typeface="Nimbus Sans"/>
                <a:ea typeface="Nimbus Sans"/>
                <a:cs typeface="Nimbus Sans"/>
              </a:rPr>
              <a:t>Director of Research Services</a:t>
            </a:r>
          </a:p>
        </p:txBody>
      </p:sp>
    </p:spTree>
    <p:extLst>
      <p:ext uri="{BB962C8B-B14F-4D97-AF65-F5344CB8AC3E}">
        <p14:creationId xmlns:p14="http://schemas.microsoft.com/office/powerpoint/2010/main" val="1745894478"/>
      </p:ext>
    </p:extLst>
  </p:cSld>
</p:sld>
</file>

<file path=ppt/slides/slide2.xml><?xml version="1.0" encoding="utf-8"?>
<p:sld xmlns:p="http://schemas.openxmlformats.org/presentationml/2006/main">
  <p:cSld>
    <p:bg>
      <p:bgPr>
        <a:solidFill xmlns:a="http://schemas.openxmlformats.org/drawingml/2006/main">
          <a:srgbClr val="0D2047"/>
        </a:solidFill>
      </p:bgPr>
    </p:bg>
    <p:spTree>
      <p:nvGrpSpPr>
        <p:cNvPr id="1" name=""/>
        <p:cNvGrpSpPr/>
        <p:nvPr/>
      </p:nvGrpSpPr>
      <p:grpSpPr>
        <a:xfrm xmlns:a="http://schemas.openxmlformats.org/drawingml/2006/main"/>
      </p:grpSpPr>
      <p:sp>
        <p:nvSpPr>
          <p:cNvPr id="14" name="text-1">
            <a:extLst xmlns:a="http://schemas.openxmlformats.org/drawingml/2006/main">
              <a:ext uri="{FF2B5EF4-FFF2-40B4-BE49-F238E27FC236}">
                <a16:creationId xmlns:a16="http://schemas.microsoft.com/office/drawing/2014/main" id="{E44A7BC1-F061-4387-A3AC-8B3E445061CC}"/>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FFB81C"/>
                </a:solidFill>
                <a:latin typeface="Nimbus Sans"/>
                <a:ea typeface="Nimbus Sans"/>
                <a:cs typeface="Nimbus Sans"/>
              </a:defRPr>
            </a:pPr>
            <a:r>
              <a:rPr sz="1200" b="1">
                <a:solidFill>
                  <a:srgbClr val="FFB81C"/>
                </a:solidFill>
                <a:latin typeface="Nimbus Sans"/>
                <a:ea typeface="Nimbus Sans"/>
                <a:cs typeface="Nimbus Sans"/>
              </a:rPr>
              <a:t>RESEARCH AND ITS POSSIBILITIES</a:t>
            </a:r>
          </a:p>
        </p:txBody>
      </p:sp>
      <p:sp>
        <p:nvSpPr>
          <p:cNvPr id="2" name="text-2">
            <a:extLst xmlns:a="http://schemas.openxmlformats.org/drawingml/2006/main">
              <a:ext uri="{FF2B5EF4-FFF2-40B4-BE49-F238E27FC236}">
                <a16:creationId xmlns:a16="http://schemas.microsoft.com/office/drawing/2014/main" id="{A338C704-59BF-46F3-98F5-F7DB4DC00CEC}"/>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FFFFFF"/>
                </a:solidFill>
                <a:latin typeface="Nimbus Sans"/>
                <a:ea typeface="Nimbus Sans"/>
                <a:cs typeface="Nimbus Sans"/>
              </a:defRPr>
            </a:pPr>
            <a:r>
              <a:rPr sz="3300" b="1">
                <a:solidFill>
                  <a:srgbClr val="FFFFFF"/>
                </a:solidFill>
                <a:latin typeface="Nimbus Sans"/>
                <a:ea typeface="Nimbus Sans"/>
                <a:cs typeface="Nimbus Sans"/>
              </a:rPr>
              <a:t>The research document at the center</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f915d35b2cd4431f"/>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A846FFBF-C60E-4CA5-9A7B-FD533A6DE5F7}"/>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CBD5E5"/>
                </a:solidFill>
                <a:latin typeface="Nimbus Sans"/>
                <a:ea typeface="Nimbus Sans"/>
                <a:cs typeface="Nimbus Sans"/>
              </a:defRPr>
            </a:pPr>
            <a:r>
              <a:rPr sz="1125" b="0">
                <a:solidFill>
                  <a:srgbClr val="CBD5E5"/>
                </a:solidFill>
                <a:latin typeface="Nimbus Sans"/>
                <a:ea typeface="Nimbus Sans"/>
                <a:cs typeface="Nimbus Sans"/>
              </a:rPr>
              <a:t>02</a:t>
            </a:r>
          </a:p>
        </p:txBody>
      </p:sp>
      <p:sp>
        <p:nvSpPr>
          <p:cNvPr id="5" name="text-4">
            <a:extLst xmlns:a="http://schemas.openxmlformats.org/drawingml/2006/main">
              <a:ext uri="{FF2B5EF4-FFF2-40B4-BE49-F238E27FC236}">
                <a16:creationId xmlns:a16="http://schemas.microsoft.com/office/drawing/2014/main" id="{68B9E4DD-5DFE-46BC-A12E-5738BF2FE7D6}"/>
              </a:ext>
            </a:extLst>
          </p:cNvPr>
          <p:cNvSpPr>
            <a:spLocks xmlns:a="http://schemas.openxmlformats.org/drawingml/2006/main" noGrp="1"/>
          </p:cNvSpPr>
          <p:nvPr/>
        </p:nvSpPr>
        <p:spPr>
          <a:xfrm xmlns:a="http://schemas.openxmlformats.org/drawingml/2006/main">
            <a:off x="609600" y="2266950"/>
            <a:ext cx="4524375" cy="2266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4275" b="1">
                <a:solidFill>
                  <a:srgbClr val="FFFFFF"/>
                </a:solidFill>
                <a:latin typeface="Nimbus Sans"/>
                <a:ea typeface="Nimbus Sans"/>
                <a:cs typeface="Nimbus Sans"/>
              </a:defRPr>
            </a:pPr>
            <a:r>
              <a:rPr sz="4275" b="1">
                <a:solidFill>
                  <a:srgbClr val="FFFFFF"/>
                </a:solidFill>
                <a:latin typeface="Nimbus Sans"/>
                <a:ea typeface="Nimbus Sans"/>
                <a:cs typeface="Nimbus Sans"/>
              </a:rPr>
              <a:t>Article</a:t>
            </a:r>
          </a:p>
          <a:p xmlns:a="http://schemas.openxmlformats.org/drawingml/2006/main">
            <a:pPr>
              <a:defRPr sz="4275" b="1">
                <a:solidFill>
                  <a:srgbClr val="FFFFFF"/>
                </a:solidFill>
                <a:latin typeface="Nimbus Sans"/>
                <a:ea typeface="Nimbus Sans"/>
                <a:cs typeface="Nimbus Sans"/>
              </a:defRPr>
            </a:pPr>
            <a:r>
              <a:rPr sz="4275" b="1">
                <a:solidFill>
                  <a:srgbClr val="FFFFFF"/>
                </a:solidFill>
                <a:latin typeface="Nimbus Sans"/>
                <a:ea typeface="Nimbus Sans"/>
                <a:cs typeface="Nimbus Sans"/>
              </a:rPr>
              <a:t>Thesis</a:t>
            </a:r>
          </a:p>
          <a:p xmlns:a="http://schemas.openxmlformats.org/drawingml/2006/main">
            <a:pPr>
              <a:defRPr sz="4275" b="1">
                <a:solidFill>
                  <a:srgbClr val="FFFFFF"/>
                </a:solidFill>
                <a:latin typeface="Nimbus Sans"/>
                <a:ea typeface="Nimbus Sans"/>
                <a:cs typeface="Nimbus Sans"/>
              </a:defRPr>
            </a:pPr>
            <a:r>
              <a:rPr sz="4275" b="1">
                <a:solidFill>
                  <a:srgbClr val="FFFFFF"/>
                </a:solidFill>
                <a:latin typeface="Nimbus Sans"/>
                <a:ea typeface="Nimbus Sans"/>
                <a:cs typeface="Nimbus Sans"/>
              </a:rPr>
              <a:t>Policy paper</a:t>
            </a:r>
          </a:p>
        </p:txBody>
      </p:sp>
      <p:sp>
        <p:nvSpPr>
          <p:cNvPr id="6" name="text-5">
            <a:extLst xmlns:a="http://schemas.openxmlformats.org/drawingml/2006/main">
              <a:ext uri="{FF2B5EF4-FFF2-40B4-BE49-F238E27FC236}">
                <a16:creationId xmlns:a16="http://schemas.microsoft.com/office/drawing/2014/main" id="{4070C773-BFE7-4FC8-95A9-109C0A46C1D2}"/>
              </a:ext>
            </a:extLst>
          </p:cNvPr>
          <p:cNvSpPr>
            <a:spLocks xmlns:a="http://schemas.openxmlformats.org/drawingml/2006/main" noGrp="1"/>
          </p:cNvSpPr>
          <p:nvPr/>
        </p:nvSpPr>
        <p:spPr>
          <a:xfrm xmlns:a="http://schemas.openxmlformats.org/drawingml/2006/main">
            <a:off x="6000750" y="1895475"/>
            <a:ext cx="52863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FFB81C"/>
                </a:solidFill>
                <a:latin typeface="Nimbus Sans"/>
                <a:ea typeface="Nimbus Sans"/>
                <a:cs typeface="Nimbus Sans"/>
              </a:defRPr>
            </a:pPr>
            <a:r>
              <a:rPr sz="2025" b="1">
                <a:solidFill>
                  <a:srgbClr val="FFB81C"/>
                </a:solidFill>
                <a:latin typeface="Nimbus Sans"/>
                <a:ea typeface="Nimbus Sans"/>
                <a:cs typeface="Nimbus Sans"/>
              </a:rPr>
              <a:t>AI and data</a:t>
            </a:r>
          </a:p>
        </p:txBody>
      </p:sp>
      <p:sp>
        <p:nvSpPr>
          <p:cNvPr id="7" name="text-6">
            <a:extLst xmlns:a="http://schemas.openxmlformats.org/drawingml/2006/main">
              <a:ext uri="{FF2B5EF4-FFF2-40B4-BE49-F238E27FC236}">
                <a16:creationId xmlns:a16="http://schemas.microsoft.com/office/drawing/2014/main" id="{645B92B8-5CF0-4DC9-A127-08B35EC178C5}"/>
              </a:ext>
            </a:extLst>
          </p:cNvPr>
          <p:cNvSpPr>
            <a:spLocks xmlns:a="http://schemas.openxmlformats.org/drawingml/2006/main" noGrp="1"/>
          </p:cNvSpPr>
          <p:nvPr/>
        </p:nvSpPr>
        <p:spPr>
          <a:xfrm xmlns:a="http://schemas.openxmlformats.org/drawingml/2006/main">
            <a:off x="6000750" y="2333625"/>
            <a:ext cx="528637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FFFFFF"/>
                </a:solidFill>
                <a:latin typeface="Nimbus Sans"/>
                <a:ea typeface="Nimbus Sans"/>
                <a:cs typeface="Nimbus Sans"/>
              </a:defRPr>
            </a:pPr>
            <a:r>
              <a:rPr sz="1875" b="0">
                <a:solidFill>
                  <a:srgbClr val="FFFFFF"/>
                </a:solidFill>
                <a:latin typeface="Nimbus Sans"/>
                <a:ea typeface="Nimbus Sans"/>
                <a:cs typeface="Nimbus Sans"/>
              </a:rPr>
              <a:t>Analysis, evidence synthesis and reusable data</a:t>
            </a:r>
          </a:p>
        </p:txBody>
      </p:sp>
      <p:sp>
        <p:nvSpPr>
          <p:cNvPr id="8" name="text-7">
            <a:extLst xmlns:a="http://schemas.openxmlformats.org/drawingml/2006/main">
              <a:ext uri="{FF2B5EF4-FFF2-40B4-BE49-F238E27FC236}">
                <a16:creationId xmlns:a16="http://schemas.microsoft.com/office/drawing/2014/main" id="{C27E1A6D-C27C-455B-B14C-CF8929B27705}"/>
              </a:ext>
            </a:extLst>
          </p:cNvPr>
          <p:cNvSpPr>
            <a:spLocks xmlns:a="http://schemas.openxmlformats.org/drawingml/2006/main" noGrp="1"/>
          </p:cNvSpPr>
          <p:nvPr/>
        </p:nvSpPr>
        <p:spPr>
          <a:xfrm xmlns:a="http://schemas.openxmlformats.org/drawingml/2006/main">
            <a:off x="6000750" y="2895600"/>
            <a:ext cx="52863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FFB81C"/>
                </a:solidFill>
                <a:latin typeface="Nimbus Sans"/>
                <a:ea typeface="Nimbus Sans"/>
                <a:cs typeface="Nimbus Sans"/>
              </a:defRPr>
            </a:pPr>
            <a:r>
              <a:rPr sz="2025" b="1">
                <a:solidFill>
                  <a:srgbClr val="FFB81C"/>
                </a:solidFill>
                <a:latin typeface="Nimbus Sans"/>
                <a:ea typeface="Nimbus Sans"/>
                <a:cs typeface="Nimbus Sans"/>
              </a:rPr>
              <a:t>GIS</a:t>
            </a:r>
          </a:p>
        </p:txBody>
      </p:sp>
      <p:sp>
        <p:nvSpPr>
          <p:cNvPr id="9" name="text-8">
            <a:extLst xmlns:a="http://schemas.openxmlformats.org/drawingml/2006/main">
              <a:ext uri="{FF2B5EF4-FFF2-40B4-BE49-F238E27FC236}">
                <a16:creationId xmlns:a16="http://schemas.microsoft.com/office/drawing/2014/main" id="{AA72FCF8-6FCF-4A66-971A-47BFB52006FD}"/>
              </a:ext>
            </a:extLst>
          </p:cNvPr>
          <p:cNvSpPr>
            <a:spLocks xmlns:a="http://schemas.openxmlformats.org/drawingml/2006/main" noGrp="1"/>
          </p:cNvSpPr>
          <p:nvPr/>
        </p:nvSpPr>
        <p:spPr>
          <a:xfrm xmlns:a="http://schemas.openxmlformats.org/drawingml/2006/main">
            <a:off x="6000750" y="3333750"/>
            <a:ext cx="528637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FFFFFF"/>
                </a:solidFill>
                <a:latin typeface="Nimbus Sans"/>
                <a:ea typeface="Nimbus Sans"/>
                <a:cs typeface="Nimbus Sans"/>
              </a:defRPr>
            </a:pPr>
            <a:r>
              <a:rPr sz="1875" b="0">
                <a:solidFill>
                  <a:srgbClr val="FFFFFF"/>
                </a:solidFill>
                <a:latin typeface="Nimbus Sans"/>
                <a:ea typeface="Nimbus Sans"/>
                <a:cs typeface="Nimbus Sans"/>
              </a:rPr>
              <a:t>Spatial context and geographic comparisons</a:t>
            </a:r>
          </a:p>
        </p:txBody>
      </p:sp>
      <p:sp>
        <p:nvSpPr>
          <p:cNvPr id="10" name="text-9">
            <a:extLst xmlns:a="http://schemas.openxmlformats.org/drawingml/2006/main">
              <a:ext uri="{FF2B5EF4-FFF2-40B4-BE49-F238E27FC236}">
                <a16:creationId xmlns:a16="http://schemas.microsoft.com/office/drawing/2014/main" id="{D221078F-105E-463D-93BA-2B082171F1A2}"/>
              </a:ext>
            </a:extLst>
          </p:cNvPr>
          <p:cNvSpPr>
            <a:spLocks xmlns:a="http://schemas.openxmlformats.org/drawingml/2006/main" noGrp="1"/>
          </p:cNvSpPr>
          <p:nvPr/>
        </p:nvSpPr>
        <p:spPr>
          <a:xfrm xmlns:a="http://schemas.openxmlformats.org/drawingml/2006/main">
            <a:off x="6000750" y="3895725"/>
            <a:ext cx="52863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FFB81C"/>
                </a:solidFill>
                <a:latin typeface="Nimbus Sans"/>
                <a:ea typeface="Nimbus Sans"/>
                <a:cs typeface="Nimbus Sans"/>
              </a:defRPr>
            </a:pPr>
            <a:r>
              <a:rPr sz="2025" b="1">
                <a:solidFill>
                  <a:srgbClr val="FFB81C"/>
                </a:solidFill>
                <a:latin typeface="Nimbus Sans"/>
                <a:ea typeface="Nimbus Sans"/>
                <a:cs typeface="Nimbus Sans"/>
              </a:rPr>
              <a:t>Making and robotics</a:t>
            </a:r>
          </a:p>
        </p:txBody>
      </p:sp>
      <p:sp>
        <p:nvSpPr>
          <p:cNvPr id="11" name="text-10">
            <a:extLst xmlns:a="http://schemas.openxmlformats.org/drawingml/2006/main">
              <a:ext uri="{FF2B5EF4-FFF2-40B4-BE49-F238E27FC236}">
                <a16:creationId xmlns:a16="http://schemas.microsoft.com/office/drawing/2014/main" id="{10EBDDFD-9114-4479-A7D1-94FE62761C51}"/>
              </a:ext>
            </a:extLst>
          </p:cNvPr>
          <p:cNvSpPr>
            <a:spLocks xmlns:a="http://schemas.openxmlformats.org/drawingml/2006/main" noGrp="1"/>
          </p:cNvSpPr>
          <p:nvPr/>
        </p:nvSpPr>
        <p:spPr>
          <a:xfrm xmlns:a="http://schemas.openxmlformats.org/drawingml/2006/main">
            <a:off x="6000750" y="4333875"/>
            <a:ext cx="528637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FFFFFF"/>
                </a:solidFill>
                <a:latin typeface="Nimbus Sans"/>
                <a:ea typeface="Nimbus Sans"/>
                <a:cs typeface="Nimbus Sans"/>
              </a:defRPr>
            </a:pPr>
            <a:r>
              <a:rPr sz="1875" b="0">
                <a:solidFill>
                  <a:srgbClr val="FFFFFF"/>
                </a:solidFill>
                <a:latin typeface="Nimbus Sans"/>
                <a:ea typeface="Nimbus Sans"/>
                <a:cs typeface="Nimbus Sans"/>
              </a:rPr>
              <a:t>Physical prototypes and working demonstrations</a:t>
            </a:r>
          </a:p>
        </p:txBody>
      </p:sp>
      <p:sp>
        <p:nvSpPr>
          <p:cNvPr id="12" name="text-11">
            <a:extLst xmlns:a="http://schemas.openxmlformats.org/drawingml/2006/main">
              <a:ext uri="{FF2B5EF4-FFF2-40B4-BE49-F238E27FC236}">
                <a16:creationId xmlns:a16="http://schemas.microsoft.com/office/drawing/2014/main" id="{4385E49E-894A-4C01-81AA-3EB9309C3F76}"/>
              </a:ext>
            </a:extLst>
          </p:cNvPr>
          <p:cNvSpPr>
            <a:spLocks xmlns:a="http://schemas.openxmlformats.org/drawingml/2006/main" noGrp="1"/>
          </p:cNvSpPr>
          <p:nvPr/>
        </p:nvSpPr>
        <p:spPr>
          <a:xfrm xmlns:a="http://schemas.openxmlformats.org/drawingml/2006/main">
            <a:off x="6000750" y="4895850"/>
            <a:ext cx="52863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FFB81C"/>
                </a:solidFill>
                <a:latin typeface="Nimbus Sans"/>
                <a:ea typeface="Nimbus Sans"/>
                <a:cs typeface="Nimbus Sans"/>
              </a:defRPr>
            </a:pPr>
            <a:r>
              <a:rPr sz="2025" b="1">
                <a:solidFill>
                  <a:srgbClr val="FFB81C"/>
                </a:solidFill>
                <a:latin typeface="Nimbus Sans"/>
                <a:ea typeface="Nimbus Sans"/>
                <a:cs typeface="Nimbus Sans"/>
              </a:rPr>
              <a:t>Digital scholarship</a:t>
            </a:r>
          </a:p>
        </p:txBody>
      </p:sp>
      <p:sp>
        <p:nvSpPr>
          <p:cNvPr id="13" name="text-12">
            <a:extLst xmlns:a="http://schemas.openxmlformats.org/drawingml/2006/main">
              <a:ext uri="{FF2B5EF4-FFF2-40B4-BE49-F238E27FC236}">
                <a16:creationId xmlns:a16="http://schemas.microsoft.com/office/drawing/2014/main" id="{85966F77-EBFA-488D-B211-3461606B327D}"/>
              </a:ext>
            </a:extLst>
          </p:cNvPr>
          <p:cNvSpPr>
            <a:spLocks xmlns:a="http://schemas.openxmlformats.org/drawingml/2006/main" noGrp="1"/>
          </p:cNvSpPr>
          <p:nvPr/>
        </p:nvSpPr>
        <p:spPr>
          <a:xfrm xmlns:a="http://schemas.openxmlformats.org/drawingml/2006/main">
            <a:off x="6000750" y="5334000"/>
            <a:ext cx="528637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FFFFFF"/>
                </a:solidFill>
                <a:latin typeface="Nimbus Sans"/>
                <a:ea typeface="Nimbus Sans"/>
                <a:cs typeface="Nimbus Sans"/>
              </a:defRPr>
            </a:pPr>
            <a:r>
              <a:rPr sz="1875" b="0">
                <a:solidFill>
                  <a:srgbClr val="FFFFFF"/>
                </a:solidFill>
                <a:latin typeface="Nimbus Sans"/>
                <a:ea typeface="Nimbus Sans"/>
                <a:cs typeface="Nimbus Sans"/>
              </a:rPr>
              <a:t>Interactive exhibits and accessible research outputs</a:t>
            </a:r>
          </a:p>
        </p:txBody>
      </p:sp>
    </p:spTree>
    <p:extLst>
      <p:ext uri="{BB962C8B-B14F-4D97-AF65-F5344CB8AC3E}">
        <p14:creationId xmlns:p14="http://schemas.microsoft.com/office/powerpoint/2010/main" val="118107485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text-1">
            <a:extLst xmlns:a="http://schemas.openxmlformats.org/drawingml/2006/main">
              <a:ext uri="{FF2B5EF4-FFF2-40B4-BE49-F238E27FC236}">
                <a16:creationId xmlns:a16="http://schemas.microsoft.com/office/drawing/2014/main" id="{033936F5-85A8-42DF-A382-2B6297C9DBE2}"/>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WORKING WITH THE LIBRARY</a:t>
            </a:r>
          </a:p>
        </p:txBody>
      </p:sp>
      <p:sp>
        <p:nvSpPr>
          <p:cNvPr id="2" name="text-2">
            <a:extLst xmlns:a="http://schemas.openxmlformats.org/drawingml/2006/main">
              <a:ext uri="{FF2B5EF4-FFF2-40B4-BE49-F238E27FC236}">
                <a16:creationId xmlns:a16="http://schemas.microsoft.com/office/drawing/2014/main" id="{C7B8B8A7-3A44-4B5C-94E5-3C445F895348}"/>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Four ways to work with us</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5d92ff2412df4740"/>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05BF37C0-29C4-415E-935F-370A7CE21718}"/>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03</a:t>
            </a:r>
          </a:p>
        </p:txBody>
      </p:sp>
      <p:sp>
        <p:nvSpPr>
          <p:cNvPr id="5" name="text-4">
            <a:extLst xmlns:a="http://schemas.openxmlformats.org/drawingml/2006/main">
              <a:ext uri="{FF2B5EF4-FFF2-40B4-BE49-F238E27FC236}">
                <a16:creationId xmlns:a16="http://schemas.microsoft.com/office/drawing/2014/main" id="{E7B1A0C4-6652-4DAC-8B98-3451DEDEA436}"/>
              </a:ext>
            </a:extLst>
          </p:cNvPr>
          <p:cNvSpPr>
            <a:spLocks xmlns:a="http://schemas.openxmlformats.org/drawingml/2006/main" noGrp="1"/>
          </p:cNvSpPr>
          <p:nvPr/>
        </p:nvSpPr>
        <p:spPr>
          <a:xfrm xmlns:a="http://schemas.openxmlformats.org/drawingml/2006/main">
            <a:off x="609600" y="2019300"/>
            <a:ext cx="49053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Consultations</a:t>
            </a:r>
          </a:p>
        </p:txBody>
      </p:sp>
      <p:sp>
        <p:nvSpPr>
          <p:cNvPr id="6" name="text-5">
            <a:extLst xmlns:a="http://schemas.openxmlformats.org/drawingml/2006/main">
              <a:ext uri="{FF2B5EF4-FFF2-40B4-BE49-F238E27FC236}">
                <a16:creationId xmlns:a16="http://schemas.microsoft.com/office/drawing/2014/main" id="{086E57CB-DA62-43AB-9ECC-4F2B958B9F32}"/>
              </a:ext>
            </a:extLst>
          </p:cNvPr>
          <p:cNvSpPr>
            <a:spLocks xmlns:a="http://schemas.openxmlformats.org/drawingml/2006/main" noGrp="1"/>
          </p:cNvSpPr>
          <p:nvPr/>
        </p:nvSpPr>
        <p:spPr>
          <a:xfrm xmlns:a="http://schemas.openxmlformats.org/drawingml/2006/main">
            <a:off x="609600" y="2457450"/>
            <a:ext cx="49053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Discuss a question, dataset or technical obstacle.</a:t>
            </a:r>
          </a:p>
        </p:txBody>
      </p:sp>
      <p:sp>
        <p:nvSpPr>
          <p:cNvPr id="7" name="text-6">
            <a:extLst xmlns:a="http://schemas.openxmlformats.org/drawingml/2006/main">
              <a:ext uri="{FF2B5EF4-FFF2-40B4-BE49-F238E27FC236}">
                <a16:creationId xmlns:a16="http://schemas.microsoft.com/office/drawing/2014/main" id="{3EA04F01-AA05-4CA4-A055-340F949CE489}"/>
              </a:ext>
            </a:extLst>
          </p:cNvPr>
          <p:cNvSpPr>
            <a:spLocks xmlns:a="http://schemas.openxmlformats.org/drawingml/2006/main" noGrp="1"/>
          </p:cNvSpPr>
          <p:nvPr/>
        </p:nvSpPr>
        <p:spPr>
          <a:xfrm xmlns:a="http://schemas.openxmlformats.org/drawingml/2006/main">
            <a:off x="6429375" y="2019300"/>
            <a:ext cx="48577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Workshops</a:t>
            </a:r>
          </a:p>
        </p:txBody>
      </p:sp>
      <p:sp>
        <p:nvSpPr>
          <p:cNvPr id="8" name="text-7">
            <a:extLst xmlns:a="http://schemas.openxmlformats.org/drawingml/2006/main">
              <a:ext uri="{FF2B5EF4-FFF2-40B4-BE49-F238E27FC236}">
                <a16:creationId xmlns:a16="http://schemas.microsoft.com/office/drawing/2014/main" id="{CCCC56CB-CD01-463A-827D-F2415820AA2C}"/>
              </a:ext>
            </a:extLst>
          </p:cNvPr>
          <p:cNvSpPr>
            <a:spLocks xmlns:a="http://schemas.openxmlformats.org/drawingml/2006/main" noGrp="1"/>
          </p:cNvSpPr>
          <p:nvPr/>
        </p:nvSpPr>
        <p:spPr>
          <a:xfrm xmlns:a="http://schemas.openxmlformats.org/drawingml/2006/main">
            <a:off x="6429375" y="2457450"/>
            <a:ext cx="4857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Develop a skill through guided practice.</a:t>
            </a:r>
          </a:p>
        </p:txBody>
      </p:sp>
      <p:sp>
        <p:nvSpPr>
          <p:cNvPr id="9" name="text-8">
            <a:extLst xmlns:a="http://schemas.openxmlformats.org/drawingml/2006/main">
              <a:ext uri="{FF2B5EF4-FFF2-40B4-BE49-F238E27FC236}">
                <a16:creationId xmlns:a16="http://schemas.microsoft.com/office/drawing/2014/main" id="{9764DD76-4208-4A2B-B4F2-F606825DFF28}"/>
              </a:ext>
            </a:extLst>
          </p:cNvPr>
          <p:cNvSpPr>
            <a:spLocks xmlns:a="http://schemas.openxmlformats.org/drawingml/2006/main" noGrp="1"/>
          </p:cNvSpPr>
          <p:nvPr/>
        </p:nvSpPr>
        <p:spPr>
          <a:xfrm xmlns:a="http://schemas.openxmlformats.org/drawingml/2006/main">
            <a:off x="609600" y="3790950"/>
            <a:ext cx="49053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Meetups</a:t>
            </a:r>
          </a:p>
        </p:txBody>
      </p:sp>
      <p:sp>
        <p:nvSpPr>
          <p:cNvPr id="10" name="text-9">
            <a:extLst xmlns:a="http://schemas.openxmlformats.org/drawingml/2006/main">
              <a:ext uri="{FF2B5EF4-FFF2-40B4-BE49-F238E27FC236}">
                <a16:creationId xmlns:a16="http://schemas.microsoft.com/office/drawing/2014/main" id="{13A402DE-AB6E-4C45-BAF0-59318FAE9C9B}"/>
              </a:ext>
            </a:extLst>
          </p:cNvPr>
          <p:cNvSpPr>
            <a:spLocks xmlns:a="http://schemas.openxmlformats.org/drawingml/2006/main" noGrp="1"/>
          </p:cNvSpPr>
          <p:nvPr/>
        </p:nvSpPr>
        <p:spPr>
          <a:xfrm xmlns:a="http://schemas.openxmlformats.org/drawingml/2006/main">
            <a:off x="609600" y="4229100"/>
            <a:ext cx="49053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Exchange methods and get feedback from peers.</a:t>
            </a:r>
          </a:p>
        </p:txBody>
      </p:sp>
      <p:sp>
        <p:nvSpPr>
          <p:cNvPr id="11" name="text-10">
            <a:extLst xmlns:a="http://schemas.openxmlformats.org/drawingml/2006/main">
              <a:ext uri="{FF2B5EF4-FFF2-40B4-BE49-F238E27FC236}">
                <a16:creationId xmlns:a16="http://schemas.microsoft.com/office/drawing/2014/main" id="{395498AF-E093-4D6D-B2E6-67AD4A75E7FB}"/>
              </a:ext>
            </a:extLst>
          </p:cNvPr>
          <p:cNvSpPr>
            <a:spLocks xmlns:a="http://schemas.openxmlformats.org/drawingml/2006/main" noGrp="1"/>
          </p:cNvSpPr>
          <p:nvPr/>
        </p:nvSpPr>
        <p:spPr>
          <a:xfrm xmlns:a="http://schemas.openxmlformats.org/drawingml/2006/main">
            <a:off x="6429375" y="3790950"/>
            <a:ext cx="48577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Events</a:t>
            </a:r>
          </a:p>
        </p:txBody>
      </p:sp>
      <p:sp>
        <p:nvSpPr>
          <p:cNvPr id="12" name="text-11">
            <a:extLst xmlns:a="http://schemas.openxmlformats.org/drawingml/2006/main">
              <a:ext uri="{FF2B5EF4-FFF2-40B4-BE49-F238E27FC236}">
                <a16:creationId xmlns:a16="http://schemas.microsoft.com/office/drawing/2014/main" id="{E104C0D4-69B4-4119-B187-B66A87C75AE0}"/>
              </a:ext>
            </a:extLst>
          </p:cNvPr>
          <p:cNvSpPr>
            <a:spLocks xmlns:a="http://schemas.openxmlformats.org/drawingml/2006/main" noGrp="1"/>
          </p:cNvSpPr>
          <p:nvPr/>
        </p:nvSpPr>
        <p:spPr>
          <a:xfrm xmlns:a="http://schemas.openxmlformats.org/drawingml/2006/main">
            <a:off x="6429375" y="4229100"/>
            <a:ext cx="4857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Share your research and meet potential collaborators.</a:t>
            </a:r>
          </a:p>
        </p:txBody>
      </p:sp>
      <p:sp>
        <p:nvSpPr>
          <p:cNvPr id="13" name="text-12">
            <a:extLst xmlns:a="http://schemas.openxmlformats.org/drawingml/2006/main">
              <a:ext uri="{FF2B5EF4-FFF2-40B4-BE49-F238E27FC236}">
                <a16:creationId xmlns:a16="http://schemas.microsoft.com/office/drawing/2014/main" id="{93D34931-746B-473D-9065-15D4A11BE0D4}"/>
              </a:ext>
            </a:extLst>
          </p:cNvPr>
          <p:cNvSpPr>
            <a:spLocks xmlns:a="http://schemas.openxmlformats.org/drawingml/2006/main" noGrp="1"/>
          </p:cNvSpPr>
          <p:nvPr/>
        </p:nvSpPr>
        <p:spPr>
          <a:xfrm xmlns:a="http://schemas.openxmlformats.org/drawingml/2006/main">
            <a:off x="609600" y="5591175"/>
            <a:ext cx="1066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26274"/>
                </a:solidFill>
                <a:latin typeface="Nimbus Sans"/>
                <a:ea typeface="Nimbus Sans"/>
                <a:cs typeface="Nimbus Sans"/>
              </a:defRPr>
            </a:pPr>
            <a:r>
              <a:rPr sz="1875" b="0">
                <a:solidFill>
                  <a:srgbClr val="526274"/>
                </a:solidFill>
                <a:latin typeface="Nimbus Sans"/>
                <a:ea typeface="Nimbus Sans"/>
                <a:cs typeface="Nimbus Sans"/>
              </a:rPr>
              <a:t>Longer research collaborations can develop from an initial conversation.</a:t>
            </a:r>
          </a:p>
        </p:txBody>
      </p:sp>
    </p:spTree>
    <p:extLst>
      <p:ext uri="{BB962C8B-B14F-4D97-AF65-F5344CB8AC3E}">
        <p14:creationId xmlns:p14="http://schemas.microsoft.com/office/powerpoint/2010/main" val="99469316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1">
            <a:extLst xmlns:a="http://schemas.openxmlformats.org/drawingml/2006/main">
              <a:ext uri="{FF2B5EF4-FFF2-40B4-BE49-F238E27FC236}">
                <a16:creationId xmlns:a16="http://schemas.microsoft.com/office/drawing/2014/main" id="{3967BFE4-B8D5-4A2B-9406-17F6D3A93078}"/>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FIND</a:t>
            </a:r>
          </a:p>
        </p:txBody>
      </p:sp>
      <p:sp>
        <p:nvSpPr>
          <p:cNvPr id="2" name="text-2">
            <a:extLst xmlns:a="http://schemas.openxmlformats.org/drawingml/2006/main">
              <a:ext uri="{FF2B5EF4-FFF2-40B4-BE49-F238E27FC236}">
                <a16:creationId xmlns:a16="http://schemas.microsoft.com/office/drawing/2014/main" id="{CB3F8422-B9B0-4D56-AAFA-6D45CC0EEB31}"/>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Research Support: the starting point</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6b059fb7328b4a75"/>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6C6F9F5A-5FF3-4456-B85F-7B17779FDE29}"/>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04</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4a942bd1268447ab"/>
          <a:stretch xmlns:a="http://schemas.openxmlformats.org/drawingml/2006/main"/>
        </p:blipFill>
        <p:spPr>
          <a:xfrm xmlns:a="http://schemas.openxmlformats.org/drawingml/2006/main">
            <a:off x="997173" y="1704975"/>
            <a:ext cx="6225729" cy="4276725"/>
          </a:xfrm>
          <a:prstGeom xmlns:a="http://schemas.openxmlformats.org/drawingml/2006/main" prst="rect">
            <a:avLst/>
          </a:prstGeom>
        </p:spPr>
      </p:pic>
      <p:sp>
        <p:nvSpPr>
          <p:cNvPr id="6" name="text-4">
            <a:extLst xmlns:a="http://schemas.openxmlformats.org/drawingml/2006/main">
              <a:ext uri="{FF2B5EF4-FFF2-40B4-BE49-F238E27FC236}">
                <a16:creationId xmlns:a16="http://schemas.microsoft.com/office/drawing/2014/main" id="{82D24ECD-259B-4D43-BD3C-B256B8CB17FE}"/>
              </a:ext>
            </a:extLst>
          </p:cNvPr>
          <p:cNvSpPr>
            <a:spLocks xmlns:a="http://schemas.openxmlformats.org/drawingml/2006/main" noGrp="1"/>
          </p:cNvSpPr>
          <p:nvPr/>
        </p:nvSpPr>
        <p:spPr>
          <a:xfrm xmlns:a="http://schemas.openxmlformats.org/drawingml/2006/main">
            <a:off x="8039100" y="1866900"/>
            <a:ext cx="3524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1">
                <a:solidFill>
                  <a:srgbClr val="003DA5"/>
                </a:solidFill>
                <a:latin typeface="Nimbus Sans"/>
                <a:ea typeface="Nimbus Sans"/>
                <a:cs typeface="Nimbus Sans"/>
              </a:defRPr>
            </a:pPr>
            <a:r>
              <a:rPr sz="2175" b="1">
                <a:solidFill>
                  <a:srgbClr val="003DA5"/>
                </a:solidFill>
                <a:latin typeface="Nimbus Sans"/>
                <a:ea typeface="Nimbus Sans"/>
                <a:cs typeface="Nimbus Sans"/>
              </a:rPr>
              <a:t>Find evidence</a:t>
            </a:r>
          </a:p>
        </p:txBody>
      </p:sp>
      <p:sp>
        <p:nvSpPr>
          <p:cNvPr id="7" name="text-5">
            <a:extLst xmlns:a="http://schemas.openxmlformats.org/drawingml/2006/main">
              <a:ext uri="{FF2B5EF4-FFF2-40B4-BE49-F238E27FC236}">
                <a16:creationId xmlns:a16="http://schemas.microsoft.com/office/drawing/2014/main" id="{2515A2D8-357E-48C1-B240-631C994698B9}"/>
              </a:ext>
            </a:extLst>
          </p:cNvPr>
          <p:cNvSpPr>
            <a:spLocks xmlns:a="http://schemas.openxmlformats.org/drawingml/2006/main" noGrp="1"/>
          </p:cNvSpPr>
          <p:nvPr/>
        </p:nvSpPr>
        <p:spPr>
          <a:xfrm xmlns:a="http://schemas.openxmlformats.org/drawingml/2006/main">
            <a:off x="8039100" y="2305050"/>
            <a:ext cx="3524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Search resources for your research question.</a:t>
            </a:r>
          </a:p>
        </p:txBody>
      </p:sp>
      <p:sp>
        <p:nvSpPr>
          <p:cNvPr id="8" name="text-6">
            <a:extLst xmlns:a="http://schemas.openxmlformats.org/drawingml/2006/main">
              <a:ext uri="{FF2B5EF4-FFF2-40B4-BE49-F238E27FC236}">
                <a16:creationId xmlns:a16="http://schemas.microsoft.com/office/drawing/2014/main" id="{43FB497F-757B-45F5-944B-4CF0095614DC}"/>
              </a:ext>
            </a:extLst>
          </p:cNvPr>
          <p:cNvSpPr>
            <a:spLocks xmlns:a="http://schemas.openxmlformats.org/drawingml/2006/main" noGrp="1"/>
          </p:cNvSpPr>
          <p:nvPr/>
        </p:nvSpPr>
        <p:spPr>
          <a:xfrm xmlns:a="http://schemas.openxmlformats.org/drawingml/2006/main">
            <a:off x="8039100" y="3171825"/>
            <a:ext cx="3524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1">
                <a:solidFill>
                  <a:srgbClr val="003DA5"/>
                </a:solidFill>
                <a:latin typeface="Nimbus Sans"/>
                <a:ea typeface="Nimbus Sans"/>
                <a:cs typeface="Nimbus Sans"/>
              </a:defRPr>
            </a:pPr>
            <a:r>
              <a:rPr sz="2175" b="1">
                <a:solidFill>
                  <a:srgbClr val="003DA5"/>
                </a:solidFill>
                <a:latin typeface="Nimbus Sans"/>
                <a:ea typeface="Nimbus Sans"/>
                <a:cs typeface="Nimbus Sans"/>
              </a:rPr>
              <a:t>Find expertise</a:t>
            </a:r>
          </a:p>
        </p:txBody>
      </p:sp>
      <p:sp>
        <p:nvSpPr>
          <p:cNvPr id="9" name="text-7">
            <a:extLst xmlns:a="http://schemas.openxmlformats.org/drawingml/2006/main">
              <a:ext uri="{FF2B5EF4-FFF2-40B4-BE49-F238E27FC236}">
                <a16:creationId xmlns:a16="http://schemas.microsoft.com/office/drawing/2014/main" id="{C6568CCA-43FE-4AF1-82E6-A9D0A0D0C515}"/>
              </a:ext>
            </a:extLst>
          </p:cNvPr>
          <p:cNvSpPr>
            <a:spLocks xmlns:a="http://schemas.openxmlformats.org/drawingml/2006/main" noGrp="1"/>
          </p:cNvSpPr>
          <p:nvPr/>
        </p:nvSpPr>
        <p:spPr>
          <a:xfrm xmlns:a="http://schemas.openxmlformats.org/drawingml/2006/main">
            <a:off x="8039100" y="3609975"/>
            <a:ext cx="3524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Choose a service or request a consultation.</a:t>
            </a:r>
          </a:p>
        </p:txBody>
      </p:sp>
      <p:sp>
        <p:nvSpPr>
          <p:cNvPr id="10" name="text-8">
            <a:extLst xmlns:a="http://schemas.openxmlformats.org/drawingml/2006/main">
              <a:ext uri="{FF2B5EF4-FFF2-40B4-BE49-F238E27FC236}">
                <a16:creationId xmlns:a16="http://schemas.microsoft.com/office/drawing/2014/main" id="{775AD8FA-7468-450F-8EE0-FDE3A14B1186}"/>
              </a:ext>
            </a:extLst>
          </p:cNvPr>
          <p:cNvSpPr>
            <a:spLocks xmlns:a="http://schemas.openxmlformats.org/drawingml/2006/main" noGrp="1"/>
          </p:cNvSpPr>
          <p:nvPr/>
        </p:nvSpPr>
        <p:spPr>
          <a:xfrm xmlns:a="http://schemas.openxmlformats.org/drawingml/2006/main">
            <a:off x="8039100" y="4476750"/>
            <a:ext cx="3524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1">
                <a:solidFill>
                  <a:srgbClr val="003DA5"/>
                </a:solidFill>
                <a:latin typeface="Nimbus Sans"/>
                <a:ea typeface="Nimbus Sans"/>
                <a:cs typeface="Nimbus Sans"/>
              </a:defRPr>
            </a:pPr>
            <a:r>
              <a:rPr sz="2175" b="1">
                <a:solidFill>
                  <a:srgbClr val="003DA5"/>
                </a:solidFill>
                <a:latin typeface="Nimbus Sans"/>
                <a:ea typeface="Nimbus Sans"/>
                <a:cs typeface="Nimbus Sans"/>
              </a:rPr>
              <a:t>Find a space</a:t>
            </a:r>
          </a:p>
        </p:txBody>
      </p:sp>
      <p:sp>
        <p:nvSpPr>
          <p:cNvPr id="11" name="text-9">
            <a:extLst xmlns:a="http://schemas.openxmlformats.org/drawingml/2006/main">
              <a:ext uri="{FF2B5EF4-FFF2-40B4-BE49-F238E27FC236}">
                <a16:creationId xmlns:a16="http://schemas.microsoft.com/office/drawing/2014/main" id="{6E24CE4B-0542-41EE-8D84-795EAA8EF7CF}"/>
              </a:ext>
            </a:extLst>
          </p:cNvPr>
          <p:cNvSpPr>
            <a:spLocks xmlns:a="http://schemas.openxmlformats.org/drawingml/2006/main" noGrp="1"/>
          </p:cNvSpPr>
          <p:nvPr/>
        </p:nvSpPr>
        <p:spPr>
          <a:xfrm xmlns:a="http://schemas.openxmlformats.org/drawingml/2006/main">
            <a:off x="8039100" y="4914900"/>
            <a:ext cx="3524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Explore specialty labs and equipment.</a:t>
            </a:r>
          </a:p>
        </p:txBody>
      </p:sp>
      <p:sp>
        <p:nvSpPr>
          <p:cNvPr id="12" name="text-10">
            <a:extLst xmlns:a="http://schemas.openxmlformats.org/drawingml/2006/main">
              <a:ext uri="{FF2B5EF4-FFF2-40B4-BE49-F238E27FC236}">
                <a16:creationId xmlns:a16="http://schemas.microsoft.com/office/drawing/2014/main" id="{9F07FB88-B83F-4032-9AE6-BEA58F520853}"/>
              </a:ext>
            </a:extLst>
          </p:cNvPr>
          <p:cNvSpPr>
            <a:spLocks xmlns:a="http://schemas.openxmlformats.org/drawingml/2006/main" noGrp="1"/>
          </p:cNvSpPr>
          <p:nvPr/>
        </p:nvSpPr>
        <p:spPr>
          <a:xfrm xmlns:a="http://schemas.openxmlformats.org/drawingml/2006/main">
            <a:off x="609600" y="5924550"/>
            <a:ext cx="8572500" cy="340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75" b="0">
                <a:solidFill>
                  <a:srgbClr val="003DA5"/>
                </a:solidFill>
                <a:latin typeface="Nimbus Sans"/>
                <a:ea typeface="Nimbus Sans"/>
                <a:cs typeface="Nimbus Sans"/>
              </a:defRPr>
            </a:pPr>
            <a:r>
              <a:rPr sz="1575" b="0" u="sng">
                <a:solidFill>
                  <a:srgbClr val="003DA5"/>
                </a:solidFill>
                <a:latin typeface="Nimbus Sans"/>
                <a:ea typeface="Nimbus Sans"/>
                <a:cs typeface="Nimbus Sans"/>
                <a:hlinkClick xmlns:r="http://schemas.openxmlformats.org/officeDocument/2006/relationships" r:id="R3f318551c2bb46bb"/>
              </a:rPr>
              <a:t>library.ucr.edu/research-support</a:t>
            </a:r>
          </a:p>
        </p:txBody>
      </p:sp>
    </p:spTree>
    <p:extLst>
      <p:ext uri="{BB962C8B-B14F-4D97-AF65-F5344CB8AC3E}">
        <p14:creationId xmlns:p14="http://schemas.microsoft.com/office/powerpoint/2010/main" val="164039813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ext-1">
            <a:extLst xmlns:a="http://schemas.openxmlformats.org/drawingml/2006/main">
              <a:ext uri="{FF2B5EF4-FFF2-40B4-BE49-F238E27FC236}">
                <a16:creationId xmlns:a16="http://schemas.microsoft.com/office/drawing/2014/main" id="{95931B13-3FA1-41C3-B0A8-7D2821C7EB04}"/>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FIND</a:t>
            </a:r>
          </a:p>
        </p:txBody>
      </p:sp>
      <p:sp>
        <p:nvSpPr>
          <p:cNvPr id="2" name="text-2">
            <a:extLst xmlns:a="http://schemas.openxmlformats.org/drawingml/2006/main">
              <a:ext uri="{FF2B5EF4-FFF2-40B4-BE49-F238E27FC236}">
                <a16:creationId xmlns:a16="http://schemas.microsoft.com/office/drawing/2014/main" id="{4DBB2573-04E0-4D59-A539-6FB640E90F17}"/>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UC Library Search and subject databases</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4285ade9c4af423c"/>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400D24BE-A0F4-42F2-B7D7-1C28402CEAEA}"/>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05</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47e2f1e84898430d"/>
          <a:stretch xmlns:a="http://schemas.openxmlformats.org/drawingml/2006/main"/>
        </p:blipFill>
        <p:spPr>
          <a:xfrm xmlns:a="http://schemas.openxmlformats.org/drawingml/2006/main">
            <a:off x="918465" y="1724025"/>
            <a:ext cx="5811644" cy="3990975"/>
          </a:xfrm>
          <a:prstGeom xmlns:a="http://schemas.openxmlformats.org/drawingml/2006/main" prst="rect">
            <a:avLst/>
          </a:prstGeom>
        </p:spPr>
      </p:pic>
      <p:sp>
        <p:nvSpPr>
          <p:cNvPr id="6" name="text-4">
            <a:extLst xmlns:a="http://schemas.openxmlformats.org/drawingml/2006/main">
              <a:ext uri="{FF2B5EF4-FFF2-40B4-BE49-F238E27FC236}">
                <a16:creationId xmlns:a16="http://schemas.microsoft.com/office/drawing/2014/main" id="{54D1C3AD-E109-4F79-AB7E-423023A39AE9}"/>
              </a:ext>
            </a:extLst>
          </p:cNvPr>
          <p:cNvSpPr>
            <a:spLocks xmlns:a="http://schemas.openxmlformats.org/drawingml/2006/main" noGrp="1"/>
          </p:cNvSpPr>
          <p:nvPr/>
        </p:nvSpPr>
        <p:spPr>
          <a:xfrm xmlns:a="http://schemas.openxmlformats.org/drawingml/2006/main">
            <a:off x="7534275" y="1800225"/>
            <a:ext cx="40386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Broad discovery</a:t>
            </a:r>
          </a:p>
        </p:txBody>
      </p:sp>
      <p:sp>
        <p:nvSpPr>
          <p:cNvPr id="7" name="text-5">
            <a:extLst xmlns:a="http://schemas.openxmlformats.org/drawingml/2006/main">
              <a:ext uri="{FF2B5EF4-FFF2-40B4-BE49-F238E27FC236}">
                <a16:creationId xmlns:a16="http://schemas.microsoft.com/office/drawing/2014/main" id="{4E823A27-C30C-4AC8-9B1A-EB2EC97568B0}"/>
              </a:ext>
            </a:extLst>
          </p:cNvPr>
          <p:cNvSpPr>
            <a:spLocks xmlns:a="http://schemas.openxmlformats.org/drawingml/2006/main" noGrp="1"/>
          </p:cNvSpPr>
          <p:nvPr/>
        </p:nvSpPr>
        <p:spPr>
          <a:xfrm xmlns:a="http://schemas.openxmlformats.org/drawingml/2006/main">
            <a:off x="7534275" y="2238375"/>
            <a:ext cx="40386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Search books, articles, journals and media.</a:t>
            </a:r>
          </a:p>
        </p:txBody>
      </p:sp>
      <p:sp>
        <p:nvSpPr>
          <p:cNvPr id="8" name="text-6">
            <a:extLst xmlns:a="http://schemas.openxmlformats.org/drawingml/2006/main">
              <a:ext uri="{FF2B5EF4-FFF2-40B4-BE49-F238E27FC236}">
                <a16:creationId xmlns:a16="http://schemas.microsoft.com/office/drawing/2014/main" id="{304FAEB0-426D-400C-AB1D-91F0EFB8FA2F}"/>
              </a:ext>
            </a:extLst>
          </p:cNvPr>
          <p:cNvSpPr>
            <a:spLocks xmlns:a="http://schemas.openxmlformats.org/drawingml/2006/main" noGrp="1"/>
          </p:cNvSpPr>
          <p:nvPr/>
        </p:nvSpPr>
        <p:spPr>
          <a:xfrm xmlns:a="http://schemas.openxmlformats.org/drawingml/2006/main">
            <a:off x="7534275" y="3095625"/>
            <a:ext cx="40386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Disciplinary depth</a:t>
            </a:r>
          </a:p>
        </p:txBody>
      </p:sp>
      <p:sp>
        <p:nvSpPr>
          <p:cNvPr id="9" name="text-7">
            <a:extLst xmlns:a="http://schemas.openxmlformats.org/drawingml/2006/main">
              <a:ext uri="{FF2B5EF4-FFF2-40B4-BE49-F238E27FC236}">
                <a16:creationId xmlns:a16="http://schemas.microsoft.com/office/drawing/2014/main" id="{8D262920-9E3E-45E9-B9B4-2848FE54874F}"/>
              </a:ext>
            </a:extLst>
          </p:cNvPr>
          <p:cNvSpPr>
            <a:spLocks xmlns:a="http://schemas.openxmlformats.org/drawingml/2006/main" noGrp="1"/>
          </p:cNvSpPr>
          <p:nvPr/>
        </p:nvSpPr>
        <p:spPr>
          <a:xfrm xmlns:a="http://schemas.openxmlformats.org/drawingml/2006/main">
            <a:off x="7534275" y="3533775"/>
            <a:ext cx="40386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Use A–Z Databases for subject-specific evidence.</a:t>
            </a:r>
          </a:p>
        </p:txBody>
      </p:sp>
      <p:sp>
        <p:nvSpPr>
          <p:cNvPr id="10" name="text-8">
            <a:extLst xmlns:a="http://schemas.openxmlformats.org/drawingml/2006/main">
              <a:ext uri="{FF2B5EF4-FFF2-40B4-BE49-F238E27FC236}">
                <a16:creationId xmlns:a16="http://schemas.microsoft.com/office/drawing/2014/main" id="{96D338D6-EDA9-49B3-A4D2-734FE489E9B3}"/>
              </a:ext>
            </a:extLst>
          </p:cNvPr>
          <p:cNvSpPr>
            <a:spLocks xmlns:a="http://schemas.openxmlformats.org/drawingml/2006/main" noGrp="1"/>
          </p:cNvSpPr>
          <p:nvPr/>
        </p:nvSpPr>
        <p:spPr>
          <a:xfrm xmlns:a="http://schemas.openxmlformats.org/drawingml/2006/main">
            <a:off x="7534275" y="4391025"/>
            <a:ext cx="40386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Off-campus access</a:t>
            </a:r>
          </a:p>
        </p:txBody>
      </p:sp>
      <p:sp>
        <p:nvSpPr>
          <p:cNvPr id="11" name="text-9">
            <a:extLst xmlns:a="http://schemas.openxmlformats.org/drawingml/2006/main">
              <a:ext uri="{FF2B5EF4-FFF2-40B4-BE49-F238E27FC236}">
                <a16:creationId xmlns:a16="http://schemas.microsoft.com/office/drawing/2014/main" id="{C5806047-0E21-4E3B-80C4-2BF3EBE9A2FC}"/>
              </a:ext>
            </a:extLst>
          </p:cNvPr>
          <p:cNvSpPr>
            <a:spLocks xmlns:a="http://schemas.openxmlformats.org/drawingml/2006/main" noGrp="1"/>
          </p:cNvSpPr>
          <p:nvPr/>
        </p:nvSpPr>
        <p:spPr>
          <a:xfrm xmlns:a="http://schemas.openxmlformats.org/drawingml/2006/main">
            <a:off x="7534275" y="4829175"/>
            <a:ext cx="40386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Sign in with OpenAthens through UC Library Search.</a:t>
            </a:r>
          </a:p>
        </p:txBody>
      </p:sp>
      <p:sp>
        <p:nvSpPr>
          <p:cNvPr id="12" name="text-10">
            <a:extLst xmlns:a="http://schemas.openxmlformats.org/drawingml/2006/main">
              <a:ext uri="{FF2B5EF4-FFF2-40B4-BE49-F238E27FC236}">
                <a16:creationId xmlns:a16="http://schemas.microsoft.com/office/drawing/2014/main" id="{B1E5C200-E9BD-4426-A672-10E5E3AD930B}"/>
              </a:ext>
            </a:extLst>
          </p:cNvPr>
          <p:cNvSpPr>
            <a:spLocks xmlns:a="http://schemas.openxmlformats.org/drawingml/2006/main" noGrp="1"/>
          </p:cNvSpPr>
          <p:nvPr/>
        </p:nvSpPr>
        <p:spPr>
          <a:xfrm xmlns:a="http://schemas.openxmlformats.org/drawingml/2006/main">
            <a:off x="609600" y="5848350"/>
            <a:ext cx="247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0">
                <a:solidFill>
                  <a:srgbClr val="003DA5"/>
                </a:solidFill>
                <a:latin typeface="Nimbus Sans"/>
                <a:ea typeface="Nimbus Sans"/>
                <a:cs typeface="Nimbus Sans"/>
              </a:defRPr>
            </a:pPr>
            <a:r>
              <a:rPr sz="1500" b="0" u="sng">
                <a:solidFill>
                  <a:srgbClr val="003DA5"/>
                </a:solidFill>
                <a:latin typeface="Nimbus Sans"/>
                <a:ea typeface="Nimbus Sans"/>
                <a:cs typeface="Nimbus Sans"/>
                <a:hlinkClick xmlns:r="http://schemas.openxmlformats.org/officeDocument/2006/relationships" r:id="R4d371aa9315e44c1"/>
              </a:rPr>
              <a:t>UC Library Search</a:t>
            </a:r>
          </a:p>
        </p:txBody>
      </p:sp>
      <p:sp>
        <p:nvSpPr>
          <p:cNvPr id="13" name="text-11">
            <a:extLst xmlns:a="http://schemas.openxmlformats.org/drawingml/2006/main">
              <a:ext uri="{FF2B5EF4-FFF2-40B4-BE49-F238E27FC236}">
                <a16:creationId xmlns:a16="http://schemas.microsoft.com/office/drawing/2014/main" id="{39028425-DABB-41E7-974C-525EE9391C4B}"/>
              </a:ext>
            </a:extLst>
          </p:cNvPr>
          <p:cNvSpPr>
            <a:spLocks xmlns:a="http://schemas.openxmlformats.org/drawingml/2006/main" noGrp="1"/>
          </p:cNvSpPr>
          <p:nvPr/>
        </p:nvSpPr>
        <p:spPr>
          <a:xfrm xmlns:a="http://schemas.openxmlformats.org/drawingml/2006/main">
            <a:off x="3238500" y="5848350"/>
            <a:ext cx="2190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0">
                <a:solidFill>
                  <a:srgbClr val="003DA5"/>
                </a:solidFill>
                <a:latin typeface="Nimbus Sans"/>
                <a:ea typeface="Nimbus Sans"/>
                <a:cs typeface="Nimbus Sans"/>
              </a:defRPr>
            </a:pPr>
            <a:r>
              <a:rPr sz="1500" b="0" u="sng">
                <a:solidFill>
                  <a:srgbClr val="003DA5"/>
                </a:solidFill>
                <a:latin typeface="Nimbus Sans"/>
                <a:ea typeface="Nimbus Sans"/>
                <a:cs typeface="Nimbus Sans"/>
                <a:hlinkClick xmlns:r="http://schemas.openxmlformats.org/officeDocument/2006/relationships" r:id="R45ae2a8535c44120"/>
              </a:rPr>
              <a:t>A–Z Databases</a:t>
            </a:r>
          </a:p>
        </p:txBody>
      </p:sp>
      <p:sp>
        <p:nvSpPr>
          <p:cNvPr id="14" name="text-12">
            <a:extLst xmlns:a="http://schemas.openxmlformats.org/drawingml/2006/main">
              <a:ext uri="{FF2B5EF4-FFF2-40B4-BE49-F238E27FC236}">
                <a16:creationId xmlns:a16="http://schemas.microsoft.com/office/drawing/2014/main" id="{87624A8B-B751-4263-A49B-C8EC504273AA}"/>
              </a:ext>
            </a:extLst>
          </p:cNvPr>
          <p:cNvSpPr>
            <a:spLocks xmlns:a="http://schemas.openxmlformats.org/drawingml/2006/main" noGrp="1"/>
          </p:cNvSpPr>
          <p:nvPr/>
        </p:nvSpPr>
        <p:spPr>
          <a:xfrm xmlns:a="http://schemas.openxmlformats.org/drawingml/2006/main">
            <a:off x="5619750" y="5848350"/>
            <a:ext cx="3333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0">
                <a:solidFill>
                  <a:srgbClr val="003DA5"/>
                </a:solidFill>
                <a:latin typeface="Nimbus Sans"/>
                <a:ea typeface="Nimbus Sans"/>
                <a:cs typeface="Nimbus Sans"/>
              </a:defRPr>
            </a:pPr>
            <a:r>
              <a:rPr sz="1500" b="0" u="sng">
                <a:solidFill>
                  <a:srgbClr val="003DA5"/>
                </a:solidFill>
                <a:latin typeface="Nimbus Sans"/>
                <a:ea typeface="Nimbus Sans"/>
                <a:cs typeface="Nimbus Sans"/>
                <a:hlinkClick xmlns:r="http://schemas.openxmlformats.org/officeDocument/2006/relationships" r:id="Rea2f81218ef24e2e"/>
              </a:rPr>
              <a:t>Off-campus access</a:t>
            </a:r>
          </a:p>
        </p:txBody>
      </p:sp>
    </p:spTree>
    <p:extLst>
      <p:ext uri="{BB962C8B-B14F-4D97-AF65-F5344CB8AC3E}">
        <p14:creationId xmlns:p14="http://schemas.microsoft.com/office/powerpoint/2010/main" val="131553386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1">
            <a:extLst xmlns:a="http://schemas.openxmlformats.org/drawingml/2006/main">
              <a:ext uri="{FF2B5EF4-FFF2-40B4-BE49-F238E27FC236}">
                <a16:creationId xmlns:a16="http://schemas.microsoft.com/office/drawing/2014/main" id="{74DDFDC4-6C38-4C34-B41E-655E58F83F56}"/>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FIND</a:t>
            </a:r>
          </a:p>
        </p:txBody>
      </p:sp>
      <p:sp>
        <p:nvSpPr>
          <p:cNvPr id="2" name="text-2">
            <a:extLst xmlns:a="http://schemas.openxmlformats.org/drawingml/2006/main">
              <a:ext uri="{FF2B5EF4-FFF2-40B4-BE49-F238E27FC236}">
                <a16:creationId xmlns:a16="http://schemas.microsoft.com/office/drawing/2014/main" id="{A2CA6B55-C2CB-433D-B22A-28B42046A3B2}"/>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Evidence beyond journal articles</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65a33a21e4494354"/>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FD266B1A-2CB8-4FDE-BF20-DE528D4D7126}"/>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06</a:t>
            </a:r>
          </a:p>
        </p:txBody>
      </p:sp>
      <p:sp>
        <p:nvSpPr>
          <p:cNvPr id="5" name="text-4">
            <a:extLst xmlns:a="http://schemas.openxmlformats.org/drawingml/2006/main">
              <a:ext uri="{FF2B5EF4-FFF2-40B4-BE49-F238E27FC236}">
                <a16:creationId xmlns:a16="http://schemas.microsoft.com/office/drawing/2014/main" id="{7CC2FB0E-0426-41A5-937F-71617855DEFB}"/>
              </a:ext>
            </a:extLst>
          </p:cNvPr>
          <p:cNvSpPr>
            <a:spLocks xmlns:a="http://schemas.openxmlformats.org/drawingml/2006/main" noGrp="1"/>
          </p:cNvSpPr>
          <p:nvPr/>
        </p:nvSpPr>
        <p:spPr>
          <a:xfrm xmlns:a="http://schemas.openxmlformats.org/drawingml/2006/main">
            <a:off x="609600" y="1952625"/>
            <a:ext cx="49053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Government information</a:t>
            </a:r>
          </a:p>
        </p:txBody>
      </p:sp>
      <p:sp>
        <p:nvSpPr>
          <p:cNvPr id="6" name="text-5">
            <a:extLst xmlns:a="http://schemas.openxmlformats.org/drawingml/2006/main">
              <a:ext uri="{FF2B5EF4-FFF2-40B4-BE49-F238E27FC236}">
                <a16:creationId xmlns:a16="http://schemas.microsoft.com/office/drawing/2014/main" id="{5E969C58-4A24-4F77-BE90-1E6BF25F3D85}"/>
              </a:ext>
            </a:extLst>
          </p:cNvPr>
          <p:cNvSpPr>
            <a:spLocks xmlns:a="http://schemas.openxmlformats.org/drawingml/2006/main" noGrp="1"/>
          </p:cNvSpPr>
          <p:nvPr/>
        </p:nvSpPr>
        <p:spPr>
          <a:xfrm xmlns:a="http://schemas.openxmlformats.org/drawingml/2006/main">
            <a:off x="609600" y="2390775"/>
            <a:ext cx="49053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Agency reports, statistics and policy documents</a:t>
            </a:r>
          </a:p>
        </p:txBody>
      </p:sp>
      <p:sp>
        <p:nvSpPr>
          <p:cNvPr id="7" name="text-6">
            <a:extLst xmlns:a="http://schemas.openxmlformats.org/drawingml/2006/main">
              <a:ext uri="{FF2B5EF4-FFF2-40B4-BE49-F238E27FC236}">
                <a16:creationId xmlns:a16="http://schemas.microsoft.com/office/drawing/2014/main" id="{D247AB9B-2B83-4BBF-83CD-F1E25F15D694}"/>
              </a:ext>
            </a:extLst>
          </p:cNvPr>
          <p:cNvSpPr>
            <a:spLocks xmlns:a="http://schemas.openxmlformats.org/drawingml/2006/main" noGrp="1"/>
          </p:cNvSpPr>
          <p:nvPr/>
        </p:nvSpPr>
        <p:spPr>
          <a:xfrm xmlns:a="http://schemas.openxmlformats.org/drawingml/2006/main">
            <a:off x="609600" y="3257550"/>
            <a:ext cx="49053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Dissertations and theses</a:t>
            </a:r>
          </a:p>
        </p:txBody>
      </p:sp>
      <p:sp>
        <p:nvSpPr>
          <p:cNvPr id="8" name="text-7">
            <a:extLst xmlns:a="http://schemas.openxmlformats.org/drawingml/2006/main">
              <a:ext uri="{FF2B5EF4-FFF2-40B4-BE49-F238E27FC236}">
                <a16:creationId xmlns:a16="http://schemas.microsoft.com/office/drawing/2014/main" id="{17342B69-57F3-41AD-B0F8-3F6E4245F0E3}"/>
              </a:ext>
            </a:extLst>
          </p:cNvPr>
          <p:cNvSpPr>
            <a:spLocks xmlns:a="http://schemas.openxmlformats.org/drawingml/2006/main" noGrp="1"/>
          </p:cNvSpPr>
          <p:nvPr/>
        </p:nvSpPr>
        <p:spPr>
          <a:xfrm xmlns:a="http://schemas.openxmlformats.org/drawingml/2006/main">
            <a:off x="609600" y="3695700"/>
            <a:ext cx="49053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Detailed methods and extended literature reviews</a:t>
            </a:r>
          </a:p>
        </p:txBody>
      </p:sp>
      <p:sp>
        <p:nvSpPr>
          <p:cNvPr id="9" name="text-8">
            <a:extLst xmlns:a="http://schemas.openxmlformats.org/drawingml/2006/main">
              <a:ext uri="{FF2B5EF4-FFF2-40B4-BE49-F238E27FC236}">
                <a16:creationId xmlns:a16="http://schemas.microsoft.com/office/drawing/2014/main" id="{BC87BEAF-9B1B-4D56-86C2-B49595EBC22D}"/>
              </a:ext>
            </a:extLst>
          </p:cNvPr>
          <p:cNvSpPr>
            <a:spLocks xmlns:a="http://schemas.openxmlformats.org/drawingml/2006/main" noGrp="1"/>
          </p:cNvSpPr>
          <p:nvPr/>
        </p:nvSpPr>
        <p:spPr>
          <a:xfrm xmlns:a="http://schemas.openxmlformats.org/drawingml/2006/main">
            <a:off x="609600" y="4562475"/>
            <a:ext cx="49053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Newspapers</a:t>
            </a:r>
          </a:p>
        </p:txBody>
      </p:sp>
      <p:sp>
        <p:nvSpPr>
          <p:cNvPr id="10" name="text-9">
            <a:extLst xmlns:a="http://schemas.openxmlformats.org/drawingml/2006/main">
              <a:ext uri="{FF2B5EF4-FFF2-40B4-BE49-F238E27FC236}">
                <a16:creationId xmlns:a16="http://schemas.microsoft.com/office/drawing/2014/main" id="{84ED54FB-C785-44D3-A12C-3C34BA09078C}"/>
              </a:ext>
            </a:extLst>
          </p:cNvPr>
          <p:cNvSpPr>
            <a:spLocks xmlns:a="http://schemas.openxmlformats.org/drawingml/2006/main" noGrp="1"/>
          </p:cNvSpPr>
          <p:nvPr/>
        </p:nvSpPr>
        <p:spPr>
          <a:xfrm xmlns:a="http://schemas.openxmlformats.org/drawingml/2006/main">
            <a:off x="609600" y="5000625"/>
            <a:ext cx="49053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Public debate and historical context</a:t>
            </a:r>
          </a:p>
        </p:txBody>
      </p:sp>
      <p:sp>
        <p:nvSpPr>
          <p:cNvPr id="11" name="text-10">
            <a:extLst xmlns:a="http://schemas.openxmlformats.org/drawingml/2006/main">
              <a:ext uri="{FF2B5EF4-FFF2-40B4-BE49-F238E27FC236}">
                <a16:creationId xmlns:a16="http://schemas.microsoft.com/office/drawing/2014/main" id="{A266392A-8A93-4B96-822C-1E6DC8CAA8E2}"/>
              </a:ext>
            </a:extLst>
          </p:cNvPr>
          <p:cNvSpPr>
            <a:spLocks xmlns:a="http://schemas.openxmlformats.org/drawingml/2006/main" noGrp="1"/>
          </p:cNvSpPr>
          <p:nvPr/>
        </p:nvSpPr>
        <p:spPr>
          <a:xfrm xmlns:a="http://schemas.openxmlformats.org/drawingml/2006/main">
            <a:off x="6429375" y="1952625"/>
            <a:ext cx="4953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Patents</a:t>
            </a:r>
          </a:p>
        </p:txBody>
      </p:sp>
      <p:sp>
        <p:nvSpPr>
          <p:cNvPr id="12" name="text-11">
            <a:extLst xmlns:a="http://schemas.openxmlformats.org/drawingml/2006/main">
              <a:ext uri="{FF2B5EF4-FFF2-40B4-BE49-F238E27FC236}">
                <a16:creationId xmlns:a16="http://schemas.microsoft.com/office/drawing/2014/main" id="{89F16B2A-52EF-4AFA-B606-0CC5AAEC36E5}"/>
              </a:ext>
            </a:extLst>
          </p:cNvPr>
          <p:cNvSpPr>
            <a:spLocks xmlns:a="http://schemas.openxmlformats.org/drawingml/2006/main" noGrp="1"/>
          </p:cNvSpPr>
          <p:nvPr/>
        </p:nvSpPr>
        <p:spPr>
          <a:xfrm xmlns:a="http://schemas.openxmlformats.org/drawingml/2006/main">
            <a:off x="6429375" y="2390775"/>
            <a:ext cx="4953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Prior art and the development of technologies</a:t>
            </a:r>
          </a:p>
        </p:txBody>
      </p:sp>
      <p:sp>
        <p:nvSpPr>
          <p:cNvPr id="13" name="text-12">
            <a:extLst xmlns:a="http://schemas.openxmlformats.org/drawingml/2006/main">
              <a:ext uri="{FF2B5EF4-FFF2-40B4-BE49-F238E27FC236}">
                <a16:creationId xmlns:a16="http://schemas.microsoft.com/office/drawing/2014/main" id="{CD4194E1-15B4-472D-B57E-7276726479C8}"/>
              </a:ext>
            </a:extLst>
          </p:cNvPr>
          <p:cNvSpPr>
            <a:spLocks xmlns:a="http://schemas.openxmlformats.org/drawingml/2006/main" noGrp="1"/>
          </p:cNvSpPr>
          <p:nvPr/>
        </p:nvSpPr>
        <p:spPr>
          <a:xfrm xmlns:a="http://schemas.openxmlformats.org/drawingml/2006/main">
            <a:off x="6429375" y="3257550"/>
            <a:ext cx="4953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Maps and imagery</a:t>
            </a:r>
          </a:p>
        </p:txBody>
      </p:sp>
      <p:sp>
        <p:nvSpPr>
          <p:cNvPr id="14" name="text-13">
            <a:extLst xmlns:a="http://schemas.openxmlformats.org/drawingml/2006/main">
              <a:ext uri="{FF2B5EF4-FFF2-40B4-BE49-F238E27FC236}">
                <a16:creationId xmlns:a16="http://schemas.microsoft.com/office/drawing/2014/main" id="{C99CCE4A-9ED9-4D8D-8441-E894F9032EAC}"/>
              </a:ext>
            </a:extLst>
          </p:cNvPr>
          <p:cNvSpPr>
            <a:spLocks xmlns:a="http://schemas.openxmlformats.org/drawingml/2006/main" noGrp="1"/>
          </p:cNvSpPr>
          <p:nvPr/>
        </p:nvSpPr>
        <p:spPr>
          <a:xfrm xmlns:a="http://schemas.openxmlformats.org/drawingml/2006/main">
            <a:off x="6429375" y="3695700"/>
            <a:ext cx="4953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Spatial evidence and changes in land use</a:t>
            </a:r>
          </a:p>
        </p:txBody>
      </p:sp>
      <p:sp>
        <p:nvSpPr>
          <p:cNvPr id="15" name="text-14">
            <a:extLst xmlns:a="http://schemas.openxmlformats.org/drawingml/2006/main">
              <a:ext uri="{FF2B5EF4-FFF2-40B4-BE49-F238E27FC236}">
                <a16:creationId xmlns:a16="http://schemas.microsoft.com/office/drawing/2014/main" id="{18BE59B9-8E50-4135-B97D-E59FB597E954}"/>
              </a:ext>
            </a:extLst>
          </p:cNvPr>
          <p:cNvSpPr>
            <a:spLocks xmlns:a="http://schemas.openxmlformats.org/drawingml/2006/main" noGrp="1"/>
          </p:cNvSpPr>
          <p:nvPr/>
        </p:nvSpPr>
        <p:spPr>
          <a:xfrm xmlns:a="http://schemas.openxmlformats.org/drawingml/2006/main">
            <a:off x="6429375" y="4562475"/>
            <a:ext cx="4953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Primary sources</a:t>
            </a:r>
          </a:p>
        </p:txBody>
      </p:sp>
      <p:sp>
        <p:nvSpPr>
          <p:cNvPr id="16" name="text-15">
            <a:extLst xmlns:a="http://schemas.openxmlformats.org/drawingml/2006/main">
              <a:ext uri="{FF2B5EF4-FFF2-40B4-BE49-F238E27FC236}">
                <a16:creationId xmlns:a16="http://schemas.microsoft.com/office/drawing/2014/main" id="{10EDD118-5B79-4DFD-B453-DDAC32D03788}"/>
              </a:ext>
            </a:extLst>
          </p:cNvPr>
          <p:cNvSpPr>
            <a:spLocks xmlns:a="http://schemas.openxmlformats.org/drawingml/2006/main" noGrp="1"/>
          </p:cNvSpPr>
          <p:nvPr/>
        </p:nvSpPr>
        <p:spPr>
          <a:xfrm xmlns:a="http://schemas.openxmlformats.org/drawingml/2006/main">
            <a:off x="6429375" y="5000625"/>
            <a:ext cx="4953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Archives and the Water Resources Collections</a:t>
            </a:r>
          </a:p>
        </p:txBody>
      </p:sp>
      <p:sp>
        <p:nvSpPr>
          <p:cNvPr id="17" name="text-16">
            <a:extLst xmlns:a="http://schemas.openxmlformats.org/drawingml/2006/main">
              <a:ext uri="{FF2B5EF4-FFF2-40B4-BE49-F238E27FC236}">
                <a16:creationId xmlns:a16="http://schemas.microsoft.com/office/drawing/2014/main" id="{1294F414-B8E4-4022-A244-14A65B48CC97}"/>
              </a:ext>
            </a:extLst>
          </p:cNvPr>
          <p:cNvSpPr>
            <a:spLocks xmlns:a="http://schemas.openxmlformats.org/drawingml/2006/main" noGrp="1"/>
          </p:cNvSpPr>
          <p:nvPr/>
        </p:nvSpPr>
        <p:spPr>
          <a:xfrm xmlns:a="http://schemas.openxmlformats.org/drawingml/2006/main">
            <a:off x="609600" y="5895975"/>
            <a:ext cx="9334500" cy="340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75" b="0">
                <a:solidFill>
                  <a:srgbClr val="003DA5"/>
                </a:solidFill>
                <a:latin typeface="Nimbus Sans"/>
                <a:ea typeface="Nimbus Sans"/>
                <a:cs typeface="Nimbus Sans"/>
              </a:defRPr>
            </a:pPr>
            <a:r>
              <a:rPr sz="1575" b="0" u="sng">
                <a:solidFill>
                  <a:srgbClr val="003DA5"/>
                </a:solidFill>
                <a:latin typeface="Nimbus Sans"/>
                <a:ea typeface="Nimbus Sans"/>
                <a:cs typeface="Nimbus Sans"/>
                <a:hlinkClick xmlns:r="http://schemas.openxmlformats.org/officeDocument/2006/relationships" r:id="Rda130599f5424a3b"/>
              </a:rPr>
              <a:t>Research resources and subject guides</a:t>
            </a:r>
          </a:p>
        </p:txBody>
      </p:sp>
    </p:spTree>
    <p:extLst>
      <p:ext uri="{BB962C8B-B14F-4D97-AF65-F5344CB8AC3E}">
        <p14:creationId xmlns:p14="http://schemas.microsoft.com/office/powerpoint/2010/main" val="54362294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ext-1">
            <a:extLst xmlns:a="http://schemas.openxmlformats.org/drawingml/2006/main">
              <a:ext uri="{FF2B5EF4-FFF2-40B4-BE49-F238E27FC236}">
                <a16:creationId xmlns:a16="http://schemas.microsoft.com/office/drawing/2014/main" id="{6AF4E7AC-728C-4FE2-9A2A-611446F80100}"/>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FIND</a:t>
            </a:r>
          </a:p>
        </p:txBody>
      </p:sp>
      <p:sp>
        <p:nvSpPr>
          <p:cNvPr id="2" name="text-2">
            <a:extLst xmlns:a="http://schemas.openxmlformats.org/drawingml/2006/main">
              <a:ext uri="{FF2B5EF4-FFF2-40B4-BE49-F238E27FC236}">
                <a16:creationId xmlns:a16="http://schemas.microsoft.com/office/drawing/2014/main" id="{9C6AF2B5-04F5-4480-9CA2-078A9016A465}"/>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Access, citations and individual help</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5d9338bf88ed42d4"/>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0074E331-A40B-4F58-87F8-A590991618C5}"/>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07</a:t>
            </a:r>
          </a:p>
        </p:txBody>
      </p:sp>
      <p:sp>
        <p:nvSpPr>
          <p:cNvPr id="5" name="text-4">
            <a:extLst xmlns:a="http://schemas.openxmlformats.org/drawingml/2006/main">
              <a:ext uri="{FF2B5EF4-FFF2-40B4-BE49-F238E27FC236}">
                <a16:creationId xmlns:a16="http://schemas.microsoft.com/office/drawing/2014/main" id="{0D183144-6268-4E7A-950D-30AFDE4D3D99}"/>
              </a:ext>
            </a:extLst>
          </p:cNvPr>
          <p:cNvSpPr>
            <a:spLocks xmlns:a="http://schemas.openxmlformats.org/drawingml/2006/main" noGrp="1"/>
          </p:cNvSpPr>
          <p:nvPr/>
        </p:nvSpPr>
        <p:spPr>
          <a:xfrm xmlns:a="http://schemas.openxmlformats.org/drawingml/2006/main">
            <a:off x="609600" y="1914525"/>
            <a:ext cx="6143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Interlibrary loan</a:t>
            </a:r>
          </a:p>
        </p:txBody>
      </p:sp>
      <p:sp>
        <p:nvSpPr>
          <p:cNvPr id="6" name="text-5">
            <a:extLst xmlns:a="http://schemas.openxmlformats.org/drawingml/2006/main">
              <a:ext uri="{FF2B5EF4-FFF2-40B4-BE49-F238E27FC236}">
                <a16:creationId xmlns:a16="http://schemas.microsoft.com/office/drawing/2014/main" id="{BD8DAE64-9166-4439-AE9C-DC721D52078E}"/>
              </a:ext>
            </a:extLst>
          </p:cNvPr>
          <p:cNvSpPr>
            <a:spLocks xmlns:a="http://schemas.openxmlformats.org/drawingml/2006/main" noGrp="1"/>
          </p:cNvSpPr>
          <p:nvPr/>
        </p:nvSpPr>
        <p:spPr>
          <a:xfrm xmlns:a="http://schemas.openxmlformats.org/drawingml/2006/main">
            <a:off x="609600" y="2352675"/>
            <a:ext cx="6143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0">
                <a:solidFill>
                  <a:srgbClr val="162A43"/>
                </a:solidFill>
                <a:latin typeface="Nimbus Sans"/>
                <a:ea typeface="Nimbus Sans"/>
                <a:cs typeface="Nimbus Sans"/>
              </a:defRPr>
            </a:pPr>
            <a:r>
              <a:rPr sz="2025" b="0">
                <a:solidFill>
                  <a:srgbClr val="162A43"/>
                </a:solidFill>
                <a:latin typeface="Nimbus Sans"/>
                <a:ea typeface="Nimbus Sans"/>
                <a:cs typeface="Nimbus Sans"/>
              </a:rPr>
              <a:t>Request books and articles beyond immediate access.</a:t>
            </a:r>
          </a:p>
        </p:txBody>
      </p:sp>
      <p:sp>
        <p:nvSpPr>
          <p:cNvPr id="7" name="text-6">
            <a:extLst xmlns:a="http://schemas.openxmlformats.org/drawingml/2006/main">
              <a:ext uri="{FF2B5EF4-FFF2-40B4-BE49-F238E27FC236}">
                <a16:creationId xmlns:a16="http://schemas.microsoft.com/office/drawing/2014/main" id="{371476AA-CE72-4023-90AD-79F318022EA6}"/>
              </a:ext>
            </a:extLst>
          </p:cNvPr>
          <p:cNvSpPr>
            <a:spLocks xmlns:a="http://schemas.openxmlformats.org/drawingml/2006/main" noGrp="1"/>
          </p:cNvSpPr>
          <p:nvPr/>
        </p:nvSpPr>
        <p:spPr>
          <a:xfrm xmlns:a="http://schemas.openxmlformats.org/drawingml/2006/main">
            <a:off x="609600" y="3219450"/>
            <a:ext cx="6143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Reference management</a:t>
            </a:r>
          </a:p>
        </p:txBody>
      </p:sp>
      <p:sp>
        <p:nvSpPr>
          <p:cNvPr id="8" name="text-7">
            <a:extLst xmlns:a="http://schemas.openxmlformats.org/drawingml/2006/main">
              <a:ext uri="{FF2B5EF4-FFF2-40B4-BE49-F238E27FC236}">
                <a16:creationId xmlns:a16="http://schemas.microsoft.com/office/drawing/2014/main" id="{C998A270-C014-4DAA-BCD1-478988949215}"/>
              </a:ext>
            </a:extLst>
          </p:cNvPr>
          <p:cNvSpPr>
            <a:spLocks xmlns:a="http://schemas.openxmlformats.org/drawingml/2006/main" noGrp="1"/>
          </p:cNvSpPr>
          <p:nvPr/>
        </p:nvSpPr>
        <p:spPr>
          <a:xfrm xmlns:a="http://schemas.openxmlformats.org/drawingml/2006/main">
            <a:off x="609600" y="3657600"/>
            <a:ext cx="6143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0">
                <a:solidFill>
                  <a:srgbClr val="162A43"/>
                </a:solidFill>
                <a:latin typeface="Nimbus Sans"/>
                <a:ea typeface="Nimbus Sans"/>
                <a:cs typeface="Nimbus Sans"/>
              </a:defRPr>
            </a:pPr>
            <a:r>
              <a:rPr sz="2025" b="0">
                <a:solidFill>
                  <a:srgbClr val="162A43"/>
                </a:solidFill>
                <a:latin typeface="Nimbus Sans"/>
                <a:ea typeface="Nimbus Sans"/>
                <a:cs typeface="Nimbus Sans"/>
              </a:rPr>
              <a:t>Organize sources and build citations as you research.</a:t>
            </a:r>
          </a:p>
        </p:txBody>
      </p:sp>
      <p:sp>
        <p:nvSpPr>
          <p:cNvPr id="9" name="text-8">
            <a:extLst xmlns:a="http://schemas.openxmlformats.org/drawingml/2006/main">
              <a:ext uri="{FF2B5EF4-FFF2-40B4-BE49-F238E27FC236}">
                <a16:creationId xmlns:a16="http://schemas.microsoft.com/office/drawing/2014/main" id="{4A4DFCE2-D20D-43B7-B100-50AFD99AB6CC}"/>
              </a:ext>
            </a:extLst>
          </p:cNvPr>
          <p:cNvSpPr>
            <a:spLocks xmlns:a="http://schemas.openxmlformats.org/drawingml/2006/main" noGrp="1"/>
          </p:cNvSpPr>
          <p:nvPr/>
        </p:nvSpPr>
        <p:spPr>
          <a:xfrm xmlns:a="http://schemas.openxmlformats.org/drawingml/2006/main">
            <a:off x="609600" y="4524375"/>
            <a:ext cx="6143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Research consultations</a:t>
            </a:r>
          </a:p>
        </p:txBody>
      </p:sp>
      <p:sp>
        <p:nvSpPr>
          <p:cNvPr id="10" name="text-9">
            <a:extLst xmlns:a="http://schemas.openxmlformats.org/drawingml/2006/main">
              <a:ext uri="{FF2B5EF4-FFF2-40B4-BE49-F238E27FC236}">
                <a16:creationId xmlns:a16="http://schemas.microsoft.com/office/drawing/2014/main" id="{C96DE7F6-4642-4AB1-9350-B6419E4EC53D}"/>
              </a:ext>
            </a:extLst>
          </p:cNvPr>
          <p:cNvSpPr>
            <a:spLocks xmlns:a="http://schemas.openxmlformats.org/drawingml/2006/main" noGrp="1"/>
          </p:cNvSpPr>
          <p:nvPr/>
        </p:nvSpPr>
        <p:spPr>
          <a:xfrm xmlns:a="http://schemas.openxmlformats.org/drawingml/2006/main">
            <a:off x="609600" y="4962525"/>
            <a:ext cx="6143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0">
                <a:solidFill>
                  <a:srgbClr val="162A43"/>
                </a:solidFill>
                <a:latin typeface="Nimbus Sans"/>
                <a:ea typeface="Nimbus Sans"/>
                <a:cs typeface="Nimbus Sans"/>
              </a:defRPr>
            </a:pPr>
            <a:r>
              <a:rPr sz="2025" b="0">
                <a:solidFill>
                  <a:srgbClr val="162A43"/>
                </a:solidFill>
                <a:latin typeface="Nimbus Sans"/>
                <a:ea typeface="Nimbus Sans"/>
                <a:cs typeface="Nimbus Sans"/>
              </a:rPr>
              <a:t>Get help with search strategy or a difficult research question.</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0196c7907d545fd"/>
          <a:srcRect xmlns:a="http://schemas.openxmlformats.org/drawingml/2006/main" l="0" t="1556" r="0" b="1556"/>
          <a:stretch xmlns:a="http://schemas.openxmlformats.org/drawingml/2006/main">
            <a:fillRect l="0" t="0" r="0" b="0"/>
          </a:stretch>
        </p:blipFill>
        <p:spPr>
          <a:xfrm xmlns:a="http://schemas.openxmlformats.org/drawingml/2006/main">
            <a:off x="7286625" y="1962150"/>
            <a:ext cx="4286250" cy="3114675"/>
          </a:xfrm>
          <a:prstGeom xmlns:a="http://schemas.openxmlformats.org/drawingml/2006/main" prst="rect">
            <a:avLst/>
          </a:prstGeom>
        </p:spPr>
      </p:pic>
      <p:sp>
        <p:nvSpPr>
          <p:cNvPr id="12" name="text-10">
            <a:extLst xmlns:a="http://schemas.openxmlformats.org/drawingml/2006/main">
              <a:ext uri="{FF2B5EF4-FFF2-40B4-BE49-F238E27FC236}">
                <a16:creationId xmlns:a16="http://schemas.microsoft.com/office/drawing/2014/main" id="{BBFB85CF-0713-4E4C-A433-D64F9E6169FF}"/>
              </a:ext>
            </a:extLst>
          </p:cNvPr>
          <p:cNvSpPr>
            <a:spLocks xmlns:a="http://schemas.openxmlformats.org/drawingml/2006/main" noGrp="1"/>
          </p:cNvSpPr>
          <p:nvPr/>
        </p:nvSpPr>
        <p:spPr>
          <a:xfrm xmlns:a="http://schemas.openxmlformats.org/drawingml/2006/main">
            <a:off x="609600" y="5867400"/>
            <a:ext cx="238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0">
                <a:solidFill>
                  <a:srgbClr val="003DA5"/>
                </a:solidFill>
                <a:latin typeface="Nimbus Sans"/>
                <a:ea typeface="Nimbus Sans"/>
                <a:cs typeface="Nimbus Sans"/>
              </a:defRPr>
            </a:pPr>
            <a:r>
              <a:rPr sz="1500" b="0" u="sng">
                <a:solidFill>
                  <a:srgbClr val="003DA5"/>
                </a:solidFill>
                <a:latin typeface="Nimbus Sans"/>
                <a:ea typeface="Nimbus Sans"/>
                <a:cs typeface="Nimbus Sans"/>
                <a:hlinkClick xmlns:r="http://schemas.openxmlformats.org/officeDocument/2006/relationships" r:id="R7c4fbb2a89d14161"/>
              </a:rPr>
              <a:t>Interlibrary loan</a:t>
            </a:r>
          </a:p>
        </p:txBody>
      </p:sp>
      <p:sp>
        <p:nvSpPr>
          <p:cNvPr id="13" name="text-11">
            <a:extLst xmlns:a="http://schemas.openxmlformats.org/drawingml/2006/main">
              <a:ext uri="{FF2B5EF4-FFF2-40B4-BE49-F238E27FC236}">
                <a16:creationId xmlns:a16="http://schemas.microsoft.com/office/drawing/2014/main" id="{B2518273-B7C3-452B-93D3-C21E9DABA9D2}"/>
              </a:ext>
            </a:extLst>
          </p:cNvPr>
          <p:cNvSpPr>
            <a:spLocks xmlns:a="http://schemas.openxmlformats.org/drawingml/2006/main" noGrp="1"/>
          </p:cNvSpPr>
          <p:nvPr/>
        </p:nvSpPr>
        <p:spPr>
          <a:xfrm xmlns:a="http://schemas.openxmlformats.org/drawingml/2006/main">
            <a:off x="3228975" y="5867400"/>
            <a:ext cx="295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0">
                <a:solidFill>
                  <a:srgbClr val="003DA5"/>
                </a:solidFill>
                <a:latin typeface="Nimbus Sans"/>
                <a:ea typeface="Nimbus Sans"/>
                <a:cs typeface="Nimbus Sans"/>
              </a:defRPr>
            </a:pPr>
            <a:r>
              <a:rPr sz="1500" b="0" u="sng">
                <a:solidFill>
                  <a:srgbClr val="003DA5"/>
                </a:solidFill>
                <a:latin typeface="Nimbus Sans"/>
                <a:ea typeface="Nimbus Sans"/>
                <a:cs typeface="Nimbus Sans"/>
                <a:hlinkClick xmlns:r="http://schemas.openxmlformats.org/officeDocument/2006/relationships" r:id="R5dcaacc3a0e84862"/>
              </a:rPr>
              <a:t>Managing references</a:t>
            </a:r>
          </a:p>
        </p:txBody>
      </p:sp>
      <p:sp>
        <p:nvSpPr>
          <p:cNvPr id="14" name="text-12">
            <a:extLst xmlns:a="http://schemas.openxmlformats.org/drawingml/2006/main">
              <a:ext uri="{FF2B5EF4-FFF2-40B4-BE49-F238E27FC236}">
                <a16:creationId xmlns:a16="http://schemas.microsoft.com/office/drawing/2014/main" id="{A495F379-9770-465D-9D03-B964D14B21BA}"/>
              </a:ext>
            </a:extLst>
          </p:cNvPr>
          <p:cNvSpPr>
            <a:spLocks xmlns:a="http://schemas.openxmlformats.org/drawingml/2006/main" noGrp="1"/>
          </p:cNvSpPr>
          <p:nvPr/>
        </p:nvSpPr>
        <p:spPr>
          <a:xfrm xmlns:a="http://schemas.openxmlformats.org/drawingml/2006/main">
            <a:off x="7286625" y="5419725"/>
            <a:ext cx="3238500" cy="3724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003DA5"/>
                </a:solidFill>
                <a:latin typeface="Nimbus Sans"/>
                <a:ea typeface="Nimbus Sans"/>
                <a:cs typeface="Nimbus Sans"/>
              </a:defRPr>
            </a:pPr>
            <a:r>
              <a:rPr sz="1725" b="0" u="sng">
                <a:solidFill>
                  <a:srgbClr val="003DA5"/>
                </a:solidFill>
                <a:latin typeface="Nimbus Sans"/>
                <a:ea typeface="Nimbus Sans"/>
                <a:cs typeface="Nimbus Sans"/>
                <a:hlinkClick xmlns:r="http://schemas.openxmlformats.org/officeDocument/2006/relationships" r:id="Rd93199b5e65a4690"/>
              </a:rPr>
              <a:t>Ask Us</a:t>
            </a:r>
          </a:p>
        </p:txBody>
      </p:sp>
    </p:spTree>
    <p:extLst>
      <p:ext uri="{BB962C8B-B14F-4D97-AF65-F5344CB8AC3E}">
        <p14:creationId xmlns:p14="http://schemas.microsoft.com/office/powerpoint/2010/main" val="2023941932"/>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1">
            <a:extLst xmlns:a="http://schemas.openxmlformats.org/drawingml/2006/main">
              <a:ext uri="{FF2B5EF4-FFF2-40B4-BE49-F238E27FC236}">
                <a16:creationId xmlns:a16="http://schemas.microsoft.com/office/drawing/2014/main" id="{850FE0D5-298F-41EE-B8E6-F15DA3CB278B}"/>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CONSULT</a:t>
            </a:r>
          </a:p>
        </p:txBody>
      </p:sp>
      <p:sp>
        <p:nvSpPr>
          <p:cNvPr id="2" name="text-2">
            <a:extLst xmlns:a="http://schemas.openxmlformats.org/drawingml/2006/main">
              <a:ext uri="{FF2B5EF4-FFF2-40B4-BE49-F238E27FC236}">
                <a16:creationId xmlns:a16="http://schemas.microsoft.com/office/drawing/2014/main" id="{611D3D1F-8E88-4A1F-91BA-DCE34BE9C69E}"/>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Research expertise you can reach directly</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6f40f77e36fa4f89"/>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EA2C9904-4874-4D2C-865D-9190872578B6}"/>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08</a:t>
            </a:r>
          </a:p>
        </p:txBody>
      </p:sp>
      <p:graphicFrame>
        <p:nvGraphicFramePr>
          <p:cNvPr id="11" name=""/>
          <p:cNvGraphicFramePr/>
          <p:nvPr/>
        </p:nvGraphicFramePr>
        <p:xfrm>
          <a:off xmlns:a="http://schemas.openxmlformats.org/drawingml/2006/main" x="609600" y="1771650"/>
          <a:ext xmlns:a="http://schemas.openxmlformats.org/drawingml/2006/main" cx="10972800" cy="3867150"/>
        </p:xfrm>
        <a:graphic xmlns:a="http://schemas.openxmlformats.org/drawingml/2006/main">
          <a:graphicData uri="http://schemas.openxmlformats.org/drawingml/2006/table">
            <a:tbl>
              <a:tblPr/>
              <a:tblGrid>
                <a:gridCol w="7019925"/>
                <a:gridCol w="3952875"/>
              </a:tblGrid>
              <a:tr h="552450">
                <a:tc>
                  <a:txBody>
                    <a:bodyPr lIns="123825" tIns="57150" rIns="95250" bIns="57150">
                      <a:noAutofit/>
                    </a:bodyPr>
                    <a:lstStyle/>
                    <a:p>
                      <a:r>
                        <a:rPr sz="1800" b="1">
                          <a:solidFill>
                            <a:srgbClr val="FFFFFF"/>
                          </a:solidFill>
                          <a:latin typeface="Nimbus Sans"/>
                          <a:ea typeface="Nimbus Sans"/>
                          <a:cs typeface="Nimbus Sans"/>
                        </a:rPr>
                        <a:t>Research need</a:t>
                      </a:r>
                    </a:p>
                  </a:txBody>
                  <a:tcPr marL="91440" marR="91440" marT="45720" marB="45720" anchor="ctr">
                    <a:solidFill>
                      <a:srgbClr val="0D2047"/>
                    </a:solidFill>
                  </a:tcPr>
                </a:tc>
                <a:tc>
                  <a:txBody>
                    <a:bodyPr lIns="123825" tIns="57150" rIns="95250" bIns="57150">
                      <a:noAutofit/>
                    </a:bodyPr>
                    <a:lstStyle/>
                    <a:p>
                      <a:r>
                        <a:rPr sz="1800" b="1">
                          <a:solidFill>
                            <a:srgbClr val="FFFFFF"/>
                          </a:solidFill>
                          <a:latin typeface="Nimbus Sans"/>
                          <a:ea typeface="Nimbus Sans"/>
                          <a:cs typeface="Nimbus Sans"/>
                        </a:rPr>
                        <a:t>Specialist</a:t>
                      </a:r>
                    </a:p>
                  </a:txBody>
                  <a:tcPr marL="91440" marR="91440" marT="45720" marB="45720" anchor="ctr">
                    <a:solidFill>
                      <a:srgbClr val="0D2047"/>
                    </a:solidFill>
                  </a:tcPr>
                </a:tc>
              </a:tr>
              <a:tr h="552450">
                <a:tc>
                  <a:txBody>
                    <a:bodyPr lIns="123825" tIns="57150" rIns="95250" bIns="57150">
                      <a:noAutofit/>
                    </a:bodyPr>
                    <a:lstStyle/>
                    <a:p>
                      <a:r>
                        <a:rPr sz="1875" b="0">
                          <a:solidFill>
                            <a:srgbClr val="162A43"/>
                          </a:solidFill>
                          <a:latin typeface="Nimbus Sans"/>
                          <a:ea typeface="Nimbus Sans"/>
                          <a:cs typeface="Nimbus Sans"/>
                        </a:rPr>
                        <a:t>Data management, Python and machine learning</a:t>
                      </a:r>
                    </a:p>
                  </a:txBody>
                  <a:tcPr marL="91440" marR="91440" marT="45720" marB="45720" anchor="ctr">
                    <a:solidFill>
                      <a:srgbClr val="EEF2F7"/>
                    </a:solidFill>
                  </a:tcPr>
                </a:tc>
                <a:tc>
                  <a:txBody>
                    <a:bodyPr lIns="123825" tIns="57150" rIns="95250" bIns="57150">
                      <a:noAutofit/>
                    </a:bodyPr>
                    <a:lstStyle/>
                    <a:p>
                      <a:r>
                        <a:rPr sz="1875" b="0" u="sng">
                          <a:solidFill>
                            <a:srgbClr val="003DA5"/>
                          </a:solidFill>
                          <a:latin typeface="Nimbus Sans"/>
                          <a:ea typeface="Nimbus Sans"/>
                          <a:cs typeface="Nimbus Sans"/>
                          <a:hlinkClick xmlns:r="http://schemas.openxmlformats.org/officeDocument/2006/relationships" r:id="R78ca0f70ee3b447d"/>
                        </a:rPr>
                        <a:t>Barbara Martinez Neda</a:t>
                      </a:r>
                    </a:p>
                  </a:txBody>
                  <a:tcPr marL="91440" marR="91440" marT="45720" marB="45720" anchor="ctr">
                    <a:solidFill>
                      <a:srgbClr val="EEF2F7"/>
                    </a:solidFill>
                  </a:tcPr>
                </a:tc>
              </a:tr>
              <a:tr h="552450">
                <a:tc>
                  <a:txBody>
                    <a:bodyPr lIns="123825" tIns="57150" rIns="95250" bIns="57150">
                      <a:noAutofit/>
                    </a:bodyPr>
                    <a:lstStyle/>
                    <a:p>
                      <a:r>
                        <a:rPr sz="1875" b="0">
                          <a:solidFill>
                            <a:srgbClr val="162A43"/>
                          </a:solidFill>
                          <a:latin typeface="Nimbus Sans"/>
                          <a:ea typeface="Nimbus Sans"/>
                          <a:cs typeface="Nimbus Sans"/>
                        </a:rPr>
                        <a:t>AI workflows, tools and custom systems</a:t>
                      </a:r>
                    </a:p>
                  </a:txBody>
                  <a:tcPr marL="91440" marR="91440" marT="45720" marB="45720" anchor="ctr">
                    <a:solidFill>
                      <a:srgbClr val="FFFFFF"/>
                    </a:solidFill>
                  </a:tcPr>
                </a:tc>
                <a:tc>
                  <a:txBody>
                    <a:bodyPr lIns="123825" tIns="57150" rIns="95250" bIns="57150">
                      <a:noAutofit/>
                    </a:bodyPr>
                    <a:lstStyle/>
                    <a:p>
                      <a:r>
                        <a:rPr sz="1875" b="0" u="sng">
                          <a:solidFill>
                            <a:srgbClr val="003DA5"/>
                          </a:solidFill>
                          <a:latin typeface="Nimbus Sans"/>
                          <a:ea typeface="Nimbus Sans"/>
                          <a:cs typeface="Nimbus Sans"/>
                          <a:hlinkClick xmlns:r="http://schemas.openxmlformats.org/officeDocument/2006/relationships" r:id="R0c0dfcb032254e06"/>
                        </a:rPr>
                        <a:t>Inyoung Shin</a:t>
                      </a:r>
                    </a:p>
                  </a:txBody>
                  <a:tcPr marL="91440" marR="91440" marT="45720" marB="45720" anchor="ctr">
                    <a:solidFill>
                      <a:srgbClr val="FFFFFF"/>
                    </a:solidFill>
                  </a:tcPr>
                </a:tc>
              </a:tr>
              <a:tr h="552450">
                <a:tc>
                  <a:txBody>
                    <a:bodyPr lIns="123825" tIns="57150" rIns="95250" bIns="57150">
                      <a:noAutofit/>
                    </a:bodyPr>
                    <a:lstStyle/>
                    <a:p>
                      <a:r>
                        <a:rPr sz="1875" b="0">
                          <a:solidFill>
                            <a:srgbClr val="162A43"/>
                          </a:solidFill>
                          <a:latin typeface="Nimbus Sans"/>
                          <a:ea typeface="Nimbus Sans"/>
                          <a:cs typeface="Nimbus Sans"/>
                        </a:rPr>
                        <a:t>GIS, imagery and spatial analysis</a:t>
                      </a:r>
                    </a:p>
                  </a:txBody>
                  <a:tcPr marL="91440" marR="91440" marT="45720" marB="45720" anchor="ctr">
                    <a:solidFill>
                      <a:srgbClr val="EEF2F7"/>
                    </a:solidFill>
                  </a:tcPr>
                </a:tc>
                <a:tc>
                  <a:txBody>
                    <a:bodyPr lIns="123825" tIns="57150" rIns="95250" bIns="57150">
                      <a:noAutofit/>
                    </a:bodyPr>
                    <a:lstStyle/>
                    <a:p>
                      <a:r>
                        <a:rPr sz="1875" b="0" u="sng">
                          <a:solidFill>
                            <a:srgbClr val="003DA5"/>
                          </a:solidFill>
                          <a:latin typeface="Nimbus Sans"/>
                          <a:ea typeface="Nimbus Sans"/>
                          <a:cs typeface="Nimbus Sans"/>
                          <a:hlinkClick xmlns:r="http://schemas.openxmlformats.org/officeDocument/2006/relationships" r:id="Rf0c29dcfff3f4c9a"/>
                        </a:rPr>
                        <a:t>Janet Reyes</a:t>
                      </a:r>
                    </a:p>
                  </a:txBody>
                  <a:tcPr marL="91440" marR="91440" marT="45720" marB="45720" anchor="ctr">
                    <a:solidFill>
                      <a:srgbClr val="EEF2F7"/>
                    </a:solidFill>
                  </a:tcPr>
                </a:tc>
              </a:tr>
              <a:tr h="552450">
                <a:tc>
                  <a:txBody>
                    <a:bodyPr lIns="123825" tIns="57150" rIns="95250" bIns="57150">
                      <a:noAutofit/>
                    </a:bodyPr>
                    <a:lstStyle/>
                    <a:p>
                      <a:r>
                        <a:rPr sz="1875" b="0">
                          <a:solidFill>
                            <a:srgbClr val="162A43"/>
                          </a:solidFill>
                          <a:latin typeface="Nimbus Sans"/>
                          <a:ea typeface="Nimbus Sans"/>
                          <a:cs typeface="Nimbus Sans"/>
                        </a:rPr>
                        <a:t>Digital methods and scholarly communication</a:t>
                      </a:r>
                    </a:p>
                  </a:txBody>
                  <a:tcPr marL="91440" marR="91440" marT="45720" marB="45720" anchor="ctr">
                    <a:solidFill>
                      <a:srgbClr val="FFFFFF"/>
                    </a:solidFill>
                  </a:tcPr>
                </a:tc>
                <a:tc>
                  <a:txBody>
                    <a:bodyPr lIns="123825" tIns="57150" rIns="95250" bIns="57150">
                      <a:noAutofit/>
                    </a:bodyPr>
                    <a:lstStyle/>
                    <a:p>
                      <a:r>
                        <a:rPr sz="1875" b="0" u="sng">
                          <a:solidFill>
                            <a:srgbClr val="003DA5"/>
                          </a:solidFill>
                          <a:latin typeface="Nimbus Sans"/>
                          <a:ea typeface="Nimbus Sans"/>
                          <a:cs typeface="Nimbus Sans"/>
                          <a:hlinkClick xmlns:r="http://schemas.openxmlformats.org/officeDocument/2006/relationships" r:id="R2d66d185d0224c02"/>
                        </a:rPr>
                        <a:t>Jing Han</a:t>
                      </a:r>
                    </a:p>
                  </a:txBody>
                  <a:tcPr marL="91440" marR="91440" marT="45720" marB="45720" anchor="ctr">
                    <a:solidFill>
                      <a:srgbClr val="FFFFFF"/>
                    </a:solidFill>
                  </a:tcPr>
                </a:tc>
              </a:tr>
              <a:tr h="552450">
                <a:tc>
                  <a:txBody>
                    <a:bodyPr lIns="123825" tIns="57150" rIns="95250" bIns="57150">
                      <a:noAutofit/>
                    </a:bodyPr>
                    <a:lstStyle/>
                    <a:p>
                      <a:r>
                        <a:rPr sz="1875" b="0">
                          <a:solidFill>
                            <a:srgbClr val="162A43"/>
                          </a:solidFill>
                          <a:latin typeface="Nimbus Sans"/>
                          <a:ea typeface="Nimbus Sans"/>
                          <a:cs typeface="Nimbus Sans"/>
                        </a:rPr>
                        <a:t>3D, VR/XR and media production</a:t>
                      </a:r>
                    </a:p>
                  </a:txBody>
                  <a:tcPr marL="91440" marR="91440" marT="45720" marB="45720" anchor="ctr">
                    <a:solidFill>
                      <a:srgbClr val="EEF2F7"/>
                    </a:solidFill>
                  </a:tcPr>
                </a:tc>
                <a:tc>
                  <a:txBody>
                    <a:bodyPr lIns="123825" tIns="57150" rIns="95250" bIns="57150">
                      <a:noAutofit/>
                    </a:bodyPr>
                    <a:lstStyle/>
                    <a:p>
                      <a:r>
                        <a:rPr sz="1875" b="0" u="sng">
                          <a:solidFill>
                            <a:srgbClr val="003DA5"/>
                          </a:solidFill>
                          <a:latin typeface="Nimbus Sans"/>
                          <a:ea typeface="Nimbus Sans"/>
                          <a:cs typeface="Nimbus Sans"/>
                          <a:hlinkClick xmlns:r="http://schemas.openxmlformats.org/officeDocument/2006/relationships" r:id="Rf1c942b414b14beb"/>
                        </a:rPr>
                        <a:t>Alvaro Alvarez</a:t>
                      </a:r>
                    </a:p>
                  </a:txBody>
                  <a:tcPr marL="91440" marR="91440" marT="45720" marB="45720" anchor="ctr">
                    <a:solidFill>
                      <a:srgbClr val="EEF2F7"/>
                    </a:solidFill>
                  </a:tcPr>
                </a:tc>
              </a:tr>
              <a:tr h="552450">
                <a:tc>
                  <a:txBody>
                    <a:bodyPr lIns="123825" tIns="57150" rIns="95250" bIns="57150">
                      <a:noAutofit/>
                    </a:bodyPr>
                    <a:lstStyle/>
                    <a:p>
                      <a:r>
                        <a:rPr sz="1875" b="0">
                          <a:solidFill>
                            <a:srgbClr val="162A43"/>
                          </a:solidFill>
                          <a:latin typeface="Nimbus Sans"/>
                          <a:ea typeface="Nimbus Sans"/>
                          <a:cs typeface="Nimbus Sans"/>
                        </a:rPr>
                        <a:t>Making, fabrication and robotics</a:t>
                      </a:r>
                    </a:p>
                  </a:txBody>
                  <a:tcPr marL="91440" marR="91440" marT="45720" marB="45720" anchor="ctr">
                    <a:solidFill>
                      <a:srgbClr val="FFFFFF"/>
                    </a:solidFill>
                  </a:tcPr>
                </a:tc>
                <a:tc>
                  <a:txBody>
                    <a:bodyPr lIns="123825" tIns="57150" rIns="95250" bIns="57150">
                      <a:noAutofit/>
                    </a:bodyPr>
                    <a:lstStyle/>
                    <a:p>
                      <a:r>
                        <a:rPr sz="1875" b="0" u="sng">
                          <a:solidFill>
                            <a:srgbClr val="003DA5"/>
                          </a:solidFill>
                          <a:latin typeface="Nimbus Sans"/>
                          <a:ea typeface="Nimbus Sans"/>
                          <a:cs typeface="Nimbus Sans"/>
                          <a:hlinkClick xmlns:r="http://schemas.openxmlformats.org/officeDocument/2006/relationships" r:id="R723cdf7011e84e7a"/>
                        </a:rPr>
                        <a:t>Brendon Wheeler</a:t>
                      </a:r>
                    </a:p>
                  </a:txBody>
                  <a:tcPr marL="91440" marR="91440" marT="45720" marB="45720" anchor="ctr">
                    <a:solidFill>
                      <a:srgbClr val="FFFFFF"/>
                    </a:solidFill>
                  </a:tcPr>
                </a:tc>
              </a:tr>
            </a:tbl>
          </a:graphicData>
        </a:graphic>
      </p:graphicFrame>
      <p:sp>
        <p:nvSpPr>
          <p:cNvPr id="6" name="text-4">
            <a:extLst xmlns:a="http://schemas.openxmlformats.org/drawingml/2006/main">
              <a:ext uri="{FF2B5EF4-FFF2-40B4-BE49-F238E27FC236}">
                <a16:creationId xmlns:a16="http://schemas.microsoft.com/office/drawing/2014/main" id="{C773DEE6-4AA5-468B-9584-E5D0D6A7E176}"/>
              </a:ext>
            </a:extLst>
          </p:cNvPr>
          <p:cNvSpPr>
            <a:spLocks xmlns:a="http://schemas.openxmlformats.org/drawingml/2006/main" noGrp="1"/>
          </p:cNvSpPr>
          <p:nvPr/>
        </p:nvSpPr>
        <p:spPr>
          <a:xfrm xmlns:a="http://schemas.openxmlformats.org/drawingml/2006/main">
            <a:off x="609600" y="5838825"/>
            <a:ext cx="10477500" cy="35623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650" b="0">
                <a:solidFill>
                  <a:srgbClr val="003DA5"/>
                </a:solidFill>
                <a:latin typeface="Nimbus Sans"/>
                <a:ea typeface="Nimbus Sans"/>
                <a:cs typeface="Nimbus Sans"/>
              </a:defRPr>
            </a:pPr>
            <a:r>
              <a:rPr sz="1650" b="0" u="sng">
                <a:solidFill>
                  <a:srgbClr val="003DA5"/>
                </a:solidFill>
                <a:latin typeface="Nimbus Sans"/>
                <a:ea typeface="Nimbus Sans"/>
                <a:cs typeface="Nimbus Sans"/>
                <a:hlinkClick xmlns:r="http://schemas.openxmlformats.org/officeDocument/2006/relationships" r:id="R8f2e8da7d059461c"/>
              </a:rPr>
              <a:t>Not sure whom to contact? Request a consultation</a:t>
            </a:r>
          </a:p>
        </p:txBody>
      </p:sp>
    </p:spTree>
    <p:extLst>
      <p:ext uri="{BB962C8B-B14F-4D97-AF65-F5344CB8AC3E}">
        <p14:creationId xmlns:p14="http://schemas.microsoft.com/office/powerpoint/2010/main" val="574577141"/>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1">
            <a:extLst xmlns:a="http://schemas.openxmlformats.org/drawingml/2006/main">
              <a:ext uri="{FF2B5EF4-FFF2-40B4-BE49-F238E27FC236}">
                <a16:creationId xmlns:a16="http://schemas.microsoft.com/office/drawing/2014/main" id="{8C9DAA7C-752A-4C5B-9ECF-466B7588B1FD}"/>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CONSULT</a:t>
            </a:r>
          </a:p>
        </p:txBody>
      </p:sp>
      <p:sp>
        <p:nvSpPr>
          <p:cNvPr id="2" name="text-2">
            <a:extLst xmlns:a="http://schemas.openxmlformats.org/drawingml/2006/main">
              <a:ext uri="{FF2B5EF4-FFF2-40B4-BE49-F238E27FC236}">
                <a16:creationId xmlns:a16="http://schemas.microsoft.com/office/drawing/2014/main" id="{7984B6F8-D522-4E91-9310-053C2649DA79}"/>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AI support across the research process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817c844dd63641ac"/>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2C9D3266-B493-4568-AE95-6DE5A1D994AB}"/>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09</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a4860b0b0ca04bb6"/>
          <a:stretch xmlns:a="http://schemas.openxmlformats.org/drawingml/2006/main"/>
        </p:blipFill>
        <p:spPr>
          <a:xfrm xmlns:a="http://schemas.openxmlformats.org/drawingml/2006/main">
            <a:off x="609600" y="1700213"/>
            <a:ext cx="3238500" cy="4191000"/>
          </a:xfrm>
          <a:prstGeom xmlns:a="http://schemas.openxmlformats.org/drawingml/2006/main" prst="rect">
            <a:avLst/>
          </a:prstGeom>
        </p:spPr>
      </p:pic>
      <p:sp>
        <p:nvSpPr>
          <p:cNvPr id="6" name="text-4">
            <a:extLst xmlns:a="http://schemas.openxmlformats.org/drawingml/2006/main">
              <a:ext uri="{FF2B5EF4-FFF2-40B4-BE49-F238E27FC236}">
                <a16:creationId xmlns:a16="http://schemas.microsoft.com/office/drawing/2014/main" id="{30E6F571-02BC-4E61-81E0-96E55F29FBED}"/>
              </a:ext>
            </a:extLst>
          </p:cNvPr>
          <p:cNvSpPr>
            <a:spLocks xmlns:a="http://schemas.openxmlformats.org/drawingml/2006/main" noGrp="1"/>
          </p:cNvSpPr>
          <p:nvPr/>
        </p:nvSpPr>
        <p:spPr>
          <a:xfrm xmlns:a="http://schemas.openxmlformats.org/drawingml/2006/main">
            <a:off x="4552950" y="1885950"/>
            <a:ext cx="70008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Research workflows</a:t>
            </a:r>
          </a:p>
        </p:txBody>
      </p:sp>
      <p:sp>
        <p:nvSpPr>
          <p:cNvPr id="7" name="text-5">
            <a:extLst xmlns:a="http://schemas.openxmlformats.org/drawingml/2006/main">
              <a:ext uri="{FF2B5EF4-FFF2-40B4-BE49-F238E27FC236}">
                <a16:creationId xmlns:a16="http://schemas.microsoft.com/office/drawing/2014/main" id="{EC1FBD05-2AD4-4207-9BB7-8015C962B6AC}"/>
              </a:ext>
            </a:extLst>
          </p:cNvPr>
          <p:cNvSpPr>
            <a:spLocks xmlns:a="http://schemas.openxmlformats.org/drawingml/2006/main" noGrp="1"/>
          </p:cNvSpPr>
          <p:nvPr/>
        </p:nvSpPr>
        <p:spPr>
          <a:xfrm xmlns:a="http://schemas.openxmlformats.org/drawingml/2006/main">
            <a:off x="4552950" y="2324100"/>
            <a:ext cx="70008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62A43"/>
                </a:solidFill>
                <a:latin typeface="Nimbus Sans"/>
                <a:ea typeface="Nimbus Sans"/>
                <a:cs typeface="Nimbus Sans"/>
              </a:defRPr>
            </a:pPr>
            <a:r>
              <a:rPr sz="2100" b="0">
                <a:solidFill>
                  <a:srgbClr val="162A43"/>
                </a:solidFill>
                <a:latin typeface="Nimbus Sans"/>
                <a:ea typeface="Nimbus Sans"/>
                <a:cs typeface="Nimbus Sans"/>
              </a:rPr>
              <a:t>Literature discovery, organization and evidence synthesis</a:t>
            </a:r>
          </a:p>
        </p:txBody>
      </p:sp>
      <p:sp>
        <p:nvSpPr>
          <p:cNvPr id="8" name="text-6">
            <a:extLst xmlns:a="http://schemas.openxmlformats.org/drawingml/2006/main">
              <a:ext uri="{FF2B5EF4-FFF2-40B4-BE49-F238E27FC236}">
                <a16:creationId xmlns:a16="http://schemas.microsoft.com/office/drawing/2014/main" id="{AD649F23-7474-4A12-A558-A2BA8D7A0A97}"/>
              </a:ext>
            </a:extLst>
          </p:cNvPr>
          <p:cNvSpPr>
            <a:spLocks xmlns:a="http://schemas.openxmlformats.org/drawingml/2006/main" noGrp="1"/>
          </p:cNvSpPr>
          <p:nvPr/>
        </p:nvSpPr>
        <p:spPr>
          <a:xfrm xmlns:a="http://schemas.openxmlformats.org/drawingml/2006/main">
            <a:off x="4552950" y="3143250"/>
            <a:ext cx="70008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Analysis and development</a:t>
            </a:r>
          </a:p>
        </p:txBody>
      </p:sp>
      <p:sp>
        <p:nvSpPr>
          <p:cNvPr id="9" name="text-7">
            <a:extLst xmlns:a="http://schemas.openxmlformats.org/drawingml/2006/main">
              <a:ext uri="{FF2B5EF4-FFF2-40B4-BE49-F238E27FC236}">
                <a16:creationId xmlns:a16="http://schemas.microsoft.com/office/drawing/2014/main" id="{C68F8880-5A80-4D6E-9428-09920CCB79B8}"/>
              </a:ext>
            </a:extLst>
          </p:cNvPr>
          <p:cNvSpPr>
            <a:spLocks xmlns:a="http://schemas.openxmlformats.org/drawingml/2006/main" noGrp="1"/>
          </p:cNvSpPr>
          <p:nvPr/>
        </p:nvSpPr>
        <p:spPr>
          <a:xfrm xmlns:a="http://schemas.openxmlformats.org/drawingml/2006/main">
            <a:off x="4552950" y="3581400"/>
            <a:ext cx="70008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62A43"/>
                </a:solidFill>
                <a:latin typeface="Nimbus Sans"/>
                <a:ea typeface="Nimbus Sans"/>
                <a:cs typeface="Nimbus Sans"/>
              </a:defRPr>
            </a:pPr>
            <a:r>
              <a:rPr sz="2100" b="0">
                <a:solidFill>
                  <a:srgbClr val="162A43"/>
                </a:solidFill>
                <a:latin typeface="Nimbus Sans"/>
                <a:ea typeface="Nimbus Sans"/>
                <a:cs typeface="Nimbus Sans"/>
              </a:rPr>
              <a:t>Coding assistance, qualitative analysis and AI APIs</a:t>
            </a:r>
          </a:p>
        </p:txBody>
      </p:sp>
      <p:sp>
        <p:nvSpPr>
          <p:cNvPr id="10" name="text-8">
            <a:extLst xmlns:a="http://schemas.openxmlformats.org/drawingml/2006/main">
              <a:ext uri="{FF2B5EF4-FFF2-40B4-BE49-F238E27FC236}">
                <a16:creationId xmlns:a16="http://schemas.microsoft.com/office/drawing/2014/main" id="{B0BEF88D-25CC-4995-A01E-0ADDC0695506}"/>
              </a:ext>
            </a:extLst>
          </p:cNvPr>
          <p:cNvSpPr>
            <a:spLocks xmlns:a="http://schemas.openxmlformats.org/drawingml/2006/main" noGrp="1"/>
          </p:cNvSpPr>
          <p:nvPr/>
        </p:nvSpPr>
        <p:spPr>
          <a:xfrm xmlns:a="http://schemas.openxmlformats.org/drawingml/2006/main">
            <a:off x="4552950" y="4400550"/>
            <a:ext cx="70008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Critical evaluation</a:t>
            </a:r>
          </a:p>
        </p:txBody>
      </p:sp>
      <p:sp>
        <p:nvSpPr>
          <p:cNvPr id="11" name="text-9">
            <a:extLst xmlns:a="http://schemas.openxmlformats.org/drawingml/2006/main">
              <a:ext uri="{FF2B5EF4-FFF2-40B4-BE49-F238E27FC236}">
                <a16:creationId xmlns:a16="http://schemas.microsoft.com/office/drawing/2014/main" id="{803040DF-2AE1-46EF-9A55-73F2DD9099E7}"/>
              </a:ext>
            </a:extLst>
          </p:cNvPr>
          <p:cNvSpPr>
            <a:spLocks xmlns:a="http://schemas.openxmlformats.org/drawingml/2006/main" noGrp="1"/>
          </p:cNvSpPr>
          <p:nvPr/>
        </p:nvSpPr>
        <p:spPr>
          <a:xfrm xmlns:a="http://schemas.openxmlformats.org/drawingml/2006/main">
            <a:off x="4552950" y="4838700"/>
            <a:ext cx="70008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62A43"/>
                </a:solidFill>
                <a:latin typeface="Nimbus Sans"/>
                <a:ea typeface="Nimbus Sans"/>
                <a:cs typeface="Nimbus Sans"/>
              </a:defRPr>
            </a:pPr>
            <a:r>
              <a:rPr sz="2100" b="0">
                <a:solidFill>
                  <a:srgbClr val="162A43"/>
                </a:solidFill>
                <a:latin typeface="Nimbus Sans"/>
                <a:ea typeface="Nimbus Sans"/>
                <a:cs typeface="Nimbus Sans"/>
              </a:rPr>
              <a:t>Source verification, privacy and transparent reporting</a:t>
            </a:r>
          </a:p>
        </p:txBody>
      </p:sp>
      <p:sp>
        <p:nvSpPr>
          <p:cNvPr id="12" name="text-10">
            <a:extLst xmlns:a="http://schemas.openxmlformats.org/drawingml/2006/main">
              <a:ext uri="{FF2B5EF4-FFF2-40B4-BE49-F238E27FC236}">
                <a16:creationId xmlns:a16="http://schemas.microsoft.com/office/drawing/2014/main" id="{A8485869-EEB6-4680-966F-D6DC99672DA8}"/>
              </a:ext>
            </a:extLst>
          </p:cNvPr>
          <p:cNvSpPr>
            <a:spLocks xmlns:a="http://schemas.openxmlformats.org/drawingml/2006/main" noGrp="1"/>
          </p:cNvSpPr>
          <p:nvPr/>
        </p:nvSpPr>
        <p:spPr>
          <a:xfrm xmlns:a="http://schemas.openxmlformats.org/drawingml/2006/main">
            <a:off x="4552950" y="5781675"/>
            <a:ext cx="6858000" cy="35623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650" b="0">
                <a:solidFill>
                  <a:srgbClr val="003DA5"/>
                </a:solidFill>
                <a:latin typeface="Nimbus Sans"/>
                <a:ea typeface="Nimbus Sans"/>
                <a:cs typeface="Nimbus Sans"/>
              </a:defRPr>
            </a:pPr>
            <a:r>
              <a:rPr sz="1650" b="0" u="sng">
                <a:solidFill>
                  <a:srgbClr val="003DA5"/>
                </a:solidFill>
                <a:latin typeface="Nimbus Sans"/>
                <a:ea typeface="Nimbus Sans"/>
                <a:cs typeface="Nimbus Sans"/>
                <a:hlinkClick xmlns:r="http://schemas.openxmlformats.org/officeDocument/2006/relationships" r:id="R77c2418eab994579"/>
              </a:rPr>
              <a:t>Book an AI consultation with Inyoung Shin</a:t>
            </a:r>
          </a:p>
        </p:txBody>
      </p:sp>
    </p:spTree>
    <p:extLst>
      <p:ext uri="{BB962C8B-B14F-4D97-AF65-F5344CB8AC3E}">
        <p14:creationId xmlns:p14="http://schemas.microsoft.com/office/powerpoint/2010/main" val="2075061"/>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text-1">
            <a:extLst xmlns:a="http://schemas.openxmlformats.org/drawingml/2006/main">
              <a:ext uri="{FF2B5EF4-FFF2-40B4-BE49-F238E27FC236}">
                <a16:creationId xmlns:a16="http://schemas.microsoft.com/office/drawing/2014/main" id="{A5B8FF5E-DC9A-4CE9-ABA3-895DB43C6303}"/>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CONSULT</a:t>
            </a:r>
          </a:p>
        </p:txBody>
      </p:sp>
      <p:sp>
        <p:nvSpPr>
          <p:cNvPr id="2" name="text-2">
            <a:extLst xmlns:a="http://schemas.openxmlformats.org/drawingml/2006/main">
              <a:ext uri="{FF2B5EF4-FFF2-40B4-BE49-F238E27FC236}">
                <a16:creationId xmlns:a16="http://schemas.microsoft.com/office/drawing/2014/main" id="{8F9552E3-FEE0-4F87-9FD0-E0857CE53D90}"/>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Deep research with AI</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65e9e6722f084ed3"/>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0B180E4A-91D9-44C4-9F40-2DA77572E3F7}"/>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10</a:t>
            </a:r>
          </a:p>
        </p:txBody>
      </p:sp>
      <p:sp>
        <p:nvSpPr>
          <p:cNvPr id="5" name="text-4">
            <a:extLst xmlns:a="http://schemas.openxmlformats.org/drawingml/2006/main">
              <a:ext uri="{FF2B5EF4-FFF2-40B4-BE49-F238E27FC236}">
                <a16:creationId xmlns:a16="http://schemas.microsoft.com/office/drawing/2014/main" id="{9C2F2FE1-B9B0-4B31-ABA0-6A522268C80C}"/>
              </a:ext>
            </a:extLst>
          </p:cNvPr>
          <p:cNvSpPr>
            <a:spLocks xmlns:a="http://schemas.openxmlformats.org/drawingml/2006/main" noGrp="1"/>
          </p:cNvSpPr>
          <p:nvPr/>
        </p:nvSpPr>
        <p:spPr>
          <a:xfrm xmlns:a="http://schemas.openxmlformats.org/drawingml/2006/main">
            <a:off x="609600" y="1924050"/>
            <a:ext cx="5000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1  Define the question</a:t>
            </a:r>
          </a:p>
        </p:txBody>
      </p:sp>
      <p:sp>
        <p:nvSpPr>
          <p:cNvPr id="6" name="text-5">
            <a:extLst xmlns:a="http://schemas.openxmlformats.org/drawingml/2006/main">
              <a:ext uri="{FF2B5EF4-FFF2-40B4-BE49-F238E27FC236}">
                <a16:creationId xmlns:a16="http://schemas.microsoft.com/office/drawing/2014/main" id="{EDE22CC2-5488-42B0-BCF7-AEC90B7E11EB}"/>
              </a:ext>
            </a:extLst>
          </p:cNvPr>
          <p:cNvSpPr>
            <a:spLocks xmlns:a="http://schemas.openxmlformats.org/drawingml/2006/main" noGrp="1"/>
          </p:cNvSpPr>
          <p:nvPr/>
        </p:nvSpPr>
        <p:spPr>
          <a:xfrm xmlns:a="http://schemas.openxmlformats.org/drawingml/2006/main">
            <a:off x="609600" y="23622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Set the scope, geography and evidence needed.</a:t>
            </a:r>
          </a:p>
        </p:txBody>
      </p:sp>
      <p:sp>
        <p:nvSpPr>
          <p:cNvPr id="7" name="text-6">
            <a:extLst xmlns:a="http://schemas.openxmlformats.org/drawingml/2006/main">
              <a:ext uri="{FF2B5EF4-FFF2-40B4-BE49-F238E27FC236}">
                <a16:creationId xmlns:a16="http://schemas.microsoft.com/office/drawing/2014/main" id="{372C360B-98C3-4D39-BB35-DFAED43C4E57}"/>
              </a:ext>
            </a:extLst>
          </p:cNvPr>
          <p:cNvSpPr>
            <a:spLocks xmlns:a="http://schemas.openxmlformats.org/drawingml/2006/main" noGrp="1"/>
          </p:cNvSpPr>
          <p:nvPr/>
        </p:nvSpPr>
        <p:spPr>
          <a:xfrm xmlns:a="http://schemas.openxmlformats.org/drawingml/2006/main">
            <a:off x="6419850" y="1924050"/>
            <a:ext cx="5000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2  Explore the evidence</a:t>
            </a:r>
          </a:p>
        </p:txBody>
      </p:sp>
      <p:sp>
        <p:nvSpPr>
          <p:cNvPr id="8" name="text-7">
            <a:extLst xmlns:a="http://schemas.openxmlformats.org/drawingml/2006/main">
              <a:ext uri="{FF2B5EF4-FFF2-40B4-BE49-F238E27FC236}">
                <a16:creationId xmlns:a16="http://schemas.microsoft.com/office/drawing/2014/main" id="{34CA6E80-82AD-42F5-AD03-94502631D29A}"/>
              </a:ext>
            </a:extLst>
          </p:cNvPr>
          <p:cNvSpPr>
            <a:spLocks xmlns:a="http://schemas.openxmlformats.org/drawingml/2006/main" noGrp="1"/>
          </p:cNvSpPr>
          <p:nvPr/>
        </p:nvSpPr>
        <p:spPr>
          <a:xfrm xmlns:a="http://schemas.openxmlformats.org/drawingml/2006/main">
            <a:off x="6419850" y="23622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Use AI to identify terminology and possible connections.</a:t>
            </a:r>
          </a:p>
        </p:txBody>
      </p:sp>
      <p:sp>
        <p:nvSpPr>
          <p:cNvPr id="9" name="text-8">
            <a:extLst xmlns:a="http://schemas.openxmlformats.org/drawingml/2006/main">
              <a:ext uri="{FF2B5EF4-FFF2-40B4-BE49-F238E27FC236}">
                <a16:creationId xmlns:a16="http://schemas.microsoft.com/office/drawing/2014/main" id="{259F740D-58E2-4992-BF2B-246847E96B3F}"/>
              </a:ext>
            </a:extLst>
          </p:cNvPr>
          <p:cNvSpPr>
            <a:spLocks xmlns:a="http://schemas.openxmlformats.org/drawingml/2006/main" noGrp="1"/>
          </p:cNvSpPr>
          <p:nvPr/>
        </p:nvSpPr>
        <p:spPr>
          <a:xfrm xmlns:a="http://schemas.openxmlformats.org/drawingml/2006/main">
            <a:off x="609600" y="3781425"/>
            <a:ext cx="5000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3  Verify the synthesis</a:t>
            </a:r>
          </a:p>
        </p:txBody>
      </p:sp>
      <p:sp>
        <p:nvSpPr>
          <p:cNvPr id="10" name="text-9">
            <a:extLst xmlns:a="http://schemas.openxmlformats.org/drawingml/2006/main">
              <a:ext uri="{FF2B5EF4-FFF2-40B4-BE49-F238E27FC236}">
                <a16:creationId xmlns:a16="http://schemas.microsoft.com/office/drawing/2014/main" id="{0F6BC966-BAF9-4989-B142-5B2D1912369F}"/>
              </a:ext>
            </a:extLst>
          </p:cNvPr>
          <p:cNvSpPr>
            <a:spLocks xmlns:a="http://schemas.openxmlformats.org/drawingml/2006/main" noGrp="1"/>
          </p:cNvSpPr>
          <p:nvPr/>
        </p:nvSpPr>
        <p:spPr>
          <a:xfrm xmlns:a="http://schemas.openxmlformats.org/drawingml/2006/main">
            <a:off x="609600" y="421957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Read primary sources and compare claims with their evidence.</a:t>
            </a:r>
          </a:p>
        </p:txBody>
      </p:sp>
      <p:sp>
        <p:nvSpPr>
          <p:cNvPr id="11" name="text-10">
            <a:extLst xmlns:a="http://schemas.openxmlformats.org/drawingml/2006/main">
              <a:ext uri="{FF2B5EF4-FFF2-40B4-BE49-F238E27FC236}">
                <a16:creationId xmlns:a16="http://schemas.microsoft.com/office/drawing/2014/main" id="{9F3DA78F-39CB-41AC-A26C-A0E168CD94BE}"/>
              </a:ext>
            </a:extLst>
          </p:cNvPr>
          <p:cNvSpPr>
            <a:spLocks xmlns:a="http://schemas.openxmlformats.org/drawingml/2006/main" noGrp="1"/>
          </p:cNvSpPr>
          <p:nvPr/>
        </p:nvSpPr>
        <p:spPr>
          <a:xfrm xmlns:a="http://schemas.openxmlformats.org/drawingml/2006/main">
            <a:off x="6419850" y="3781425"/>
            <a:ext cx="5000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4  Document the process</a:t>
            </a:r>
          </a:p>
        </p:txBody>
      </p:sp>
      <p:sp>
        <p:nvSpPr>
          <p:cNvPr id="12" name="text-11">
            <a:extLst xmlns:a="http://schemas.openxmlformats.org/drawingml/2006/main">
              <a:ext uri="{FF2B5EF4-FFF2-40B4-BE49-F238E27FC236}">
                <a16:creationId xmlns:a16="http://schemas.microsoft.com/office/drawing/2014/main" id="{3F2CB1DC-88CF-4FA4-AB1C-40525A2759A3}"/>
              </a:ext>
            </a:extLst>
          </p:cNvPr>
          <p:cNvSpPr>
            <a:spLocks xmlns:a="http://schemas.openxmlformats.org/drawingml/2006/main" noGrp="1"/>
          </p:cNvSpPr>
          <p:nvPr/>
        </p:nvSpPr>
        <p:spPr>
          <a:xfrm xmlns:a="http://schemas.openxmlformats.org/drawingml/2006/main">
            <a:off x="6419850" y="421957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Retain sources, decisions, limitations and relevant disclosures.</a:t>
            </a:r>
          </a:p>
        </p:txBody>
      </p:sp>
      <p:sp>
        <p:nvSpPr>
          <p:cNvPr id="13" name="text-12">
            <a:extLst xmlns:a="http://schemas.openxmlformats.org/drawingml/2006/main">
              <a:ext uri="{FF2B5EF4-FFF2-40B4-BE49-F238E27FC236}">
                <a16:creationId xmlns:a16="http://schemas.microsoft.com/office/drawing/2014/main" id="{20BFB160-C94A-416A-8BCE-1F33A419E182}"/>
              </a:ext>
            </a:extLst>
          </p:cNvPr>
          <p:cNvSpPr>
            <a:spLocks xmlns:a="http://schemas.openxmlformats.org/drawingml/2006/main" noGrp="1"/>
          </p:cNvSpPr>
          <p:nvPr/>
        </p:nvSpPr>
        <p:spPr>
          <a:xfrm xmlns:a="http://schemas.openxmlformats.org/drawingml/2006/main">
            <a:off x="609600" y="5686425"/>
            <a:ext cx="10572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1">
                <a:solidFill>
                  <a:srgbClr val="003DA5"/>
                </a:solidFill>
                <a:latin typeface="Nimbus Sans"/>
                <a:ea typeface="Nimbus Sans"/>
                <a:cs typeface="Nimbus Sans"/>
              </a:defRPr>
            </a:pPr>
            <a:r>
              <a:rPr sz="1950" b="1">
                <a:solidFill>
                  <a:srgbClr val="003DA5"/>
                </a:solidFill>
                <a:latin typeface="Nimbus Sans"/>
                <a:ea typeface="Nimbus Sans"/>
                <a:cs typeface="Nimbus Sans"/>
              </a:rPr>
              <a:t>A useful AI response still needs an accountable research process.</a:t>
            </a:r>
          </a:p>
        </p:txBody>
      </p:sp>
    </p:spTree>
    <p:extLst>
      <p:ext uri="{BB962C8B-B14F-4D97-AF65-F5344CB8AC3E}">
        <p14:creationId xmlns:p14="http://schemas.microsoft.com/office/powerpoint/2010/main" val="1241411543"/>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ext-1">
            <a:extLst xmlns:a="http://schemas.openxmlformats.org/drawingml/2006/main">
              <a:ext uri="{FF2B5EF4-FFF2-40B4-BE49-F238E27FC236}">
                <a16:creationId xmlns:a16="http://schemas.microsoft.com/office/drawing/2014/main" id="{42040B26-7DC1-48B1-830A-D5FD2DCDBE71}"/>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CONSULT</a:t>
            </a:r>
          </a:p>
        </p:txBody>
      </p:sp>
      <p:sp>
        <p:nvSpPr>
          <p:cNvPr id="2" name="text-2">
            <a:extLst xmlns:a="http://schemas.openxmlformats.org/drawingml/2006/main">
              <a:ext uri="{FF2B5EF4-FFF2-40B4-BE49-F238E27FC236}">
                <a16:creationId xmlns:a16="http://schemas.microsoft.com/office/drawing/2014/main" id="{ED60EBD0-BE3A-492A-BD8F-46CA3CAB19DE}"/>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Research data across the lifecycle</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61433d2ee67c49ee"/>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1F3FA578-F037-4F27-84C0-9448AF94D2FA}"/>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11</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3c6389b0bea4b4e"/>
          <a:stretch xmlns:a="http://schemas.openxmlformats.org/drawingml/2006/main"/>
        </p:blipFill>
        <p:spPr>
          <a:xfrm xmlns:a="http://schemas.openxmlformats.org/drawingml/2006/main">
            <a:off x="640276" y="1685925"/>
            <a:ext cx="4348723" cy="4095750"/>
          </a:xfrm>
          <a:prstGeom xmlns:a="http://schemas.openxmlformats.org/drawingml/2006/main" prst="rect">
            <a:avLst/>
          </a:prstGeom>
        </p:spPr>
      </p:pic>
      <p:sp>
        <p:nvSpPr>
          <p:cNvPr id="6" name="text-4">
            <a:extLst xmlns:a="http://schemas.openxmlformats.org/drawingml/2006/main">
              <a:ext uri="{FF2B5EF4-FFF2-40B4-BE49-F238E27FC236}">
                <a16:creationId xmlns:a16="http://schemas.microsoft.com/office/drawing/2014/main" id="{ECC27968-6C76-4976-BBF6-B781B890B1A7}"/>
              </a:ext>
            </a:extLst>
          </p:cNvPr>
          <p:cNvSpPr>
            <a:spLocks xmlns:a="http://schemas.openxmlformats.org/drawingml/2006/main" noGrp="1"/>
          </p:cNvSpPr>
          <p:nvPr/>
        </p:nvSpPr>
        <p:spPr>
          <a:xfrm xmlns:a="http://schemas.openxmlformats.org/drawingml/2006/main">
            <a:off x="5743575" y="1809750"/>
            <a:ext cx="5715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Plan</a:t>
            </a:r>
          </a:p>
        </p:txBody>
      </p:sp>
      <p:sp>
        <p:nvSpPr>
          <p:cNvPr id="7" name="text-5">
            <a:extLst xmlns:a="http://schemas.openxmlformats.org/drawingml/2006/main">
              <a:ext uri="{FF2B5EF4-FFF2-40B4-BE49-F238E27FC236}">
                <a16:creationId xmlns:a16="http://schemas.microsoft.com/office/drawing/2014/main" id="{37D6A7A0-1916-428E-ADDF-460FEA788348}"/>
              </a:ext>
            </a:extLst>
          </p:cNvPr>
          <p:cNvSpPr>
            <a:spLocks xmlns:a="http://schemas.openxmlformats.org/drawingml/2006/main" noGrp="1"/>
          </p:cNvSpPr>
          <p:nvPr/>
        </p:nvSpPr>
        <p:spPr>
          <a:xfrm xmlns:a="http://schemas.openxmlformats.org/drawingml/2006/main">
            <a:off x="5743575" y="2247900"/>
            <a:ext cx="5715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162A43"/>
                </a:solidFill>
                <a:latin typeface="Nimbus Sans"/>
                <a:ea typeface="Nimbus Sans"/>
                <a:cs typeface="Nimbus Sans"/>
              </a:defRPr>
            </a:pPr>
            <a:r>
              <a:rPr sz="1875" b="0">
                <a:solidFill>
                  <a:srgbClr val="162A43"/>
                </a:solidFill>
                <a:latin typeface="Nimbus Sans"/>
                <a:ea typeface="Nimbus Sans"/>
                <a:cs typeface="Nimbus Sans"/>
              </a:rPr>
              <a:t>Data management plans and project requirements</a:t>
            </a:r>
          </a:p>
        </p:txBody>
      </p:sp>
      <p:sp>
        <p:nvSpPr>
          <p:cNvPr id="8" name="text-6">
            <a:extLst xmlns:a="http://schemas.openxmlformats.org/drawingml/2006/main">
              <a:ext uri="{FF2B5EF4-FFF2-40B4-BE49-F238E27FC236}">
                <a16:creationId xmlns:a16="http://schemas.microsoft.com/office/drawing/2014/main" id="{AAB3F800-F8AB-4249-BA1C-8375A9785796}"/>
              </a:ext>
            </a:extLst>
          </p:cNvPr>
          <p:cNvSpPr>
            <a:spLocks xmlns:a="http://schemas.openxmlformats.org/drawingml/2006/main" noGrp="1"/>
          </p:cNvSpPr>
          <p:nvPr/>
        </p:nvSpPr>
        <p:spPr>
          <a:xfrm xmlns:a="http://schemas.openxmlformats.org/drawingml/2006/main">
            <a:off x="5743575" y="2752725"/>
            <a:ext cx="5715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Organize</a:t>
            </a:r>
          </a:p>
        </p:txBody>
      </p:sp>
      <p:sp>
        <p:nvSpPr>
          <p:cNvPr id="9" name="text-7">
            <a:extLst xmlns:a="http://schemas.openxmlformats.org/drawingml/2006/main">
              <a:ext uri="{FF2B5EF4-FFF2-40B4-BE49-F238E27FC236}">
                <a16:creationId xmlns:a16="http://schemas.microsoft.com/office/drawing/2014/main" id="{F2402409-567F-4223-A0E0-10034BB69296}"/>
              </a:ext>
            </a:extLst>
          </p:cNvPr>
          <p:cNvSpPr>
            <a:spLocks xmlns:a="http://schemas.openxmlformats.org/drawingml/2006/main" noGrp="1"/>
          </p:cNvSpPr>
          <p:nvPr/>
        </p:nvSpPr>
        <p:spPr>
          <a:xfrm xmlns:a="http://schemas.openxmlformats.org/drawingml/2006/main">
            <a:off x="5743575" y="3190875"/>
            <a:ext cx="5715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162A43"/>
                </a:solidFill>
                <a:latin typeface="Nimbus Sans"/>
                <a:ea typeface="Nimbus Sans"/>
                <a:cs typeface="Nimbus Sans"/>
              </a:defRPr>
            </a:pPr>
            <a:r>
              <a:rPr sz="1875" b="0">
                <a:solidFill>
                  <a:srgbClr val="162A43"/>
                </a:solidFill>
                <a:latin typeface="Nimbus Sans"/>
                <a:ea typeface="Nimbus Sans"/>
                <a:cs typeface="Nimbus Sans"/>
              </a:rPr>
              <a:t>File structures, metadata and documentation</a:t>
            </a:r>
          </a:p>
        </p:txBody>
      </p:sp>
      <p:sp>
        <p:nvSpPr>
          <p:cNvPr id="10" name="text-8">
            <a:extLst xmlns:a="http://schemas.openxmlformats.org/drawingml/2006/main">
              <a:ext uri="{FF2B5EF4-FFF2-40B4-BE49-F238E27FC236}">
                <a16:creationId xmlns:a16="http://schemas.microsoft.com/office/drawing/2014/main" id="{3CD45D76-79E9-44BE-B695-3CA7B956A249}"/>
              </a:ext>
            </a:extLst>
          </p:cNvPr>
          <p:cNvSpPr>
            <a:spLocks xmlns:a="http://schemas.openxmlformats.org/drawingml/2006/main" noGrp="1"/>
          </p:cNvSpPr>
          <p:nvPr/>
        </p:nvSpPr>
        <p:spPr>
          <a:xfrm xmlns:a="http://schemas.openxmlformats.org/drawingml/2006/main">
            <a:off x="5743575" y="3695700"/>
            <a:ext cx="5715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Analyze</a:t>
            </a:r>
          </a:p>
        </p:txBody>
      </p:sp>
      <p:sp>
        <p:nvSpPr>
          <p:cNvPr id="11" name="text-9">
            <a:extLst xmlns:a="http://schemas.openxmlformats.org/drawingml/2006/main">
              <a:ext uri="{FF2B5EF4-FFF2-40B4-BE49-F238E27FC236}">
                <a16:creationId xmlns:a16="http://schemas.microsoft.com/office/drawing/2014/main" id="{D263FE95-823A-44DD-99ED-1A2923AC21EA}"/>
              </a:ext>
            </a:extLst>
          </p:cNvPr>
          <p:cNvSpPr>
            <a:spLocks xmlns:a="http://schemas.openxmlformats.org/drawingml/2006/main" noGrp="1"/>
          </p:cNvSpPr>
          <p:nvPr/>
        </p:nvSpPr>
        <p:spPr>
          <a:xfrm xmlns:a="http://schemas.openxmlformats.org/drawingml/2006/main">
            <a:off x="5743575" y="4133850"/>
            <a:ext cx="5715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162A43"/>
                </a:solidFill>
                <a:latin typeface="Nimbus Sans"/>
                <a:ea typeface="Nimbus Sans"/>
                <a:cs typeface="Nimbus Sans"/>
              </a:defRPr>
            </a:pPr>
            <a:r>
              <a:rPr sz="1875" b="0">
                <a:solidFill>
                  <a:srgbClr val="162A43"/>
                </a:solidFill>
                <a:latin typeface="Nimbus Sans"/>
                <a:ea typeface="Nimbus Sans"/>
                <a:cs typeface="Nimbus Sans"/>
              </a:rPr>
              <a:t>Data cleaning, analysis and visualization</a:t>
            </a:r>
          </a:p>
        </p:txBody>
      </p:sp>
      <p:sp>
        <p:nvSpPr>
          <p:cNvPr id="12" name="text-10">
            <a:extLst xmlns:a="http://schemas.openxmlformats.org/drawingml/2006/main">
              <a:ext uri="{FF2B5EF4-FFF2-40B4-BE49-F238E27FC236}">
                <a16:creationId xmlns:a16="http://schemas.microsoft.com/office/drawing/2014/main" id="{4C849727-9A02-4C4B-8A5C-E099BE01B4A0}"/>
              </a:ext>
            </a:extLst>
          </p:cNvPr>
          <p:cNvSpPr>
            <a:spLocks xmlns:a="http://schemas.openxmlformats.org/drawingml/2006/main" noGrp="1"/>
          </p:cNvSpPr>
          <p:nvPr/>
        </p:nvSpPr>
        <p:spPr>
          <a:xfrm xmlns:a="http://schemas.openxmlformats.org/drawingml/2006/main">
            <a:off x="5743575" y="4638675"/>
            <a:ext cx="5715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Share</a:t>
            </a:r>
          </a:p>
        </p:txBody>
      </p:sp>
      <p:sp>
        <p:nvSpPr>
          <p:cNvPr id="13" name="text-11">
            <a:extLst xmlns:a="http://schemas.openxmlformats.org/drawingml/2006/main">
              <a:ext uri="{FF2B5EF4-FFF2-40B4-BE49-F238E27FC236}">
                <a16:creationId xmlns:a16="http://schemas.microsoft.com/office/drawing/2014/main" id="{AE6FE5A4-E82A-429C-B6A6-1F91431BDB15}"/>
              </a:ext>
            </a:extLst>
          </p:cNvPr>
          <p:cNvSpPr>
            <a:spLocks xmlns:a="http://schemas.openxmlformats.org/drawingml/2006/main" noGrp="1"/>
          </p:cNvSpPr>
          <p:nvPr/>
        </p:nvSpPr>
        <p:spPr>
          <a:xfrm xmlns:a="http://schemas.openxmlformats.org/drawingml/2006/main">
            <a:off x="5743575" y="5076825"/>
            <a:ext cx="5715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162A43"/>
                </a:solidFill>
                <a:latin typeface="Nimbus Sans"/>
                <a:ea typeface="Nimbus Sans"/>
                <a:cs typeface="Nimbus Sans"/>
              </a:defRPr>
            </a:pPr>
            <a:r>
              <a:rPr sz="1875" b="0">
                <a:solidFill>
                  <a:srgbClr val="162A43"/>
                </a:solidFill>
                <a:latin typeface="Nimbus Sans"/>
                <a:ea typeface="Nimbus Sans"/>
                <a:cs typeface="Nimbus Sans"/>
              </a:rPr>
              <a:t>Reusable datasets and appropriate repositories</a:t>
            </a:r>
          </a:p>
        </p:txBody>
      </p:sp>
      <p:sp>
        <p:nvSpPr>
          <p:cNvPr id="14" name="text-12">
            <a:extLst xmlns:a="http://schemas.openxmlformats.org/drawingml/2006/main">
              <a:ext uri="{FF2B5EF4-FFF2-40B4-BE49-F238E27FC236}">
                <a16:creationId xmlns:a16="http://schemas.microsoft.com/office/drawing/2014/main" id="{21586555-4B7C-4143-9941-36E1439B750A}"/>
              </a:ext>
            </a:extLst>
          </p:cNvPr>
          <p:cNvSpPr>
            <a:spLocks xmlns:a="http://schemas.openxmlformats.org/drawingml/2006/main" noGrp="1"/>
          </p:cNvSpPr>
          <p:nvPr/>
        </p:nvSpPr>
        <p:spPr>
          <a:xfrm xmlns:a="http://schemas.openxmlformats.org/drawingml/2006/main">
            <a:off x="5743575" y="5800725"/>
            <a:ext cx="5762625" cy="340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75" b="0">
                <a:solidFill>
                  <a:srgbClr val="003DA5"/>
                </a:solidFill>
                <a:latin typeface="Nimbus Sans"/>
                <a:ea typeface="Nimbus Sans"/>
                <a:cs typeface="Nimbus Sans"/>
              </a:defRPr>
            </a:pPr>
            <a:r>
              <a:rPr sz="1575" b="0" u="sng">
                <a:solidFill>
                  <a:srgbClr val="003DA5"/>
                </a:solidFill>
                <a:latin typeface="Nimbus Sans"/>
                <a:ea typeface="Nimbus Sans"/>
                <a:cs typeface="Nimbus Sans"/>
                <a:hlinkClick xmlns:r="http://schemas.openxmlformats.org/officeDocument/2006/relationships" r:id="R954a1de4b18e4f2d"/>
              </a:rPr>
              <a:t>Data consultation with Barbara Martinez Neda</a:t>
            </a:r>
          </a:p>
        </p:txBody>
      </p:sp>
    </p:spTree>
    <p:extLst>
      <p:ext uri="{BB962C8B-B14F-4D97-AF65-F5344CB8AC3E}">
        <p14:creationId xmlns:p14="http://schemas.microsoft.com/office/powerpoint/2010/main" val="605895643"/>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text-1">
            <a:extLst xmlns:a="http://schemas.openxmlformats.org/drawingml/2006/main">
              <a:ext uri="{FF2B5EF4-FFF2-40B4-BE49-F238E27FC236}">
                <a16:creationId xmlns:a16="http://schemas.microsoft.com/office/drawing/2014/main" id="{9DA00058-3551-451E-9A5F-32320C7D21EE}"/>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CONSULT</a:t>
            </a:r>
          </a:p>
        </p:txBody>
      </p:sp>
      <p:sp>
        <p:nvSpPr>
          <p:cNvPr id="2" name="text-2">
            <a:extLst xmlns:a="http://schemas.openxmlformats.org/drawingml/2006/main">
              <a:ext uri="{FF2B5EF4-FFF2-40B4-BE49-F238E27FC236}">
                <a16:creationId xmlns:a16="http://schemas.microsoft.com/office/drawing/2014/main" id="{4E8E3E8F-85BF-445D-8113-D7CA433A27DD}"/>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GIS adds spatial evidence</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f37e219b76b646a9"/>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0497432A-0B92-41EA-9526-EFD0FED08AD8}"/>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12</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c5c959e874c5468a"/>
          <a:stretch xmlns:a="http://schemas.openxmlformats.org/drawingml/2006/main"/>
        </p:blipFill>
        <p:spPr>
          <a:xfrm xmlns:a="http://schemas.openxmlformats.org/drawingml/2006/main">
            <a:off x="609600" y="2023693"/>
            <a:ext cx="5210175" cy="2362939"/>
          </a:xfrm>
          <a:prstGeom xmlns:a="http://schemas.openxmlformats.org/drawingml/2006/main" prst="rect">
            <a:avLst/>
          </a:prstGeom>
        </p:spPr>
      </p:pic>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cf5faf733a4f4626"/>
          <a:stretch xmlns:a="http://schemas.openxmlformats.org/drawingml/2006/main"/>
        </p:blipFill>
        <p:spPr>
          <a:xfrm xmlns:a="http://schemas.openxmlformats.org/drawingml/2006/main">
            <a:off x="6914251" y="1790700"/>
            <a:ext cx="4116598" cy="2924175"/>
          </a:xfrm>
          <a:prstGeom xmlns:a="http://schemas.openxmlformats.org/drawingml/2006/main" prst="rect">
            <a:avLst/>
          </a:prstGeom>
        </p:spPr>
      </p:pic>
      <p:sp>
        <p:nvSpPr>
          <p:cNvPr id="7" name="text-4">
            <a:extLst xmlns:a="http://schemas.openxmlformats.org/drawingml/2006/main">
              <a:ext uri="{FF2B5EF4-FFF2-40B4-BE49-F238E27FC236}">
                <a16:creationId xmlns:a16="http://schemas.microsoft.com/office/drawing/2014/main" id="{AC7DDA86-103B-4065-AEC4-E33A5284B4F3}"/>
              </a:ext>
            </a:extLst>
          </p:cNvPr>
          <p:cNvSpPr>
            <a:spLocks xmlns:a="http://schemas.openxmlformats.org/drawingml/2006/main" noGrp="1"/>
          </p:cNvSpPr>
          <p:nvPr/>
        </p:nvSpPr>
        <p:spPr>
          <a:xfrm xmlns:a="http://schemas.openxmlformats.org/drawingml/2006/main">
            <a:off x="609600" y="4819650"/>
            <a:ext cx="51816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1">
                <a:solidFill>
                  <a:srgbClr val="003DA5"/>
                </a:solidFill>
                <a:latin typeface="Nimbus Sans"/>
                <a:ea typeface="Nimbus Sans"/>
                <a:cs typeface="Nimbus Sans"/>
              </a:defRPr>
            </a:pPr>
            <a:r>
              <a:rPr sz="1950" b="1">
                <a:solidFill>
                  <a:srgbClr val="003DA5"/>
                </a:solidFill>
                <a:latin typeface="Nimbus Sans"/>
                <a:ea typeface="Nimbus Sans"/>
                <a:cs typeface="Nimbus Sans"/>
              </a:rPr>
              <a:t>Patterns in three dimensions</a:t>
            </a:r>
          </a:p>
        </p:txBody>
      </p:sp>
      <p:sp>
        <p:nvSpPr>
          <p:cNvPr id="8" name="text-5">
            <a:extLst xmlns:a="http://schemas.openxmlformats.org/drawingml/2006/main">
              <a:ext uri="{FF2B5EF4-FFF2-40B4-BE49-F238E27FC236}">
                <a16:creationId xmlns:a16="http://schemas.microsoft.com/office/drawing/2014/main" id="{5D161281-E05D-4C0A-9AC9-91812045F30C}"/>
              </a:ext>
            </a:extLst>
          </p:cNvPr>
          <p:cNvSpPr>
            <a:spLocks xmlns:a="http://schemas.openxmlformats.org/drawingml/2006/main" noGrp="1"/>
          </p:cNvSpPr>
          <p:nvPr/>
        </p:nvSpPr>
        <p:spPr>
          <a:xfrm xmlns:a="http://schemas.openxmlformats.org/drawingml/2006/main">
            <a:off x="609600" y="5257800"/>
            <a:ext cx="51816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162A43"/>
                </a:solidFill>
                <a:latin typeface="Nimbus Sans"/>
                <a:ea typeface="Nimbus Sans"/>
                <a:cs typeface="Nimbus Sans"/>
              </a:defRPr>
            </a:pPr>
            <a:r>
              <a:rPr sz="1875" b="0">
                <a:solidFill>
                  <a:srgbClr val="162A43"/>
                </a:solidFill>
                <a:latin typeface="Nimbus Sans"/>
                <a:ea typeface="Nimbus Sans"/>
                <a:cs typeface="Nimbus Sans"/>
              </a:rPr>
              <a:t>Location can reveal relationships hidden in a table.</a:t>
            </a:r>
          </a:p>
        </p:txBody>
      </p:sp>
      <p:sp>
        <p:nvSpPr>
          <p:cNvPr id="9" name="text-6">
            <a:extLst xmlns:a="http://schemas.openxmlformats.org/drawingml/2006/main">
              <a:ext uri="{FF2B5EF4-FFF2-40B4-BE49-F238E27FC236}">
                <a16:creationId xmlns:a16="http://schemas.microsoft.com/office/drawing/2014/main" id="{660BAACC-09CF-4CD8-8139-61CFDEA97BFD}"/>
              </a:ext>
            </a:extLst>
          </p:cNvPr>
          <p:cNvSpPr>
            <a:spLocks xmlns:a="http://schemas.openxmlformats.org/drawingml/2006/main" noGrp="1"/>
          </p:cNvSpPr>
          <p:nvPr/>
        </p:nvSpPr>
        <p:spPr>
          <a:xfrm xmlns:a="http://schemas.openxmlformats.org/drawingml/2006/main">
            <a:off x="6362700" y="4819650"/>
            <a:ext cx="52197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1">
                <a:solidFill>
                  <a:srgbClr val="003DA5"/>
                </a:solidFill>
                <a:latin typeface="Nimbus Sans"/>
                <a:ea typeface="Nimbus Sans"/>
                <a:cs typeface="Nimbus Sans"/>
              </a:defRPr>
            </a:pPr>
            <a:r>
              <a:rPr sz="1950" b="1">
                <a:solidFill>
                  <a:srgbClr val="003DA5"/>
                </a:solidFill>
                <a:latin typeface="Nimbus Sans"/>
                <a:ea typeface="Nimbus Sans"/>
                <a:cs typeface="Nimbus Sans"/>
              </a:rPr>
              <a:t>Changes across time</a:t>
            </a:r>
          </a:p>
        </p:txBody>
      </p:sp>
      <p:sp>
        <p:nvSpPr>
          <p:cNvPr id="10" name="text-7">
            <a:extLst xmlns:a="http://schemas.openxmlformats.org/drawingml/2006/main">
              <a:ext uri="{FF2B5EF4-FFF2-40B4-BE49-F238E27FC236}">
                <a16:creationId xmlns:a16="http://schemas.microsoft.com/office/drawing/2014/main" id="{D163E89D-10C2-4E66-B331-5529DD79C0D5}"/>
              </a:ext>
            </a:extLst>
          </p:cNvPr>
          <p:cNvSpPr>
            <a:spLocks xmlns:a="http://schemas.openxmlformats.org/drawingml/2006/main" noGrp="1"/>
          </p:cNvSpPr>
          <p:nvPr/>
        </p:nvSpPr>
        <p:spPr>
          <a:xfrm xmlns:a="http://schemas.openxmlformats.org/drawingml/2006/main">
            <a:off x="6362700" y="5257800"/>
            <a:ext cx="52197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162A43"/>
                </a:solidFill>
                <a:latin typeface="Nimbus Sans"/>
                <a:ea typeface="Nimbus Sans"/>
                <a:cs typeface="Nimbus Sans"/>
              </a:defRPr>
            </a:pPr>
            <a:r>
              <a:rPr sz="1875" b="0">
                <a:solidFill>
                  <a:srgbClr val="162A43"/>
                </a:solidFill>
                <a:latin typeface="Nimbus Sans"/>
                <a:ea typeface="Nimbus Sans"/>
                <a:cs typeface="Nimbus Sans"/>
              </a:rPr>
              <a:t>Historical imagery adds context to current conditions.</a:t>
            </a:r>
          </a:p>
        </p:txBody>
      </p:sp>
      <p:sp>
        <p:nvSpPr>
          <p:cNvPr id="11" name="text-8">
            <a:extLst xmlns:a="http://schemas.openxmlformats.org/drawingml/2006/main">
              <a:ext uri="{FF2B5EF4-FFF2-40B4-BE49-F238E27FC236}">
                <a16:creationId xmlns:a16="http://schemas.microsoft.com/office/drawing/2014/main" id="{F0C40CBB-1331-4F39-8668-EC0D478D68D1}"/>
              </a:ext>
            </a:extLst>
          </p:cNvPr>
          <p:cNvSpPr>
            <a:spLocks xmlns:a="http://schemas.openxmlformats.org/drawingml/2006/main" noGrp="1"/>
          </p:cNvSpPr>
          <p:nvPr/>
        </p:nvSpPr>
        <p:spPr>
          <a:xfrm xmlns:a="http://schemas.openxmlformats.org/drawingml/2006/main">
            <a:off x="609600" y="5895975"/>
            <a:ext cx="8572500" cy="340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75" b="0">
                <a:solidFill>
                  <a:srgbClr val="003DA5"/>
                </a:solidFill>
                <a:latin typeface="Nimbus Sans"/>
                <a:ea typeface="Nimbus Sans"/>
                <a:cs typeface="Nimbus Sans"/>
              </a:defRPr>
            </a:pPr>
            <a:r>
              <a:rPr sz="1575" b="0" u="sng">
                <a:solidFill>
                  <a:srgbClr val="003DA5"/>
                </a:solidFill>
                <a:latin typeface="Nimbus Sans"/>
                <a:ea typeface="Nimbus Sans"/>
                <a:cs typeface="Nimbus Sans"/>
                <a:hlinkClick xmlns:r="http://schemas.openxmlformats.org/officeDocument/2006/relationships" r:id="R1713f0e979184213"/>
              </a:rPr>
              <a:t>Geospatial Information Services</a:t>
            </a:r>
          </a:p>
        </p:txBody>
      </p:sp>
    </p:spTree>
    <p:extLst>
      <p:ext uri="{BB962C8B-B14F-4D97-AF65-F5344CB8AC3E}">
        <p14:creationId xmlns:p14="http://schemas.microsoft.com/office/powerpoint/2010/main" val="1510756207"/>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1">
            <a:extLst xmlns:a="http://schemas.openxmlformats.org/drawingml/2006/main">
              <a:ext uri="{FF2B5EF4-FFF2-40B4-BE49-F238E27FC236}">
                <a16:creationId xmlns:a16="http://schemas.microsoft.com/office/drawing/2014/main" id="{11406EDA-67A3-495F-B4BB-3034363A02B8}"/>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CONSULT</a:t>
            </a:r>
          </a:p>
        </p:txBody>
      </p:sp>
      <p:sp>
        <p:nvSpPr>
          <p:cNvPr id="2" name="text-2">
            <a:extLst xmlns:a="http://schemas.openxmlformats.org/drawingml/2006/main">
              <a:ext uri="{FF2B5EF4-FFF2-40B4-BE49-F238E27FC236}">
                <a16:creationId xmlns:a16="http://schemas.microsoft.com/office/drawing/2014/main" id="{D6BC14D3-BB70-4CBC-AD69-7761DBEC2A99}"/>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Digital scholarship extends the publication</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b40ad7bcfa2d42d9"/>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E6F9D2E0-8785-4777-BE04-284D8EEFADC3}"/>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13</a:t>
            </a:r>
          </a:p>
        </p:txBody>
      </p:sp>
      <p:sp>
        <p:nvSpPr>
          <p:cNvPr id="5" name="text-4">
            <a:extLst xmlns:a="http://schemas.openxmlformats.org/drawingml/2006/main">
              <a:ext uri="{FF2B5EF4-FFF2-40B4-BE49-F238E27FC236}">
                <a16:creationId xmlns:a16="http://schemas.microsoft.com/office/drawing/2014/main" id="{38A09D54-D836-4A25-A327-57F7B772D05D}"/>
              </a:ext>
            </a:extLst>
          </p:cNvPr>
          <p:cNvSpPr>
            <a:spLocks xmlns:a="http://schemas.openxmlformats.org/drawingml/2006/main" noGrp="1"/>
          </p:cNvSpPr>
          <p:nvPr/>
        </p:nvSpPr>
        <p:spPr>
          <a:xfrm xmlns:a="http://schemas.openxmlformats.org/drawingml/2006/main">
            <a:off x="609600" y="1924050"/>
            <a:ext cx="5762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Digital methods</a:t>
            </a:r>
          </a:p>
        </p:txBody>
      </p:sp>
      <p:sp>
        <p:nvSpPr>
          <p:cNvPr id="6" name="text-5">
            <a:extLst xmlns:a="http://schemas.openxmlformats.org/drawingml/2006/main">
              <a:ext uri="{FF2B5EF4-FFF2-40B4-BE49-F238E27FC236}">
                <a16:creationId xmlns:a16="http://schemas.microsoft.com/office/drawing/2014/main" id="{CCC51AAD-D655-4B95-A416-5645BE11A8A7}"/>
              </a:ext>
            </a:extLst>
          </p:cNvPr>
          <p:cNvSpPr>
            <a:spLocks xmlns:a="http://schemas.openxmlformats.org/drawingml/2006/main" noGrp="1"/>
          </p:cNvSpPr>
          <p:nvPr/>
        </p:nvSpPr>
        <p:spPr>
          <a:xfrm xmlns:a="http://schemas.openxmlformats.org/drawingml/2006/main">
            <a:off x="609600" y="2362200"/>
            <a:ext cx="5762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0">
                <a:solidFill>
                  <a:srgbClr val="162A43"/>
                </a:solidFill>
                <a:latin typeface="Nimbus Sans"/>
                <a:ea typeface="Nimbus Sans"/>
                <a:cs typeface="Nimbus Sans"/>
              </a:defRPr>
            </a:pPr>
            <a:r>
              <a:rPr sz="2025" b="0">
                <a:solidFill>
                  <a:srgbClr val="162A43"/>
                </a:solidFill>
                <a:latin typeface="Nimbus Sans"/>
                <a:ea typeface="Nimbus Sans"/>
                <a:cs typeface="Nimbus Sans"/>
              </a:rPr>
              <a:t>Text analysis, visualization and digital collections</a:t>
            </a:r>
          </a:p>
        </p:txBody>
      </p:sp>
      <p:sp>
        <p:nvSpPr>
          <p:cNvPr id="7" name="text-6">
            <a:extLst xmlns:a="http://schemas.openxmlformats.org/drawingml/2006/main">
              <a:ext uri="{FF2B5EF4-FFF2-40B4-BE49-F238E27FC236}">
                <a16:creationId xmlns:a16="http://schemas.microsoft.com/office/drawing/2014/main" id="{84D49F5A-7C84-4161-9565-BFDEF11708F6}"/>
              </a:ext>
            </a:extLst>
          </p:cNvPr>
          <p:cNvSpPr>
            <a:spLocks xmlns:a="http://schemas.openxmlformats.org/drawingml/2006/main" noGrp="1"/>
          </p:cNvSpPr>
          <p:nvPr/>
        </p:nvSpPr>
        <p:spPr>
          <a:xfrm xmlns:a="http://schemas.openxmlformats.org/drawingml/2006/main">
            <a:off x="609600" y="3228975"/>
            <a:ext cx="5762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Research presentation</a:t>
            </a:r>
          </a:p>
        </p:txBody>
      </p:sp>
      <p:sp>
        <p:nvSpPr>
          <p:cNvPr id="8" name="text-7">
            <a:extLst xmlns:a="http://schemas.openxmlformats.org/drawingml/2006/main">
              <a:ext uri="{FF2B5EF4-FFF2-40B4-BE49-F238E27FC236}">
                <a16:creationId xmlns:a16="http://schemas.microsoft.com/office/drawing/2014/main" id="{C670A653-4CB8-4DF3-B797-C6CE3586E422}"/>
              </a:ext>
            </a:extLst>
          </p:cNvPr>
          <p:cNvSpPr>
            <a:spLocks xmlns:a="http://schemas.openxmlformats.org/drawingml/2006/main" noGrp="1"/>
          </p:cNvSpPr>
          <p:nvPr/>
        </p:nvSpPr>
        <p:spPr>
          <a:xfrm xmlns:a="http://schemas.openxmlformats.org/drawingml/2006/main">
            <a:off x="609600" y="3667125"/>
            <a:ext cx="5762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0">
                <a:solidFill>
                  <a:srgbClr val="162A43"/>
                </a:solidFill>
                <a:latin typeface="Nimbus Sans"/>
                <a:ea typeface="Nimbus Sans"/>
                <a:cs typeface="Nimbus Sans"/>
              </a:defRPr>
            </a:pPr>
            <a:r>
              <a:rPr sz="2025" b="0">
                <a:solidFill>
                  <a:srgbClr val="162A43"/>
                </a:solidFill>
                <a:latin typeface="Nimbus Sans"/>
                <a:ea typeface="Nimbus Sans"/>
                <a:cs typeface="Nimbus Sans"/>
              </a:rPr>
              <a:t>Portfolios, exhibits and interactive narratives</a:t>
            </a:r>
          </a:p>
        </p:txBody>
      </p:sp>
      <p:sp>
        <p:nvSpPr>
          <p:cNvPr id="9" name="text-8">
            <a:extLst xmlns:a="http://schemas.openxmlformats.org/drawingml/2006/main">
              <a:ext uri="{FF2B5EF4-FFF2-40B4-BE49-F238E27FC236}">
                <a16:creationId xmlns:a16="http://schemas.microsoft.com/office/drawing/2014/main" id="{43B14F64-2DF4-4DDE-8507-920CB4C02D28}"/>
              </a:ext>
            </a:extLst>
          </p:cNvPr>
          <p:cNvSpPr>
            <a:spLocks xmlns:a="http://schemas.openxmlformats.org/drawingml/2006/main" noGrp="1"/>
          </p:cNvSpPr>
          <p:nvPr/>
        </p:nvSpPr>
        <p:spPr>
          <a:xfrm xmlns:a="http://schemas.openxmlformats.org/drawingml/2006/main">
            <a:off x="609600" y="4533900"/>
            <a:ext cx="5762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Project development</a:t>
            </a:r>
          </a:p>
        </p:txBody>
      </p:sp>
      <p:sp>
        <p:nvSpPr>
          <p:cNvPr id="10" name="text-9">
            <a:extLst xmlns:a="http://schemas.openxmlformats.org/drawingml/2006/main">
              <a:ext uri="{FF2B5EF4-FFF2-40B4-BE49-F238E27FC236}">
                <a16:creationId xmlns:a16="http://schemas.microsoft.com/office/drawing/2014/main" id="{0E2D76E2-8500-4656-A20E-64D25B5E8870}"/>
              </a:ext>
            </a:extLst>
          </p:cNvPr>
          <p:cNvSpPr>
            <a:spLocks xmlns:a="http://schemas.openxmlformats.org/drawingml/2006/main" noGrp="1"/>
          </p:cNvSpPr>
          <p:nvPr/>
        </p:nvSpPr>
        <p:spPr>
          <a:xfrm xmlns:a="http://schemas.openxmlformats.org/drawingml/2006/main">
            <a:off x="609600" y="4972050"/>
            <a:ext cx="5762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0">
                <a:solidFill>
                  <a:srgbClr val="162A43"/>
                </a:solidFill>
                <a:latin typeface="Nimbus Sans"/>
                <a:ea typeface="Nimbus Sans"/>
                <a:cs typeface="Nimbus Sans"/>
              </a:defRPr>
            </a:pPr>
            <a:r>
              <a:rPr sz="2025" b="0">
                <a:solidFill>
                  <a:srgbClr val="162A43"/>
                </a:solidFill>
                <a:latin typeface="Nimbus Sans"/>
                <a:ea typeface="Nimbus Sans"/>
                <a:cs typeface="Nimbus Sans"/>
              </a:rPr>
              <a:t>Tools, scope, preservation and research communication</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c09a28183134618"/>
          <a:stretch xmlns:a="http://schemas.openxmlformats.org/drawingml/2006/main"/>
        </p:blipFill>
        <p:spPr>
          <a:xfrm xmlns:a="http://schemas.openxmlformats.org/drawingml/2006/main">
            <a:off x="6877050" y="2330215"/>
            <a:ext cx="4695825" cy="2569046"/>
          </a:xfrm>
          <a:prstGeom xmlns:a="http://schemas.openxmlformats.org/drawingml/2006/main" prst="rect">
            <a:avLst/>
          </a:prstGeom>
        </p:spPr>
      </p:pic>
      <p:sp>
        <p:nvSpPr>
          <p:cNvPr id="12" name="text-10">
            <a:extLst xmlns:a="http://schemas.openxmlformats.org/drawingml/2006/main">
              <a:ext uri="{FF2B5EF4-FFF2-40B4-BE49-F238E27FC236}">
                <a16:creationId xmlns:a16="http://schemas.microsoft.com/office/drawing/2014/main" id="{3AB352B0-1AC8-4675-A7C4-6348DEA6CB73}"/>
              </a:ext>
            </a:extLst>
          </p:cNvPr>
          <p:cNvSpPr>
            <a:spLocks xmlns:a="http://schemas.openxmlformats.org/drawingml/2006/main" noGrp="1"/>
          </p:cNvSpPr>
          <p:nvPr/>
        </p:nvSpPr>
        <p:spPr>
          <a:xfrm xmlns:a="http://schemas.openxmlformats.org/drawingml/2006/main">
            <a:off x="609600" y="5895975"/>
            <a:ext cx="10572750" cy="35623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650" b="0">
                <a:solidFill>
                  <a:srgbClr val="003DA5"/>
                </a:solidFill>
                <a:latin typeface="Nimbus Sans"/>
                <a:ea typeface="Nimbus Sans"/>
                <a:cs typeface="Nimbus Sans"/>
              </a:defRPr>
            </a:pPr>
            <a:r>
              <a:rPr sz="1650" b="0" u="sng">
                <a:solidFill>
                  <a:srgbClr val="003DA5"/>
                </a:solidFill>
                <a:latin typeface="Nimbus Sans"/>
                <a:ea typeface="Nimbus Sans"/>
                <a:cs typeface="Nimbus Sans"/>
                <a:hlinkClick xmlns:r="http://schemas.openxmlformats.org/officeDocument/2006/relationships" r:id="Ra937989b59164f79"/>
              </a:rPr>
              <a:t>Digital scholarship consultation with Jing Han</a:t>
            </a:r>
          </a:p>
        </p:txBody>
      </p:sp>
    </p:spTree>
    <p:extLst>
      <p:ext uri="{BB962C8B-B14F-4D97-AF65-F5344CB8AC3E}">
        <p14:creationId xmlns:p14="http://schemas.microsoft.com/office/powerpoint/2010/main" val="2109258758"/>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ext-1">
            <a:extLst xmlns:a="http://schemas.openxmlformats.org/drawingml/2006/main">
              <a:ext uri="{FF2B5EF4-FFF2-40B4-BE49-F238E27FC236}">
                <a16:creationId xmlns:a16="http://schemas.microsoft.com/office/drawing/2014/main" id="{26B98DC4-A028-4F96-8951-0838293CFE47}"/>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CONSULT</a:t>
            </a:r>
          </a:p>
        </p:txBody>
      </p:sp>
      <p:sp>
        <p:nvSpPr>
          <p:cNvPr id="2" name="text-2">
            <a:extLst xmlns:a="http://schemas.openxmlformats.org/drawingml/2006/main">
              <a:ext uri="{FF2B5EF4-FFF2-40B4-BE49-F238E27FC236}">
                <a16:creationId xmlns:a16="http://schemas.microsoft.com/office/drawing/2014/main" id="{4B641DFB-C6D2-4CB5-870A-96FF22E1F0D9}"/>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Publishing and public research</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30bf2c1921954c99"/>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59F2F94A-D63A-4A22-BF02-6A87CFBA81AB}"/>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14</a:t>
            </a:r>
          </a:p>
        </p:txBody>
      </p:sp>
      <p:sp>
        <p:nvSpPr>
          <p:cNvPr id="5" name="text-4">
            <a:extLst xmlns:a="http://schemas.openxmlformats.org/drawingml/2006/main">
              <a:ext uri="{FF2B5EF4-FFF2-40B4-BE49-F238E27FC236}">
                <a16:creationId xmlns:a16="http://schemas.microsoft.com/office/drawing/2014/main" id="{AE310196-0EE8-4AC3-BEA8-77292CCF89DA}"/>
              </a:ext>
            </a:extLst>
          </p:cNvPr>
          <p:cNvSpPr>
            <a:spLocks xmlns:a="http://schemas.openxmlformats.org/drawingml/2006/main" noGrp="1"/>
          </p:cNvSpPr>
          <p:nvPr/>
        </p:nvSpPr>
        <p:spPr>
          <a:xfrm xmlns:a="http://schemas.openxmlformats.org/drawingml/2006/main">
            <a:off x="609600" y="1885950"/>
            <a:ext cx="5810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Open scholarship</a:t>
            </a:r>
          </a:p>
        </p:txBody>
      </p:sp>
      <p:sp>
        <p:nvSpPr>
          <p:cNvPr id="6" name="text-5">
            <a:extLst xmlns:a="http://schemas.openxmlformats.org/drawingml/2006/main">
              <a:ext uri="{FF2B5EF4-FFF2-40B4-BE49-F238E27FC236}">
                <a16:creationId xmlns:a16="http://schemas.microsoft.com/office/drawing/2014/main" id="{248075AC-492E-45F6-99E7-484A55DD109C}"/>
              </a:ext>
            </a:extLst>
          </p:cNvPr>
          <p:cNvSpPr>
            <a:spLocks xmlns:a="http://schemas.openxmlformats.org/drawingml/2006/main" noGrp="1"/>
          </p:cNvSpPr>
          <p:nvPr/>
        </p:nvSpPr>
        <p:spPr>
          <a:xfrm xmlns:a="http://schemas.openxmlformats.org/drawingml/2006/main">
            <a:off x="609600" y="2324100"/>
            <a:ext cx="58102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0">
                <a:solidFill>
                  <a:srgbClr val="162A43"/>
                </a:solidFill>
                <a:latin typeface="Nimbus Sans"/>
                <a:ea typeface="Nimbus Sans"/>
                <a:cs typeface="Nimbus Sans"/>
              </a:defRPr>
            </a:pPr>
            <a:r>
              <a:rPr sz="2025" b="0">
                <a:solidFill>
                  <a:srgbClr val="162A43"/>
                </a:solidFill>
                <a:latin typeface="Nimbus Sans"/>
                <a:ea typeface="Nimbus Sans"/>
                <a:cs typeface="Nimbus Sans"/>
              </a:rPr>
              <a:t>Author rights, repositories and publishing support</a:t>
            </a:r>
          </a:p>
        </p:txBody>
      </p:sp>
      <p:sp>
        <p:nvSpPr>
          <p:cNvPr id="7" name="text-6">
            <a:extLst xmlns:a="http://schemas.openxmlformats.org/drawingml/2006/main">
              <a:ext uri="{FF2B5EF4-FFF2-40B4-BE49-F238E27FC236}">
                <a16:creationId xmlns:a16="http://schemas.microsoft.com/office/drawing/2014/main" id="{DBCD35B7-4C6F-4B9D-8165-80AE7FC1BAEB}"/>
              </a:ext>
            </a:extLst>
          </p:cNvPr>
          <p:cNvSpPr>
            <a:spLocks xmlns:a="http://schemas.openxmlformats.org/drawingml/2006/main" noGrp="1"/>
          </p:cNvSpPr>
          <p:nvPr/>
        </p:nvSpPr>
        <p:spPr>
          <a:xfrm xmlns:a="http://schemas.openxmlformats.org/drawingml/2006/main">
            <a:off x="609600" y="3200400"/>
            <a:ext cx="5810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ORCA Forum</a:t>
            </a:r>
          </a:p>
        </p:txBody>
      </p:sp>
      <p:sp>
        <p:nvSpPr>
          <p:cNvPr id="8" name="text-7">
            <a:extLst xmlns:a="http://schemas.openxmlformats.org/drawingml/2006/main">
              <a:ext uri="{FF2B5EF4-FFF2-40B4-BE49-F238E27FC236}">
                <a16:creationId xmlns:a16="http://schemas.microsoft.com/office/drawing/2014/main" id="{2AFA6778-8759-40F3-A5D0-3F8A1BE4C06D}"/>
              </a:ext>
            </a:extLst>
          </p:cNvPr>
          <p:cNvSpPr>
            <a:spLocks xmlns:a="http://schemas.openxmlformats.org/drawingml/2006/main" noGrp="1"/>
          </p:cNvSpPr>
          <p:nvPr/>
        </p:nvSpPr>
        <p:spPr>
          <a:xfrm xmlns:a="http://schemas.openxmlformats.org/drawingml/2006/main">
            <a:off x="609600" y="3638550"/>
            <a:ext cx="58102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0">
                <a:solidFill>
                  <a:srgbClr val="162A43"/>
                </a:solidFill>
                <a:latin typeface="Nimbus Sans"/>
                <a:ea typeface="Nimbus Sans"/>
                <a:cs typeface="Nimbus Sans"/>
              </a:defRPr>
            </a:pPr>
            <a:r>
              <a:rPr sz="2025" b="0">
                <a:solidFill>
                  <a:srgbClr val="162A43"/>
                </a:solidFill>
                <a:latin typeface="Nimbus Sans"/>
                <a:ea typeface="Nimbus Sans"/>
                <a:cs typeface="Nimbus Sans"/>
              </a:rPr>
              <a:t>A venue for student projects and open research</a:t>
            </a:r>
          </a:p>
        </p:txBody>
      </p:sp>
      <p:sp>
        <p:nvSpPr>
          <p:cNvPr id="9" name="text-8">
            <a:extLst xmlns:a="http://schemas.openxmlformats.org/drawingml/2006/main">
              <a:ext uri="{FF2B5EF4-FFF2-40B4-BE49-F238E27FC236}">
                <a16:creationId xmlns:a16="http://schemas.microsoft.com/office/drawing/2014/main" id="{7A64006A-8519-487C-BEB6-FF80B56A7D02}"/>
              </a:ext>
            </a:extLst>
          </p:cNvPr>
          <p:cNvSpPr>
            <a:spLocks xmlns:a="http://schemas.openxmlformats.org/drawingml/2006/main" noGrp="1"/>
          </p:cNvSpPr>
          <p:nvPr/>
        </p:nvSpPr>
        <p:spPr>
          <a:xfrm xmlns:a="http://schemas.openxmlformats.org/drawingml/2006/main">
            <a:off x="609600" y="4514850"/>
            <a:ext cx="5810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The Reference Desk</a:t>
            </a:r>
          </a:p>
        </p:txBody>
      </p:sp>
      <p:sp>
        <p:nvSpPr>
          <p:cNvPr id="10" name="text-9">
            <a:extLst xmlns:a="http://schemas.openxmlformats.org/drawingml/2006/main">
              <a:ext uri="{FF2B5EF4-FFF2-40B4-BE49-F238E27FC236}">
                <a16:creationId xmlns:a16="http://schemas.microsoft.com/office/drawing/2014/main" id="{6B58B546-EAA0-4CC5-951E-EF1BD4B1FB2F}"/>
              </a:ext>
            </a:extLst>
          </p:cNvPr>
          <p:cNvSpPr>
            <a:spLocks xmlns:a="http://schemas.openxmlformats.org/drawingml/2006/main" noGrp="1"/>
          </p:cNvSpPr>
          <p:nvPr/>
        </p:nvSpPr>
        <p:spPr>
          <a:xfrm xmlns:a="http://schemas.openxmlformats.org/drawingml/2006/main">
            <a:off x="609600" y="4953000"/>
            <a:ext cx="58102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0">
                <a:solidFill>
                  <a:srgbClr val="162A43"/>
                </a:solidFill>
                <a:latin typeface="Nimbus Sans"/>
                <a:ea typeface="Nimbus Sans"/>
                <a:cs typeface="Nimbus Sans"/>
              </a:defRPr>
            </a:pPr>
            <a:r>
              <a:rPr sz="2025" b="0">
                <a:solidFill>
                  <a:srgbClr val="162A43"/>
                </a:solidFill>
                <a:latin typeface="Nimbus Sans"/>
                <a:ea typeface="Nimbus Sans"/>
                <a:cs typeface="Nimbus Sans"/>
              </a:rPr>
              <a:t>Conversations about researchers’ projects and methods</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41672a36b9046b9"/>
          <a:srcRect xmlns:a="http://schemas.openxmlformats.org/drawingml/2006/main" l="0" t="152" r="0" b="152"/>
          <a:stretch xmlns:a="http://schemas.openxmlformats.org/drawingml/2006/main">
            <a:fillRect l="0" t="0" r="0" b="0"/>
          </a:stretch>
        </p:blipFill>
        <p:spPr>
          <a:xfrm xmlns:a="http://schemas.openxmlformats.org/drawingml/2006/main">
            <a:off x="6867525" y="2076450"/>
            <a:ext cx="4714875" cy="3133725"/>
          </a:xfrm>
          <a:prstGeom xmlns:a="http://schemas.openxmlformats.org/drawingml/2006/main" prst="rect">
            <a:avLst/>
          </a:prstGeom>
        </p:spPr>
      </p:pic>
      <p:sp>
        <p:nvSpPr>
          <p:cNvPr id="12" name="text-10">
            <a:extLst xmlns:a="http://schemas.openxmlformats.org/drawingml/2006/main">
              <a:ext uri="{FF2B5EF4-FFF2-40B4-BE49-F238E27FC236}">
                <a16:creationId xmlns:a16="http://schemas.microsoft.com/office/drawing/2014/main" id="{92F585F0-D10E-4CCA-A026-36723ACF6BCA}"/>
              </a:ext>
            </a:extLst>
          </p:cNvPr>
          <p:cNvSpPr>
            <a:spLocks xmlns:a="http://schemas.openxmlformats.org/drawingml/2006/main" noGrp="1"/>
          </p:cNvSpPr>
          <p:nvPr/>
        </p:nvSpPr>
        <p:spPr>
          <a:xfrm xmlns:a="http://schemas.openxmlformats.org/drawingml/2006/main">
            <a:off x="609600" y="5886450"/>
            <a:ext cx="3619500" cy="340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75" b="0">
                <a:solidFill>
                  <a:srgbClr val="003DA5"/>
                </a:solidFill>
                <a:latin typeface="Nimbus Sans"/>
                <a:ea typeface="Nimbus Sans"/>
                <a:cs typeface="Nimbus Sans"/>
              </a:defRPr>
            </a:pPr>
            <a:r>
              <a:rPr sz="1575" b="0" u="sng">
                <a:solidFill>
                  <a:srgbClr val="003DA5"/>
                </a:solidFill>
                <a:latin typeface="Nimbus Sans"/>
                <a:ea typeface="Nimbus Sans"/>
                <a:cs typeface="Nimbus Sans"/>
                <a:hlinkClick xmlns:r="http://schemas.openxmlformats.org/officeDocument/2006/relationships" r:id="Ra4d28d8c3065452f"/>
              </a:rPr>
              <a:t>Scholarly Communication</a:t>
            </a:r>
          </a:p>
        </p:txBody>
      </p:sp>
      <p:sp>
        <p:nvSpPr>
          <p:cNvPr id="13" name="text-11">
            <a:extLst xmlns:a="http://schemas.openxmlformats.org/drawingml/2006/main">
              <a:ext uri="{FF2B5EF4-FFF2-40B4-BE49-F238E27FC236}">
                <a16:creationId xmlns:a16="http://schemas.microsoft.com/office/drawing/2014/main" id="{F8CBD5E7-A83A-4914-98B8-577493D69194}"/>
              </a:ext>
            </a:extLst>
          </p:cNvPr>
          <p:cNvSpPr>
            <a:spLocks xmlns:a="http://schemas.openxmlformats.org/drawingml/2006/main" noGrp="1"/>
          </p:cNvSpPr>
          <p:nvPr/>
        </p:nvSpPr>
        <p:spPr>
          <a:xfrm xmlns:a="http://schemas.openxmlformats.org/drawingml/2006/main">
            <a:off x="4476750" y="5886450"/>
            <a:ext cx="4095750" cy="340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75" b="0">
                <a:solidFill>
                  <a:srgbClr val="003DA5"/>
                </a:solidFill>
                <a:latin typeface="Nimbus Sans"/>
                <a:ea typeface="Nimbus Sans"/>
                <a:cs typeface="Nimbus Sans"/>
              </a:defRPr>
            </a:pPr>
            <a:r>
              <a:rPr sz="1575" b="0" u="sng">
                <a:solidFill>
                  <a:srgbClr val="003DA5"/>
                </a:solidFill>
                <a:latin typeface="Nimbus Sans"/>
                <a:ea typeface="Nimbus Sans"/>
                <a:cs typeface="Nimbus Sans"/>
                <a:hlinkClick xmlns:r="http://schemas.openxmlformats.org/officeDocument/2006/relationships" r:id="R9dc16e74b00548d5"/>
              </a:rPr>
              <a:t>ORCA and Digital Scholarship</a:t>
            </a:r>
          </a:p>
        </p:txBody>
      </p:sp>
      <p:sp>
        <p:nvSpPr>
          <p:cNvPr id="14" name="text-12">
            <a:extLst xmlns:a="http://schemas.openxmlformats.org/drawingml/2006/main">
              <a:ext uri="{FF2B5EF4-FFF2-40B4-BE49-F238E27FC236}">
                <a16:creationId xmlns:a16="http://schemas.microsoft.com/office/drawing/2014/main" id="{29B9BD98-5793-4852-A7B5-BEC290526EEF}"/>
              </a:ext>
            </a:extLst>
          </p:cNvPr>
          <p:cNvSpPr>
            <a:spLocks xmlns:a="http://schemas.openxmlformats.org/drawingml/2006/main" noGrp="1"/>
          </p:cNvSpPr>
          <p:nvPr/>
        </p:nvSpPr>
        <p:spPr>
          <a:xfrm xmlns:a="http://schemas.openxmlformats.org/drawingml/2006/main">
            <a:off x="8953500" y="5886450"/>
            <a:ext cx="2286000" cy="340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75" b="0">
                <a:solidFill>
                  <a:srgbClr val="003DA5"/>
                </a:solidFill>
                <a:latin typeface="Nimbus Sans"/>
                <a:ea typeface="Nimbus Sans"/>
                <a:cs typeface="Nimbus Sans"/>
              </a:defRPr>
            </a:pPr>
            <a:r>
              <a:rPr sz="1575" b="0" u="sng">
                <a:solidFill>
                  <a:srgbClr val="003DA5"/>
                </a:solidFill>
                <a:latin typeface="Nimbus Sans"/>
                <a:ea typeface="Nimbus Sans"/>
                <a:cs typeface="Nimbus Sans"/>
                <a:hlinkClick xmlns:r="http://schemas.openxmlformats.org/officeDocument/2006/relationships" r:id="Rcbcca171e7114914"/>
              </a:rPr>
              <a:t>Podcast</a:t>
            </a:r>
          </a:p>
        </p:txBody>
      </p:sp>
    </p:spTree>
    <p:extLst>
      <p:ext uri="{BB962C8B-B14F-4D97-AF65-F5344CB8AC3E}">
        <p14:creationId xmlns:p14="http://schemas.microsoft.com/office/powerpoint/2010/main" val="407799423"/>
      </p:ext>
    </p:extLst>
  </p:cSld>
</p:sld>
</file>

<file path=ppt/slides/slide15.xml><?xml version="1.0" encoding="utf-8"?>
<p:sld xmlns:p="http://schemas.openxmlformats.org/presentationml/2006/main">
  <p:cSld>
    <p:bg>
      <p:bgPr>
        <a:solidFill xmlns:a="http://schemas.openxmlformats.org/drawingml/2006/main">
          <a:srgbClr val="0D2047"/>
        </a:solidFill>
      </p:bgPr>
    </p:bg>
    <p:spTree>
      <p:nvGrpSpPr>
        <p:cNvPr id="1" name=""/>
        <p:cNvGrpSpPr/>
        <p:nvPr/>
      </p:nvGrpSpPr>
      <p:grpSpPr>
        <a:xfrm xmlns:a="http://schemas.openxmlformats.org/drawingml/2006/main"/>
      </p:grpSpPr>
      <p:sp>
        <p:nvSpPr>
          <p:cNvPr id="8" name="text-1">
            <a:extLst xmlns:a="http://schemas.openxmlformats.org/drawingml/2006/main">
              <a:ext uri="{FF2B5EF4-FFF2-40B4-BE49-F238E27FC236}">
                <a16:creationId xmlns:a16="http://schemas.microsoft.com/office/drawing/2014/main" id="{D2A6887E-73EE-4FE0-A817-D2CC8D16A738}"/>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FFB81C"/>
                </a:solidFill>
                <a:latin typeface="Nimbus Sans"/>
                <a:ea typeface="Nimbus Sans"/>
                <a:cs typeface="Nimbus Sans"/>
              </a:defRPr>
            </a:pPr>
            <a:r>
              <a:rPr sz="1200" b="1">
                <a:solidFill>
                  <a:srgbClr val="FFB81C"/>
                </a:solidFill>
                <a:latin typeface="Nimbus Sans"/>
                <a:ea typeface="Nimbus Sans"/>
                <a:cs typeface="Nimbus Sans"/>
              </a:rPr>
              <a:t>RESEARCH IN ACTION</a:t>
            </a:r>
          </a:p>
        </p:txBody>
      </p:sp>
      <p:sp>
        <p:nvSpPr>
          <p:cNvPr id="2" name="text-2">
            <a:extLst xmlns:a="http://schemas.openxmlformats.org/drawingml/2006/main">
              <a:ext uri="{FF2B5EF4-FFF2-40B4-BE49-F238E27FC236}">
                <a16:creationId xmlns:a16="http://schemas.microsoft.com/office/drawing/2014/main" id="{0BEBAEF4-13F7-483D-BD2E-D797F6006FCD}"/>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FFFFFF"/>
                </a:solidFill>
                <a:latin typeface="Nimbus Sans"/>
                <a:ea typeface="Nimbus Sans"/>
                <a:cs typeface="Nimbus Sans"/>
              </a:defRPr>
            </a:pPr>
            <a:r>
              <a:rPr sz="3300" b="1">
                <a:solidFill>
                  <a:srgbClr val="FFFFFF"/>
                </a:solidFill>
                <a:latin typeface="Nimbus Sans"/>
                <a:ea typeface="Nimbus Sans"/>
                <a:cs typeface="Nimbus Sans"/>
              </a:rPr>
              <a:t>CooperScene: autonomous-vehicle data</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c3c59b98d4ae4035"/>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0D500271-70A6-4598-843A-489C80DDFE1A}"/>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CBD5E5"/>
                </a:solidFill>
                <a:latin typeface="Nimbus Sans"/>
                <a:ea typeface="Nimbus Sans"/>
                <a:cs typeface="Nimbus Sans"/>
              </a:defRPr>
            </a:pPr>
            <a:r>
              <a:rPr sz="1125" b="0">
                <a:solidFill>
                  <a:srgbClr val="CBD5E5"/>
                </a:solidFill>
                <a:latin typeface="Nimbus Sans"/>
                <a:ea typeface="Nimbus Sans"/>
                <a:cs typeface="Nimbus Sans"/>
              </a:rPr>
              <a:t>15</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dd5d3a6a96c04e6b"/>
          <a:stretch xmlns:a="http://schemas.openxmlformats.org/drawingml/2006/main"/>
        </p:blipFill>
        <p:spPr>
          <a:xfrm xmlns:a="http://schemas.openxmlformats.org/drawingml/2006/main">
            <a:off x="1167765" y="1733550"/>
            <a:ext cx="9856470" cy="3790950"/>
          </a:xfrm>
          <a:prstGeom xmlns:a="http://schemas.openxmlformats.org/drawingml/2006/main" prst="rect">
            <a:avLst/>
          </a:prstGeom>
        </p:spPr>
      </p:pic>
      <p:sp>
        <p:nvSpPr>
          <p:cNvPr id="6" name="text-4">
            <a:extLst xmlns:a="http://schemas.openxmlformats.org/drawingml/2006/main">
              <a:ext uri="{FF2B5EF4-FFF2-40B4-BE49-F238E27FC236}">
                <a16:creationId xmlns:a16="http://schemas.microsoft.com/office/drawing/2014/main" id="{F2523FD7-CE1A-4EAB-BE3B-B2EFEE6BDE8D}"/>
              </a:ext>
            </a:extLst>
          </p:cNvPr>
          <p:cNvSpPr>
            <a:spLocks xmlns:a="http://schemas.openxmlformats.org/drawingml/2006/main" noGrp="1"/>
          </p:cNvSpPr>
          <p:nvPr/>
        </p:nvSpPr>
        <p:spPr>
          <a:xfrm xmlns:a="http://schemas.openxmlformats.org/drawingml/2006/main">
            <a:off x="609600" y="5638800"/>
            <a:ext cx="10715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0">
                <a:solidFill>
                  <a:srgbClr val="FFFFFF"/>
                </a:solidFill>
                <a:latin typeface="Nimbus Sans"/>
                <a:ea typeface="Nimbus Sans"/>
                <a:cs typeface="Nimbus Sans"/>
              </a:defRPr>
            </a:pPr>
            <a:r>
              <a:rPr sz="2025" b="0">
                <a:solidFill>
                  <a:srgbClr val="FFFFFF"/>
                </a:solidFill>
                <a:latin typeface="Nimbus Sans"/>
                <a:ea typeface="Nimbus Sans"/>
                <a:cs typeface="Nimbus Sans"/>
              </a:rPr>
              <a:t>An interactive viewer makes complex sensor data explorable before download.</a:t>
            </a:r>
          </a:p>
        </p:txBody>
      </p:sp>
      <p:sp>
        <p:nvSpPr>
          <p:cNvPr id="7" name="text-5">
            <a:extLst xmlns:a="http://schemas.openxmlformats.org/drawingml/2006/main">
              <a:ext uri="{FF2B5EF4-FFF2-40B4-BE49-F238E27FC236}">
                <a16:creationId xmlns:a16="http://schemas.microsoft.com/office/drawing/2014/main" id="{18C76D7B-8491-4319-9623-7ADBAD8203FD}"/>
              </a:ext>
            </a:extLst>
          </p:cNvPr>
          <p:cNvSpPr>
            <a:spLocks xmlns:a="http://schemas.openxmlformats.org/drawingml/2006/main" noGrp="1"/>
          </p:cNvSpPr>
          <p:nvPr/>
        </p:nvSpPr>
        <p:spPr>
          <a:xfrm xmlns:a="http://schemas.openxmlformats.org/drawingml/2006/main">
            <a:off x="609600" y="5972175"/>
            <a:ext cx="9525000" cy="340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75" b="0">
                <a:solidFill>
                  <a:srgbClr val="FFB81C"/>
                </a:solidFill>
                <a:latin typeface="Nimbus Sans"/>
                <a:ea typeface="Nimbus Sans"/>
                <a:cs typeface="Nimbus Sans"/>
              </a:defRPr>
            </a:pPr>
            <a:r>
              <a:rPr sz="1575" b="0" u="sng">
                <a:solidFill>
                  <a:srgbClr val="FFB81C"/>
                </a:solidFill>
                <a:latin typeface="Nimbus Sans"/>
                <a:ea typeface="Nimbus Sans"/>
                <a:cs typeface="Nimbus Sans"/>
                <a:hlinkClick xmlns:r="http://schemas.openxmlformats.org/officeDocument/2006/relationships" r:id="R7e4436b77f6c402e"/>
              </a:rPr>
              <a:t>Explore the CooperScene viewer</a:t>
            </a:r>
          </a:p>
        </p:txBody>
      </p:sp>
    </p:spTree>
    <p:extLst>
      <p:ext uri="{BB962C8B-B14F-4D97-AF65-F5344CB8AC3E}">
        <p14:creationId xmlns:p14="http://schemas.microsoft.com/office/powerpoint/2010/main" val="1230235736"/>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ext-1">
            <a:extLst xmlns:a="http://schemas.openxmlformats.org/drawingml/2006/main">
              <a:ext uri="{FF2B5EF4-FFF2-40B4-BE49-F238E27FC236}">
                <a16:creationId xmlns:a16="http://schemas.microsoft.com/office/drawing/2014/main" id="{EFDF445A-E01C-48E1-B54E-D39793D8EB6E}"/>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RESEARCH IN ACTION</a:t>
            </a:r>
          </a:p>
        </p:txBody>
      </p:sp>
      <p:sp>
        <p:nvSpPr>
          <p:cNvPr id="2" name="text-2">
            <a:extLst xmlns:a="http://schemas.openxmlformats.org/drawingml/2006/main">
              <a:ext uri="{FF2B5EF4-FFF2-40B4-BE49-F238E27FC236}">
                <a16:creationId xmlns:a16="http://schemas.microsoft.com/office/drawing/2014/main" id="{2A1FEBA8-4185-4D34-B81E-79683DD9ED79}"/>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The collaboration behind CooperScene</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e7f84ee86964c1a"/>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92D49E59-51F6-41AC-B483-28CDA076C0F1}"/>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16</a:t>
            </a:r>
          </a:p>
        </p:txBody>
      </p:sp>
      <p:sp>
        <p:nvSpPr>
          <p:cNvPr id="5" name="text-4">
            <a:extLst xmlns:a="http://schemas.openxmlformats.org/drawingml/2006/main">
              <a:ext uri="{FF2B5EF4-FFF2-40B4-BE49-F238E27FC236}">
                <a16:creationId xmlns:a16="http://schemas.microsoft.com/office/drawing/2014/main" id="{FFBFD7CF-A292-4B34-9389-71D48FE9C394}"/>
              </a:ext>
            </a:extLst>
          </p:cNvPr>
          <p:cNvSpPr>
            <a:spLocks xmlns:a="http://schemas.openxmlformats.org/drawingml/2006/main" noGrp="1"/>
          </p:cNvSpPr>
          <p:nvPr/>
        </p:nvSpPr>
        <p:spPr>
          <a:xfrm xmlns:a="http://schemas.openxmlformats.org/drawingml/2006/main">
            <a:off x="609600" y="1943100"/>
            <a:ext cx="71151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003DA5"/>
                </a:solidFill>
                <a:latin typeface="Nimbus Sans"/>
                <a:ea typeface="Nimbus Sans"/>
                <a:cs typeface="Nimbus Sans"/>
              </a:defRPr>
            </a:pPr>
            <a:r>
              <a:rPr sz="2025" b="1">
                <a:solidFill>
                  <a:srgbClr val="003DA5"/>
                </a:solidFill>
                <a:latin typeface="Nimbus Sans"/>
                <a:ea typeface="Nimbus Sans"/>
                <a:cs typeface="Nimbus Sans"/>
              </a:rPr>
              <a:t>Research team</a:t>
            </a:r>
          </a:p>
        </p:txBody>
      </p:sp>
      <p:sp>
        <p:nvSpPr>
          <p:cNvPr id="6" name="text-5">
            <a:extLst xmlns:a="http://schemas.openxmlformats.org/drawingml/2006/main">
              <a:ext uri="{FF2B5EF4-FFF2-40B4-BE49-F238E27FC236}">
                <a16:creationId xmlns:a16="http://schemas.microsoft.com/office/drawing/2014/main" id="{E6317F44-A4B1-4B14-B91F-F5DB18AF769F}"/>
              </a:ext>
            </a:extLst>
          </p:cNvPr>
          <p:cNvSpPr>
            <a:spLocks xmlns:a="http://schemas.openxmlformats.org/drawingml/2006/main" noGrp="1"/>
          </p:cNvSpPr>
          <p:nvPr/>
        </p:nvSpPr>
        <p:spPr>
          <a:xfrm xmlns:a="http://schemas.openxmlformats.org/drawingml/2006/main">
            <a:off x="609600" y="2381250"/>
            <a:ext cx="711517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62A43"/>
                </a:solidFill>
                <a:latin typeface="Nimbus Sans"/>
                <a:ea typeface="Nimbus Sans"/>
                <a:cs typeface="Nimbus Sans"/>
              </a:defRPr>
            </a:pPr>
            <a:r>
              <a:rPr sz="2100" b="0">
                <a:solidFill>
                  <a:srgbClr val="162A43"/>
                </a:solidFill>
                <a:latin typeface="Nimbus Sans"/>
                <a:ea typeface="Nimbus Sans"/>
                <a:cs typeface="Nimbus Sans"/>
              </a:rPr>
              <a:t>Hang Qiu and the Collaborative Intelligence Systems Lab</a:t>
            </a:r>
          </a:p>
        </p:txBody>
      </p:sp>
      <p:sp>
        <p:nvSpPr>
          <p:cNvPr id="7" name="text-6">
            <a:extLst xmlns:a="http://schemas.openxmlformats.org/drawingml/2006/main">
              <a:ext uri="{FF2B5EF4-FFF2-40B4-BE49-F238E27FC236}">
                <a16:creationId xmlns:a16="http://schemas.microsoft.com/office/drawing/2014/main" id="{0452B4C8-6837-43A7-AB28-043FD80E69D9}"/>
              </a:ext>
            </a:extLst>
          </p:cNvPr>
          <p:cNvSpPr>
            <a:spLocks xmlns:a="http://schemas.openxmlformats.org/drawingml/2006/main" noGrp="1"/>
          </p:cNvSpPr>
          <p:nvPr/>
        </p:nvSpPr>
        <p:spPr>
          <a:xfrm xmlns:a="http://schemas.openxmlformats.org/drawingml/2006/main">
            <a:off x="609600" y="3181350"/>
            <a:ext cx="71151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003DA5"/>
                </a:solidFill>
                <a:latin typeface="Nimbus Sans"/>
                <a:ea typeface="Nimbus Sans"/>
                <a:cs typeface="Nimbus Sans"/>
              </a:defRPr>
            </a:pPr>
            <a:r>
              <a:rPr sz="2025" b="1">
                <a:solidFill>
                  <a:srgbClr val="003DA5"/>
                </a:solidFill>
                <a:latin typeface="Nimbus Sans"/>
                <a:ea typeface="Nimbus Sans"/>
                <a:cs typeface="Nimbus Sans"/>
              </a:rPr>
              <a:t>Research Services</a:t>
            </a:r>
          </a:p>
        </p:txBody>
      </p:sp>
      <p:sp>
        <p:nvSpPr>
          <p:cNvPr id="8" name="text-7">
            <a:extLst xmlns:a="http://schemas.openxmlformats.org/drawingml/2006/main">
              <a:ext uri="{FF2B5EF4-FFF2-40B4-BE49-F238E27FC236}">
                <a16:creationId xmlns:a16="http://schemas.microsoft.com/office/drawing/2014/main" id="{651B21B5-6EA6-437D-BE80-467F4A033113}"/>
              </a:ext>
            </a:extLst>
          </p:cNvPr>
          <p:cNvSpPr>
            <a:spLocks xmlns:a="http://schemas.openxmlformats.org/drawingml/2006/main" noGrp="1"/>
          </p:cNvSpPr>
          <p:nvPr/>
        </p:nvSpPr>
        <p:spPr>
          <a:xfrm xmlns:a="http://schemas.openxmlformats.org/drawingml/2006/main">
            <a:off x="609600" y="3619500"/>
            <a:ext cx="711517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62A43"/>
                </a:solidFill>
                <a:latin typeface="Nimbus Sans"/>
                <a:ea typeface="Nimbus Sans"/>
                <a:cs typeface="Nimbus Sans"/>
              </a:defRPr>
            </a:pPr>
            <a:r>
              <a:rPr sz="2100" b="0">
                <a:solidFill>
                  <a:srgbClr val="162A43"/>
                </a:solidFill>
                <a:latin typeface="Nimbus Sans"/>
                <a:ea typeface="Nimbus Sans"/>
                <a:cs typeface="Nimbus Sans"/>
              </a:rPr>
              <a:t>Barbara Martinez Neda, Research Data Scientist</a:t>
            </a:r>
          </a:p>
        </p:txBody>
      </p:sp>
      <p:sp>
        <p:nvSpPr>
          <p:cNvPr id="9" name="text-8">
            <a:extLst xmlns:a="http://schemas.openxmlformats.org/drawingml/2006/main">
              <a:ext uri="{FF2B5EF4-FFF2-40B4-BE49-F238E27FC236}">
                <a16:creationId xmlns:a16="http://schemas.microsoft.com/office/drawing/2014/main" id="{5DE51CE2-81E3-4D85-A136-A35AEB32E2A2}"/>
              </a:ext>
            </a:extLst>
          </p:cNvPr>
          <p:cNvSpPr>
            <a:spLocks xmlns:a="http://schemas.openxmlformats.org/drawingml/2006/main" noGrp="1"/>
          </p:cNvSpPr>
          <p:nvPr/>
        </p:nvSpPr>
        <p:spPr>
          <a:xfrm xmlns:a="http://schemas.openxmlformats.org/drawingml/2006/main">
            <a:off x="609600" y="4419600"/>
            <a:ext cx="71151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003DA5"/>
                </a:solidFill>
                <a:latin typeface="Nimbus Sans"/>
                <a:ea typeface="Nimbus Sans"/>
                <a:cs typeface="Nimbus Sans"/>
              </a:defRPr>
            </a:pPr>
            <a:r>
              <a:rPr sz="2025" b="1">
                <a:solidFill>
                  <a:srgbClr val="003DA5"/>
                </a:solidFill>
                <a:latin typeface="Nimbus Sans"/>
                <a:ea typeface="Nimbus Sans"/>
                <a:cs typeface="Nimbus Sans"/>
              </a:rPr>
              <a:t>Cyberinfrastructure</a:t>
            </a:r>
          </a:p>
        </p:txBody>
      </p:sp>
      <p:sp>
        <p:nvSpPr>
          <p:cNvPr id="10" name="text-9">
            <a:extLst xmlns:a="http://schemas.openxmlformats.org/drawingml/2006/main">
              <a:ext uri="{FF2B5EF4-FFF2-40B4-BE49-F238E27FC236}">
                <a16:creationId xmlns:a16="http://schemas.microsoft.com/office/drawing/2014/main" id="{9E019770-8A0B-4951-B83F-4D6C348F9976}"/>
              </a:ext>
            </a:extLst>
          </p:cNvPr>
          <p:cNvSpPr>
            <a:spLocks xmlns:a="http://schemas.openxmlformats.org/drawingml/2006/main" noGrp="1"/>
          </p:cNvSpPr>
          <p:nvPr/>
        </p:nvSpPr>
        <p:spPr>
          <a:xfrm xmlns:a="http://schemas.openxmlformats.org/drawingml/2006/main">
            <a:off x="609600" y="4857750"/>
            <a:ext cx="711517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62A43"/>
                </a:solidFill>
                <a:latin typeface="Nimbus Sans"/>
                <a:ea typeface="Nimbus Sans"/>
                <a:cs typeface="Nimbus Sans"/>
              </a:defRPr>
            </a:pPr>
            <a:r>
              <a:rPr sz="2100" b="0">
                <a:solidFill>
                  <a:srgbClr val="162A43"/>
                </a:solidFill>
                <a:latin typeface="Nimbus Sans"/>
                <a:ea typeface="Nimbus Sans"/>
                <a:cs typeface="Nimbus Sans"/>
              </a:rPr>
              <a:t>Dan Szilagyi, Joel Valdez and Scott Metoyer</a:t>
            </a:r>
          </a:p>
        </p:txBody>
      </p:sp>
      <p:sp>
        <p:nvSpPr>
          <p:cNvPr id="11" name="text-10">
            <a:extLst xmlns:a="http://schemas.openxmlformats.org/drawingml/2006/main">
              <a:ext uri="{FF2B5EF4-FFF2-40B4-BE49-F238E27FC236}">
                <a16:creationId xmlns:a16="http://schemas.microsoft.com/office/drawing/2014/main" id="{B4B6A8F4-B1ED-4FC8-83B0-80C5D05BBF20}"/>
              </a:ext>
            </a:extLst>
          </p:cNvPr>
          <p:cNvSpPr>
            <a:spLocks xmlns:a="http://schemas.openxmlformats.org/drawingml/2006/main" noGrp="1"/>
          </p:cNvSpPr>
          <p:nvPr/>
        </p:nvSpPr>
        <p:spPr>
          <a:xfrm xmlns:a="http://schemas.openxmlformats.org/drawingml/2006/main">
            <a:off x="8620125" y="2152650"/>
            <a:ext cx="29527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4200" b="1">
                <a:solidFill>
                  <a:srgbClr val="003DA5"/>
                </a:solidFill>
                <a:latin typeface="Nimbus Sans"/>
                <a:ea typeface="Nimbus Sans"/>
                <a:cs typeface="Nimbus Sans"/>
              </a:defRPr>
            </a:pPr>
            <a:r>
              <a:rPr sz="4200" b="1">
                <a:solidFill>
                  <a:srgbClr val="003DA5"/>
                </a:solidFill>
                <a:latin typeface="Nimbus Sans"/>
                <a:ea typeface="Nimbus Sans"/>
                <a:cs typeface="Nimbus Sans"/>
              </a:rPr>
              <a:t>~60,000</a:t>
            </a:r>
          </a:p>
        </p:txBody>
      </p:sp>
      <p:sp>
        <p:nvSpPr>
          <p:cNvPr id="12" name="text-11">
            <a:extLst xmlns:a="http://schemas.openxmlformats.org/drawingml/2006/main">
              <a:ext uri="{FF2B5EF4-FFF2-40B4-BE49-F238E27FC236}">
                <a16:creationId xmlns:a16="http://schemas.microsoft.com/office/drawing/2014/main" id="{4CAEBBB0-93EA-438A-B067-B9FD73F30FC2}"/>
              </a:ext>
            </a:extLst>
          </p:cNvPr>
          <p:cNvSpPr>
            <a:spLocks xmlns:a="http://schemas.openxmlformats.org/drawingml/2006/main" noGrp="1"/>
          </p:cNvSpPr>
          <p:nvPr/>
        </p:nvSpPr>
        <p:spPr>
          <a:xfrm xmlns:a="http://schemas.openxmlformats.org/drawingml/2006/main">
            <a:off x="8620125" y="2838450"/>
            <a:ext cx="2762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00" b="0">
                <a:solidFill>
                  <a:srgbClr val="526274"/>
                </a:solidFill>
                <a:latin typeface="Nimbus Sans"/>
                <a:ea typeface="Nimbus Sans"/>
                <a:cs typeface="Nimbus Sans"/>
              </a:defRPr>
            </a:pPr>
            <a:r>
              <a:rPr sz="1800" b="0">
                <a:solidFill>
                  <a:srgbClr val="526274"/>
                </a:solidFill>
                <a:latin typeface="Nimbus Sans"/>
                <a:ea typeface="Nimbus Sans"/>
                <a:cs typeface="Nimbus Sans"/>
              </a:rPr>
              <a:t>synchronized LiDAR frames</a:t>
            </a:r>
          </a:p>
        </p:txBody>
      </p:sp>
      <p:sp>
        <p:nvSpPr>
          <p:cNvPr id="13" name="text-12">
            <a:extLst xmlns:a="http://schemas.openxmlformats.org/drawingml/2006/main">
              <a:ext uri="{FF2B5EF4-FFF2-40B4-BE49-F238E27FC236}">
                <a16:creationId xmlns:a16="http://schemas.microsoft.com/office/drawing/2014/main" id="{D53AB87A-1E95-4E74-BD7C-4B848AE437A1}"/>
              </a:ext>
            </a:extLst>
          </p:cNvPr>
          <p:cNvSpPr>
            <a:spLocks xmlns:a="http://schemas.openxmlformats.org/drawingml/2006/main" noGrp="1"/>
          </p:cNvSpPr>
          <p:nvPr/>
        </p:nvSpPr>
        <p:spPr>
          <a:xfrm xmlns:a="http://schemas.openxmlformats.org/drawingml/2006/main">
            <a:off x="8620125" y="3962400"/>
            <a:ext cx="29527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900" b="1">
                <a:solidFill>
                  <a:srgbClr val="003DA5"/>
                </a:solidFill>
                <a:latin typeface="Nimbus Sans"/>
                <a:ea typeface="Nimbus Sans"/>
                <a:cs typeface="Nimbus Sans"/>
              </a:defRPr>
            </a:pPr>
            <a:r>
              <a:rPr sz="3900" b="1">
                <a:solidFill>
                  <a:srgbClr val="003DA5"/>
                </a:solidFill>
                <a:latin typeface="Nimbus Sans"/>
                <a:ea typeface="Nimbus Sans"/>
                <a:cs typeface="Nimbus Sans"/>
              </a:rPr>
              <a:t>344,000+</a:t>
            </a:r>
          </a:p>
        </p:txBody>
      </p:sp>
      <p:sp>
        <p:nvSpPr>
          <p:cNvPr id="14" name="text-13">
            <a:extLst xmlns:a="http://schemas.openxmlformats.org/drawingml/2006/main">
              <a:ext uri="{FF2B5EF4-FFF2-40B4-BE49-F238E27FC236}">
                <a16:creationId xmlns:a16="http://schemas.microsoft.com/office/drawing/2014/main" id="{97326783-D234-44B4-A533-07361C9307EF}"/>
              </a:ext>
            </a:extLst>
          </p:cNvPr>
          <p:cNvSpPr>
            <a:spLocks xmlns:a="http://schemas.openxmlformats.org/drawingml/2006/main" noGrp="1"/>
          </p:cNvSpPr>
          <p:nvPr/>
        </p:nvSpPr>
        <p:spPr>
          <a:xfrm xmlns:a="http://schemas.openxmlformats.org/drawingml/2006/main">
            <a:off x="8620125" y="4600575"/>
            <a:ext cx="2762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00" b="0">
                <a:solidFill>
                  <a:srgbClr val="526274"/>
                </a:solidFill>
                <a:latin typeface="Nimbus Sans"/>
                <a:ea typeface="Nimbus Sans"/>
                <a:cs typeface="Nimbus Sans"/>
              </a:defRPr>
            </a:pPr>
            <a:r>
              <a:rPr sz="1800" b="0">
                <a:solidFill>
                  <a:srgbClr val="526274"/>
                </a:solidFill>
                <a:latin typeface="Nimbus Sans"/>
                <a:ea typeface="Nimbus Sans"/>
                <a:cs typeface="Nimbus Sans"/>
              </a:rPr>
              <a:t>3D bounding-box labels</a:t>
            </a:r>
          </a:p>
        </p:txBody>
      </p:sp>
      <p:sp>
        <p:nvSpPr>
          <p:cNvPr id="15" name="text-14">
            <a:extLst xmlns:a="http://schemas.openxmlformats.org/drawingml/2006/main">
              <a:ext uri="{FF2B5EF4-FFF2-40B4-BE49-F238E27FC236}">
                <a16:creationId xmlns:a16="http://schemas.microsoft.com/office/drawing/2014/main" id="{754CFB66-AD67-4EA2-B560-5BE8AA8DE570}"/>
              </a:ext>
            </a:extLst>
          </p:cNvPr>
          <p:cNvSpPr>
            <a:spLocks xmlns:a="http://schemas.openxmlformats.org/drawingml/2006/main" noGrp="1"/>
          </p:cNvSpPr>
          <p:nvPr/>
        </p:nvSpPr>
        <p:spPr>
          <a:xfrm xmlns:a="http://schemas.openxmlformats.org/drawingml/2006/main">
            <a:off x="609600" y="5895975"/>
            <a:ext cx="10477500" cy="35623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650" b="0">
                <a:solidFill>
                  <a:srgbClr val="003DA5"/>
                </a:solidFill>
                <a:latin typeface="Nimbus Sans"/>
                <a:ea typeface="Nimbus Sans"/>
                <a:cs typeface="Nimbus Sans"/>
              </a:defRPr>
            </a:pPr>
            <a:r>
              <a:rPr sz="1650" b="0" u="sng">
                <a:solidFill>
                  <a:srgbClr val="003DA5"/>
                </a:solidFill>
                <a:latin typeface="Nimbus Sans"/>
                <a:ea typeface="Nimbus Sans"/>
                <a:cs typeface="Nimbus Sans"/>
                <a:hlinkClick xmlns:r="http://schemas.openxmlformats.org/officeDocument/2006/relationships" r:id="Rcc57e588d8e74ae3"/>
              </a:rPr>
              <a:t>Read the Library collaboration story</a:t>
            </a:r>
          </a:p>
        </p:txBody>
      </p:sp>
    </p:spTree>
    <p:extLst>
      <p:ext uri="{BB962C8B-B14F-4D97-AF65-F5344CB8AC3E}">
        <p14:creationId xmlns:p14="http://schemas.microsoft.com/office/powerpoint/2010/main" val="916332458"/>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1">
            <a:extLst xmlns:a="http://schemas.openxmlformats.org/drawingml/2006/main">
              <a:ext uri="{FF2B5EF4-FFF2-40B4-BE49-F238E27FC236}">
                <a16:creationId xmlns:a16="http://schemas.microsoft.com/office/drawing/2014/main" id="{7405847E-D09F-4F83-81C4-92D06DDCC747}"/>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RESEARCH IN ACTION</a:t>
            </a:r>
          </a:p>
        </p:txBody>
      </p:sp>
      <p:sp>
        <p:nvSpPr>
          <p:cNvPr id="2" name="text-2">
            <a:extLst xmlns:a="http://schemas.openxmlformats.org/drawingml/2006/main">
              <a:ext uri="{FF2B5EF4-FFF2-40B4-BE49-F238E27FC236}">
                <a16:creationId xmlns:a16="http://schemas.microsoft.com/office/drawing/2014/main" id="{B009426F-47CC-480C-BE21-76A24A915D55}"/>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COVID Borders: geographic context</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42b760a6045c4c29"/>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06991D1F-E7A3-4BAD-89A9-65CEF0BC3E0A}"/>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17</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b4a7203d3db549c9"/>
          <a:stretch xmlns:a="http://schemas.openxmlformats.org/drawingml/2006/main"/>
        </p:blipFill>
        <p:spPr>
          <a:xfrm xmlns:a="http://schemas.openxmlformats.org/drawingml/2006/main">
            <a:off x="940521" y="1638300"/>
            <a:ext cx="6500957" cy="4419600"/>
          </a:xfrm>
          <a:prstGeom xmlns:a="http://schemas.openxmlformats.org/drawingml/2006/main" prst="rect">
            <a:avLst/>
          </a:prstGeom>
        </p:spPr>
      </p:pic>
      <p:sp>
        <p:nvSpPr>
          <p:cNvPr id="6" name="text-4">
            <a:extLst xmlns:a="http://schemas.openxmlformats.org/drawingml/2006/main">
              <a:ext uri="{FF2B5EF4-FFF2-40B4-BE49-F238E27FC236}">
                <a16:creationId xmlns:a16="http://schemas.microsoft.com/office/drawing/2014/main" id="{BAA65981-B0E9-4378-B4C9-2933E4417AD1}"/>
              </a:ext>
            </a:extLst>
          </p:cNvPr>
          <p:cNvSpPr>
            <a:spLocks xmlns:a="http://schemas.openxmlformats.org/drawingml/2006/main" noGrp="1"/>
          </p:cNvSpPr>
          <p:nvPr/>
        </p:nvSpPr>
        <p:spPr>
          <a:xfrm xmlns:a="http://schemas.openxmlformats.org/drawingml/2006/main">
            <a:off x="8201025" y="1771650"/>
            <a:ext cx="33813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003DA5"/>
                </a:solidFill>
                <a:latin typeface="Nimbus Sans"/>
                <a:ea typeface="Nimbus Sans"/>
                <a:cs typeface="Nimbus Sans"/>
              </a:defRPr>
            </a:pPr>
            <a:r>
              <a:rPr sz="2025" b="1">
                <a:solidFill>
                  <a:srgbClr val="003DA5"/>
                </a:solidFill>
                <a:latin typeface="Nimbus Sans"/>
                <a:ea typeface="Nimbus Sans"/>
                <a:cs typeface="Nimbus Sans"/>
              </a:rPr>
              <a:t>Research question</a:t>
            </a:r>
          </a:p>
        </p:txBody>
      </p:sp>
      <p:sp>
        <p:nvSpPr>
          <p:cNvPr id="7" name="text-5">
            <a:extLst xmlns:a="http://schemas.openxmlformats.org/drawingml/2006/main">
              <a:ext uri="{FF2B5EF4-FFF2-40B4-BE49-F238E27FC236}">
                <a16:creationId xmlns:a16="http://schemas.microsoft.com/office/drawing/2014/main" id="{85CED180-C529-49F7-92B7-01D6E40FD79A}"/>
              </a:ext>
            </a:extLst>
          </p:cNvPr>
          <p:cNvSpPr>
            <a:spLocks xmlns:a="http://schemas.openxmlformats.org/drawingml/2006/main" noGrp="1"/>
          </p:cNvSpPr>
          <p:nvPr/>
        </p:nvSpPr>
        <p:spPr>
          <a:xfrm xmlns:a="http://schemas.openxmlformats.org/drawingml/2006/main">
            <a:off x="8201025" y="2209800"/>
            <a:ext cx="338137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162A43"/>
                </a:solidFill>
                <a:latin typeface="Nimbus Sans"/>
                <a:ea typeface="Nimbus Sans"/>
                <a:cs typeface="Nimbus Sans"/>
              </a:defRPr>
            </a:pPr>
            <a:r>
              <a:rPr sz="1875" b="0">
                <a:solidFill>
                  <a:srgbClr val="162A43"/>
                </a:solidFill>
                <a:latin typeface="Nimbus Sans"/>
                <a:ea typeface="Nimbus Sans"/>
                <a:cs typeface="Nimbus Sans"/>
              </a:rPr>
              <a:t>How did outcomes vary across border regions?</a:t>
            </a:r>
          </a:p>
        </p:txBody>
      </p:sp>
      <p:sp>
        <p:nvSpPr>
          <p:cNvPr id="8" name="text-6">
            <a:extLst xmlns:a="http://schemas.openxmlformats.org/drawingml/2006/main">
              <a:ext uri="{FF2B5EF4-FFF2-40B4-BE49-F238E27FC236}">
                <a16:creationId xmlns:a16="http://schemas.microsoft.com/office/drawing/2014/main" id="{719AD20C-A334-44CF-BF38-A4205EFE52D5}"/>
              </a:ext>
            </a:extLst>
          </p:cNvPr>
          <p:cNvSpPr>
            <a:spLocks xmlns:a="http://schemas.openxmlformats.org/drawingml/2006/main" noGrp="1"/>
          </p:cNvSpPr>
          <p:nvPr/>
        </p:nvSpPr>
        <p:spPr>
          <a:xfrm xmlns:a="http://schemas.openxmlformats.org/drawingml/2006/main">
            <a:off x="8201025" y="3095625"/>
            <a:ext cx="33813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003DA5"/>
                </a:solidFill>
                <a:latin typeface="Nimbus Sans"/>
                <a:ea typeface="Nimbus Sans"/>
                <a:cs typeface="Nimbus Sans"/>
              </a:defRPr>
            </a:pPr>
            <a:r>
              <a:rPr sz="2025" b="1">
                <a:solidFill>
                  <a:srgbClr val="003DA5"/>
                </a:solidFill>
                <a:latin typeface="Nimbus Sans"/>
                <a:ea typeface="Nimbus Sans"/>
                <a:cs typeface="Nimbus Sans"/>
              </a:rPr>
              <a:t>Library contribution</a:t>
            </a:r>
          </a:p>
        </p:txBody>
      </p:sp>
      <p:sp>
        <p:nvSpPr>
          <p:cNvPr id="9" name="text-7">
            <a:extLst xmlns:a="http://schemas.openxmlformats.org/drawingml/2006/main">
              <a:ext uri="{FF2B5EF4-FFF2-40B4-BE49-F238E27FC236}">
                <a16:creationId xmlns:a16="http://schemas.microsoft.com/office/drawing/2014/main" id="{3ADBA9BF-48C9-4C24-8B42-6BB6E3218C0F}"/>
              </a:ext>
            </a:extLst>
          </p:cNvPr>
          <p:cNvSpPr>
            <a:spLocks xmlns:a="http://schemas.openxmlformats.org/drawingml/2006/main" noGrp="1"/>
          </p:cNvSpPr>
          <p:nvPr/>
        </p:nvSpPr>
        <p:spPr>
          <a:xfrm xmlns:a="http://schemas.openxmlformats.org/drawingml/2006/main">
            <a:off x="8201025" y="3533775"/>
            <a:ext cx="338137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162A43"/>
                </a:solidFill>
                <a:latin typeface="Nimbus Sans"/>
                <a:ea typeface="Nimbus Sans"/>
                <a:cs typeface="Nimbus Sans"/>
              </a:defRPr>
            </a:pPr>
            <a:r>
              <a:rPr sz="1875" b="0">
                <a:solidFill>
                  <a:srgbClr val="162A43"/>
                </a:solidFill>
                <a:latin typeface="Nimbus Sans"/>
                <a:ea typeface="Nimbus Sans"/>
                <a:cs typeface="Nimbus Sans"/>
              </a:rPr>
              <a:t>Data preparation and geospatial mapping</a:t>
            </a:r>
          </a:p>
        </p:txBody>
      </p:sp>
      <p:sp>
        <p:nvSpPr>
          <p:cNvPr id="10" name="text-8">
            <a:extLst xmlns:a="http://schemas.openxmlformats.org/drawingml/2006/main">
              <a:ext uri="{FF2B5EF4-FFF2-40B4-BE49-F238E27FC236}">
                <a16:creationId xmlns:a16="http://schemas.microsoft.com/office/drawing/2014/main" id="{0223531A-95EC-4B0A-80F4-B81923D59B75}"/>
              </a:ext>
            </a:extLst>
          </p:cNvPr>
          <p:cNvSpPr>
            <a:spLocks xmlns:a="http://schemas.openxmlformats.org/drawingml/2006/main" noGrp="1"/>
          </p:cNvSpPr>
          <p:nvPr/>
        </p:nvSpPr>
        <p:spPr>
          <a:xfrm xmlns:a="http://schemas.openxmlformats.org/drawingml/2006/main">
            <a:off x="8201025" y="4419600"/>
            <a:ext cx="33813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003DA5"/>
                </a:solidFill>
                <a:latin typeface="Nimbus Sans"/>
                <a:ea typeface="Nimbus Sans"/>
                <a:cs typeface="Nimbus Sans"/>
              </a:defRPr>
            </a:pPr>
            <a:r>
              <a:rPr sz="2025" b="1">
                <a:solidFill>
                  <a:srgbClr val="003DA5"/>
                </a:solidFill>
                <a:latin typeface="Nimbus Sans"/>
                <a:ea typeface="Nimbus Sans"/>
                <a:cs typeface="Nimbus Sans"/>
              </a:rPr>
              <a:t>Research value</a:t>
            </a:r>
          </a:p>
        </p:txBody>
      </p:sp>
      <p:sp>
        <p:nvSpPr>
          <p:cNvPr id="11" name="text-9">
            <a:extLst xmlns:a="http://schemas.openxmlformats.org/drawingml/2006/main">
              <a:ext uri="{FF2B5EF4-FFF2-40B4-BE49-F238E27FC236}">
                <a16:creationId xmlns:a16="http://schemas.microsoft.com/office/drawing/2014/main" id="{1648DF4A-7A40-4BA0-A43C-027E9B8BCFCE}"/>
              </a:ext>
            </a:extLst>
          </p:cNvPr>
          <p:cNvSpPr>
            <a:spLocks xmlns:a="http://schemas.openxmlformats.org/drawingml/2006/main" noGrp="1"/>
          </p:cNvSpPr>
          <p:nvPr/>
        </p:nvSpPr>
        <p:spPr>
          <a:xfrm xmlns:a="http://schemas.openxmlformats.org/drawingml/2006/main">
            <a:off x="8201025" y="4857750"/>
            <a:ext cx="338137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162A43"/>
                </a:solidFill>
                <a:latin typeface="Nimbus Sans"/>
                <a:ea typeface="Nimbus Sans"/>
                <a:cs typeface="Nimbus Sans"/>
              </a:defRPr>
            </a:pPr>
            <a:r>
              <a:rPr sz="1875" b="0">
                <a:solidFill>
                  <a:srgbClr val="162A43"/>
                </a:solidFill>
                <a:latin typeface="Nimbus Sans"/>
                <a:ea typeface="Nimbus Sans"/>
                <a:cs typeface="Nimbus Sans"/>
              </a:rPr>
              <a:t>Context for public health and preparedness</a:t>
            </a:r>
          </a:p>
        </p:txBody>
      </p:sp>
      <p:sp>
        <p:nvSpPr>
          <p:cNvPr id="12" name="text-10">
            <a:extLst xmlns:a="http://schemas.openxmlformats.org/drawingml/2006/main">
              <a:ext uri="{FF2B5EF4-FFF2-40B4-BE49-F238E27FC236}">
                <a16:creationId xmlns:a16="http://schemas.microsoft.com/office/drawing/2014/main" id="{C13748F2-A63C-4FBB-8469-3F4A7DB8CF94}"/>
              </a:ext>
            </a:extLst>
          </p:cNvPr>
          <p:cNvSpPr>
            <a:spLocks xmlns:a="http://schemas.openxmlformats.org/drawingml/2006/main" noGrp="1"/>
          </p:cNvSpPr>
          <p:nvPr/>
        </p:nvSpPr>
        <p:spPr>
          <a:xfrm xmlns:a="http://schemas.openxmlformats.org/drawingml/2006/main">
            <a:off x="8201025" y="5905500"/>
            <a:ext cx="3381375" cy="340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75" b="0">
                <a:solidFill>
                  <a:srgbClr val="003DA5"/>
                </a:solidFill>
                <a:latin typeface="Nimbus Sans"/>
                <a:ea typeface="Nimbus Sans"/>
                <a:cs typeface="Nimbus Sans"/>
              </a:defRPr>
            </a:pPr>
            <a:r>
              <a:rPr sz="1575" b="0" u="sng">
                <a:solidFill>
                  <a:srgbClr val="003DA5"/>
                </a:solidFill>
                <a:latin typeface="Nimbus Sans"/>
                <a:ea typeface="Nimbus Sans"/>
                <a:cs typeface="Nimbus Sans"/>
                <a:hlinkClick xmlns:r="http://schemas.openxmlformats.org/officeDocument/2006/relationships" r:id="Rb9024e2832fc4f17"/>
              </a:rPr>
              <a:t>Project overview</a:t>
            </a:r>
          </a:p>
        </p:txBody>
      </p:sp>
    </p:spTree>
    <p:extLst>
      <p:ext uri="{BB962C8B-B14F-4D97-AF65-F5344CB8AC3E}">
        <p14:creationId xmlns:p14="http://schemas.microsoft.com/office/powerpoint/2010/main" val="324883340"/>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1">
            <a:extLst xmlns:a="http://schemas.openxmlformats.org/drawingml/2006/main">
              <a:ext uri="{FF2B5EF4-FFF2-40B4-BE49-F238E27FC236}">
                <a16:creationId xmlns:a16="http://schemas.microsoft.com/office/drawing/2014/main" id="{80608D66-617F-4065-9468-56423BF83DAA}"/>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RESEARCH IN ACTION</a:t>
            </a:r>
          </a:p>
        </p:txBody>
      </p:sp>
      <p:sp>
        <p:nvSpPr>
          <p:cNvPr id="2" name="text-2">
            <a:extLst xmlns:a="http://schemas.openxmlformats.org/drawingml/2006/main">
              <a:ext uri="{FF2B5EF4-FFF2-40B4-BE49-F238E27FC236}">
                <a16:creationId xmlns:a16="http://schemas.microsoft.com/office/drawing/2014/main" id="{BA91B73D-87E0-44BC-AB14-3264248B0B43}"/>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The work behind the visualization</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a12f1f285ab04d66"/>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F6FD0982-D7EB-405A-9EB2-480C6046B452}"/>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18</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081c56cd8e674588"/>
          <a:stretch xmlns:a="http://schemas.openxmlformats.org/drawingml/2006/main"/>
        </p:blipFill>
        <p:spPr>
          <a:xfrm xmlns:a="http://schemas.openxmlformats.org/drawingml/2006/main">
            <a:off x="940521" y="1638300"/>
            <a:ext cx="6500957" cy="4419600"/>
          </a:xfrm>
          <a:prstGeom xmlns:a="http://schemas.openxmlformats.org/drawingml/2006/main" prst="rect">
            <a:avLst/>
          </a:prstGeom>
        </p:spPr>
      </p:pic>
      <p:sp>
        <p:nvSpPr>
          <p:cNvPr id="6" name="text-4">
            <a:extLst xmlns:a="http://schemas.openxmlformats.org/drawingml/2006/main">
              <a:ext uri="{FF2B5EF4-FFF2-40B4-BE49-F238E27FC236}">
                <a16:creationId xmlns:a16="http://schemas.microsoft.com/office/drawing/2014/main" id="{46F25392-6589-4B98-BB39-18EAB2C8435B}"/>
              </a:ext>
            </a:extLst>
          </p:cNvPr>
          <p:cNvSpPr>
            <a:spLocks xmlns:a="http://schemas.openxmlformats.org/drawingml/2006/main" noGrp="1"/>
          </p:cNvSpPr>
          <p:nvPr/>
        </p:nvSpPr>
        <p:spPr>
          <a:xfrm xmlns:a="http://schemas.openxmlformats.org/drawingml/2006/main">
            <a:off x="8201025" y="1743075"/>
            <a:ext cx="33813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1">
                <a:solidFill>
                  <a:srgbClr val="003DA5"/>
                </a:solidFill>
                <a:latin typeface="Nimbus Sans"/>
                <a:ea typeface="Nimbus Sans"/>
                <a:cs typeface="Nimbus Sans"/>
              </a:defRPr>
            </a:pPr>
            <a:r>
              <a:rPr sz="1950" b="1">
                <a:solidFill>
                  <a:srgbClr val="003DA5"/>
                </a:solidFill>
                <a:latin typeface="Nimbus Sans"/>
                <a:ea typeface="Nimbus Sans"/>
                <a:cs typeface="Nimbus Sans"/>
              </a:rPr>
              <a:t>Prepare the data</a:t>
            </a:r>
          </a:p>
        </p:txBody>
      </p:sp>
      <p:sp>
        <p:nvSpPr>
          <p:cNvPr id="7" name="text-5">
            <a:extLst xmlns:a="http://schemas.openxmlformats.org/drawingml/2006/main">
              <a:ext uri="{FF2B5EF4-FFF2-40B4-BE49-F238E27FC236}">
                <a16:creationId xmlns:a16="http://schemas.microsoft.com/office/drawing/2014/main" id="{86B71769-FCA2-43B0-8B7A-359F61836F57}"/>
              </a:ext>
            </a:extLst>
          </p:cNvPr>
          <p:cNvSpPr>
            <a:spLocks xmlns:a="http://schemas.openxmlformats.org/drawingml/2006/main" noGrp="1"/>
          </p:cNvSpPr>
          <p:nvPr/>
        </p:nvSpPr>
        <p:spPr>
          <a:xfrm xmlns:a="http://schemas.openxmlformats.org/drawingml/2006/main">
            <a:off x="8201025" y="2181225"/>
            <a:ext cx="3381375"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162A43"/>
                </a:solidFill>
                <a:latin typeface="Nimbus Sans"/>
                <a:ea typeface="Nimbus Sans"/>
                <a:cs typeface="Nimbus Sans"/>
              </a:defRPr>
            </a:pPr>
            <a:r>
              <a:rPr sz="1875" b="0">
                <a:solidFill>
                  <a:srgbClr val="162A43"/>
                </a:solidFill>
                <a:latin typeface="Nimbus Sans"/>
                <a:ea typeface="Nimbus Sans"/>
                <a:cs typeface="Nimbus Sans"/>
              </a:rPr>
              <a:t>Aggregate weekly records and validate measures.</a:t>
            </a:r>
          </a:p>
        </p:txBody>
      </p:sp>
      <p:sp>
        <p:nvSpPr>
          <p:cNvPr id="8" name="text-6">
            <a:extLst xmlns:a="http://schemas.openxmlformats.org/drawingml/2006/main">
              <a:ext uri="{FF2B5EF4-FFF2-40B4-BE49-F238E27FC236}">
                <a16:creationId xmlns:a16="http://schemas.microsoft.com/office/drawing/2014/main" id="{E37FD3B4-1581-4982-8C97-90F6F503678F}"/>
              </a:ext>
            </a:extLst>
          </p:cNvPr>
          <p:cNvSpPr>
            <a:spLocks xmlns:a="http://schemas.openxmlformats.org/drawingml/2006/main" noGrp="1"/>
          </p:cNvSpPr>
          <p:nvPr/>
        </p:nvSpPr>
        <p:spPr>
          <a:xfrm xmlns:a="http://schemas.openxmlformats.org/drawingml/2006/main">
            <a:off x="8201025" y="3086100"/>
            <a:ext cx="33813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1">
                <a:solidFill>
                  <a:srgbClr val="003DA5"/>
                </a:solidFill>
                <a:latin typeface="Nimbus Sans"/>
                <a:ea typeface="Nimbus Sans"/>
                <a:cs typeface="Nimbus Sans"/>
              </a:defRPr>
            </a:pPr>
            <a:r>
              <a:rPr sz="1950" b="1">
                <a:solidFill>
                  <a:srgbClr val="003DA5"/>
                </a:solidFill>
                <a:latin typeface="Nimbus Sans"/>
                <a:ea typeface="Nimbus Sans"/>
                <a:cs typeface="Nimbus Sans"/>
              </a:rPr>
              <a:t>Define proximity</a:t>
            </a:r>
          </a:p>
        </p:txBody>
      </p:sp>
      <p:sp>
        <p:nvSpPr>
          <p:cNvPr id="9" name="text-7">
            <a:extLst xmlns:a="http://schemas.openxmlformats.org/drawingml/2006/main">
              <a:ext uri="{FF2B5EF4-FFF2-40B4-BE49-F238E27FC236}">
                <a16:creationId xmlns:a16="http://schemas.microsoft.com/office/drawing/2014/main" id="{70EFDB38-7A42-4795-B6CF-3E7E8CEE11C4}"/>
              </a:ext>
            </a:extLst>
          </p:cNvPr>
          <p:cNvSpPr>
            <a:spLocks xmlns:a="http://schemas.openxmlformats.org/drawingml/2006/main" noGrp="1"/>
          </p:cNvSpPr>
          <p:nvPr/>
        </p:nvSpPr>
        <p:spPr>
          <a:xfrm xmlns:a="http://schemas.openxmlformats.org/drawingml/2006/main">
            <a:off x="8201025" y="3524250"/>
            <a:ext cx="3381375"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162A43"/>
                </a:solidFill>
                <a:latin typeface="Nimbus Sans"/>
                <a:ea typeface="Nimbus Sans"/>
                <a:cs typeface="Nimbus Sans"/>
              </a:defRPr>
            </a:pPr>
            <a:r>
              <a:rPr sz="1875" b="0">
                <a:solidFill>
                  <a:srgbClr val="162A43"/>
                </a:solidFill>
                <a:latin typeface="Nimbus Sans"/>
                <a:ea typeface="Nimbus Sans"/>
                <a:cs typeface="Nimbus Sans"/>
              </a:rPr>
              <a:t>Classify counties within 100 km of a land border.</a:t>
            </a:r>
          </a:p>
        </p:txBody>
      </p:sp>
      <p:sp>
        <p:nvSpPr>
          <p:cNvPr id="10" name="text-8">
            <a:extLst xmlns:a="http://schemas.openxmlformats.org/drawingml/2006/main">
              <a:ext uri="{FF2B5EF4-FFF2-40B4-BE49-F238E27FC236}">
                <a16:creationId xmlns:a16="http://schemas.microsoft.com/office/drawing/2014/main" id="{FBD44C52-70EA-42A9-8460-6B55BD604DC7}"/>
              </a:ext>
            </a:extLst>
          </p:cNvPr>
          <p:cNvSpPr>
            <a:spLocks xmlns:a="http://schemas.openxmlformats.org/drawingml/2006/main" noGrp="1"/>
          </p:cNvSpPr>
          <p:nvPr/>
        </p:nvSpPr>
        <p:spPr>
          <a:xfrm xmlns:a="http://schemas.openxmlformats.org/drawingml/2006/main">
            <a:off x="8201025" y="4429125"/>
            <a:ext cx="33813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1">
                <a:solidFill>
                  <a:srgbClr val="003DA5"/>
                </a:solidFill>
                <a:latin typeface="Nimbus Sans"/>
                <a:ea typeface="Nimbus Sans"/>
                <a:cs typeface="Nimbus Sans"/>
              </a:defRPr>
            </a:pPr>
            <a:r>
              <a:rPr sz="1950" b="1">
                <a:solidFill>
                  <a:srgbClr val="003DA5"/>
                </a:solidFill>
                <a:latin typeface="Nimbus Sans"/>
                <a:ea typeface="Nimbus Sans"/>
                <a:cs typeface="Nimbus Sans"/>
              </a:rPr>
              <a:t>Map the measures</a:t>
            </a:r>
          </a:p>
        </p:txBody>
      </p:sp>
      <p:sp>
        <p:nvSpPr>
          <p:cNvPr id="11" name="text-9">
            <a:extLst xmlns:a="http://schemas.openxmlformats.org/drawingml/2006/main">
              <a:ext uri="{FF2B5EF4-FFF2-40B4-BE49-F238E27FC236}">
                <a16:creationId xmlns:a16="http://schemas.microsoft.com/office/drawing/2014/main" id="{3FD374EB-6E3D-4CF1-97CE-95F21AE2DA67}"/>
              </a:ext>
            </a:extLst>
          </p:cNvPr>
          <p:cNvSpPr>
            <a:spLocks xmlns:a="http://schemas.openxmlformats.org/drawingml/2006/main" noGrp="1"/>
          </p:cNvSpPr>
          <p:nvPr/>
        </p:nvSpPr>
        <p:spPr>
          <a:xfrm xmlns:a="http://schemas.openxmlformats.org/drawingml/2006/main">
            <a:off x="8201025" y="4867275"/>
            <a:ext cx="3381375"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162A43"/>
                </a:solidFill>
                <a:latin typeface="Nimbus Sans"/>
                <a:ea typeface="Nimbus Sans"/>
                <a:cs typeface="Nimbus Sans"/>
              </a:defRPr>
            </a:pPr>
            <a:r>
              <a:rPr sz="1875" b="0">
                <a:solidFill>
                  <a:srgbClr val="162A43"/>
                </a:solidFill>
                <a:latin typeface="Nimbus Sans"/>
                <a:ea typeface="Nimbus Sans"/>
                <a:cs typeface="Nimbus Sans"/>
              </a:rPr>
              <a:t>Compare cases, deaths and case fatality rates.</a:t>
            </a:r>
          </a:p>
        </p:txBody>
      </p:sp>
      <p:sp>
        <p:nvSpPr>
          <p:cNvPr id="12" name="text-10">
            <a:extLst xmlns:a="http://schemas.openxmlformats.org/drawingml/2006/main">
              <a:ext uri="{FF2B5EF4-FFF2-40B4-BE49-F238E27FC236}">
                <a16:creationId xmlns:a16="http://schemas.microsoft.com/office/drawing/2014/main" id="{6FB1D778-C838-4368-82DB-CB7871604E5B}"/>
              </a:ext>
            </a:extLst>
          </p:cNvPr>
          <p:cNvSpPr>
            <a:spLocks xmlns:a="http://schemas.openxmlformats.org/drawingml/2006/main" noGrp="1"/>
          </p:cNvSpPr>
          <p:nvPr/>
        </p:nvSpPr>
        <p:spPr>
          <a:xfrm xmlns:a="http://schemas.openxmlformats.org/drawingml/2006/main">
            <a:off x="8201025" y="5905500"/>
            <a:ext cx="3381375" cy="340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75" b="0">
                <a:solidFill>
                  <a:srgbClr val="003DA5"/>
                </a:solidFill>
                <a:latin typeface="Nimbus Sans"/>
                <a:ea typeface="Nimbus Sans"/>
                <a:cs typeface="Nimbus Sans"/>
              </a:defRPr>
            </a:pPr>
            <a:r>
              <a:rPr sz="1575" b="0" u="sng">
                <a:solidFill>
                  <a:srgbClr val="003DA5"/>
                </a:solidFill>
                <a:latin typeface="Nimbus Sans"/>
                <a:ea typeface="Nimbus Sans"/>
                <a:cs typeface="Nimbus Sans"/>
                <a:hlinkClick xmlns:r="http://schemas.openxmlformats.org/officeDocument/2006/relationships" r:id="Rae60340a14984171"/>
              </a:rPr>
              <a:t>Project methods and partners</a:t>
            </a:r>
          </a:p>
        </p:txBody>
      </p:sp>
    </p:spTree>
    <p:extLst>
      <p:ext uri="{BB962C8B-B14F-4D97-AF65-F5344CB8AC3E}">
        <p14:creationId xmlns:p14="http://schemas.microsoft.com/office/powerpoint/2010/main" val="1398802924"/>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1">
            <a:extLst xmlns:a="http://schemas.openxmlformats.org/drawingml/2006/main">
              <a:ext uri="{FF2B5EF4-FFF2-40B4-BE49-F238E27FC236}">
                <a16:creationId xmlns:a16="http://schemas.microsoft.com/office/drawing/2014/main" id="{FE8FDB67-3481-4EEC-913C-673626BBCA7A}"/>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CREATE</a:t>
            </a:r>
          </a:p>
        </p:txBody>
      </p:sp>
      <p:sp>
        <p:nvSpPr>
          <p:cNvPr id="2" name="text-2">
            <a:extLst xmlns:a="http://schemas.openxmlformats.org/drawingml/2006/main">
              <a:ext uri="{FF2B5EF4-FFF2-40B4-BE49-F238E27FC236}">
                <a16:creationId xmlns:a16="http://schemas.microsoft.com/office/drawing/2014/main" id="{E9049E94-498C-4482-BB6D-BA272EC32272}"/>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Making, robotics and immersive media</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ef4980439f01479f"/>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86D44F6C-1A82-4CB5-B096-A0B233D60B40}"/>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19</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4a4843154e224e57"/>
          <a:srcRect xmlns:a="http://schemas.openxmlformats.org/drawingml/2006/main" l="78" t="0" r="78" b="0"/>
          <a:stretch xmlns:a="http://schemas.openxmlformats.org/drawingml/2006/main">
            <a:fillRect l="0" t="0" r="0" b="0"/>
          </a:stretch>
        </p:blipFill>
        <p:spPr>
          <a:xfrm xmlns:a="http://schemas.openxmlformats.org/drawingml/2006/main">
            <a:off x="609600" y="1819275"/>
            <a:ext cx="3467100" cy="2295525"/>
          </a:xfrm>
          <a:prstGeom xmlns:a="http://schemas.openxmlformats.org/drawingml/2006/main" prst="rect">
            <a:avLst/>
          </a:prstGeom>
        </p:spPr>
      </p:pic>
      <p:sp>
        <p:nvSpPr>
          <p:cNvPr id="6" name="text-4">
            <a:extLst xmlns:a="http://schemas.openxmlformats.org/drawingml/2006/main">
              <a:ext uri="{FF2B5EF4-FFF2-40B4-BE49-F238E27FC236}">
                <a16:creationId xmlns:a16="http://schemas.microsoft.com/office/drawing/2014/main" id="{D409E235-B2F7-4C1B-B27A-9B0EC4EEDD04}"/>
              </a:ext>
            </a:extLst>
          </p:cNvPr>
          <p:cNvSpPr>
            <a:spLocks xmlns:a="http://schemas.openxmlformats.org/drawingml/2006/main" noGrp="1"/>
          </p:cNvSpPr>
          <p:nvPr/>
        </p:nvSpPr>
        <p:spPr>
          <a:xfrm xmlns:a="http://schemas.openxmlformats.org/drawingml/2006/main">
            <a:off x="609600" y="4314825"/>
            <a:ext cx="35052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250" b="1">
                <a:solidFill>
                  <a:srgbClr val="003DA5"/>
                </a:solidFill>
                <a:latin typeface="Nimbus Sans"/>
                <a:ea typeface="Nimbus Sans"/>
                <a:cs typeface="Nimbus Sans"/>
              </a:defRPr>
            </a:pPr>
            <a:r>
              <a:rPr sz="2250" b="1">
                <a:solidFill>
                  <a:srgbClr val="003DA5"/>
                </a:solidFill>
                <a:latin typeface="Nimbus Sans"/>
                <a:ea typeface="Nimbus Sans"/>
                <a:cs typeface="Nimbus Sans"/>
              </a:rPr>
              <a:t>Makerspace</a:t>
            </a:r>
          </a:p>
        </p:txBody>
      </p:sp>
      <p:sp>
        <p:nvSpPr>
          <p:cNvPr id="7" name="text-5">
            <a:extLst xmlns:a="http://schemas.openxmlformats.org/drawingml/2006/main">
              <a:ext uri="{FF2B5EF4-FFF2-40B4-BE49-F238E27FC236}">
                <a16:creationId xmlns:a16="http://schemas.microsoft.com/office/drawing/2014/main" id="{11A8D1DB-8DBD-44E2-A5DE-E41B4DB7EAFD}"/>
              </a:ext>
            </a:extLst>
          </p:cNvPr>
          <p:cNvSpPr>
            <a:spLocks xmlns:a="http://schemas.openxmlformats.org/drawingml/2006/main" noGrp="1"/>
          </p:cNvSpPr>
          <p:nvPr/>
        </p:nvSpPr>
        <p:spPr>
          <a:xfrm xmlns:a="http://schemas.openxmlformats.org/drawingml/2006/main">
            <a:off x="609600" y="4762500"/>
            <a:ext cx="3448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650" b="0">
                <a:solidFill>
                  <a:srgbClr val="526274"/>
                </a:solidFill>
                <a:latin typeface="Nimbus Sans"/>
                <a:ea typeface="Nimbus Sans"/>
                <a:cs typeface="Nimbus Sans"/>
              </a:defRPr>
            </a:pPr>
            <a:r>
              <a:rPr sz="1650" b="0">
                <a:solidFill>
                  <a:srgbClr val="526274"/>
                </a:solidFill>
                <a:latin typeface="Nimbus Sans"/>
                <a:ea typeface="Nimbus Sans"/>
                <a:cs typeface="Nimbus Sans"/>
              </a:rPr>
              <a:t>Room 140</a:t>
            </a:r>
          </a:p>
        </p:txBody>
      </p:sp>
      <p:sp>
        <p:nvSpPr>
          <p:cNvPr id="8" name="text-6">
            <a:extLst xmlns:a="http://schemas.openxmlformats.org/drawingml/2006/main">
              <a:ext uri="{FF2B5EF4-FFF2-40B4-BE49-F238E27FC236}">
                <a16:creationId xmlns:a16="http://schemas.microsoft.com/office/drawing/2014/main" id="{B4FF43FA-FE1D-480B-B915-43D3BD93A341}"/>
              </a:ext>
            </a:extLst>
          </p:cNvPr>
          <p:cNvSpPr>
            <a:spLocks xmlns:a="http://schemas.openxmlformats.org/drawingml/2006/main" noGrp="1"/>
          </p:cNvSpPr>
          <p:nvPr/>
        </p:nvSpPr>
        <p:spPr>
          <a:xfrm xmlns:a="http://schemas.openxmlformats.org/drawingml/2006/main">
            <a:off x="609600" y="5172075"/>
            <a:ext cx="34671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162A43"/>
                </a:solidFill>
                <a:latin typeface="Nimbus Sans"/>
                <a:ea typeface="Nimbus Sans"/>
                <a:cs typeface="Nimbus Sans"/>
              </a:defRPr>
            </a:pPr>
            <a:r>
              <a:rPr sz="1875" b="0">
                <a:solidFill>
                  <a:srgbClr val="162A43"/>
                </a:solidFill>
                <a:latin typeface="Nimbus Sans"/>
                <a:ea typeface="Nimbus Sans"/>
                <a:cs typeface="Nimbus Sans"/>
              </a:rPr>
              <a:t>3D printing, laser engraving and fabrication</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5a8b281f87714a6a"/>
          <a:srcRect xmlns:a="http://schemas.openxmlformats.org/drawingml/2006/main" l="78" t="0" r="78" b="0"/>
          <a:stretch xmlns:a="http://schemas.openxmlformats.org/drawingml/2006/main">
            <a:fillRect l="0" t="0" r="0" b="0"/>
          </a:stretch>
        </p:blipFill>
        <p:spPr>
          <a:xfrm xmlns:a="http://schemas.openxmlformats.org/drawingml/2006/main">
            <a:off x="4362450" y="1819275"/>
            <a:ext cx="3467100" cy="2295525"/>
          </a:xfrm>
          <a:prstGeom xmlns:a="http://schemas.openxmlformats.org/drawingml/2006/main" prst="rect">
            <a:avLst/>
          </a:prstGeom>
        </p:spPr>
      </p:pic>
      <p:sp>
        <p:nvSpPr>
          <p:cNvPr id="10" name="text-7">
            <a:extLst xmlns:a="http://schemas.openxmlformats.org/drawingml/2006/main">
              <a:ext uri="{FF2B5EF4-FFF2-40B4-BE49-F238E27FC236}">
                <a16:creationId xmlns:a16="http://schemas.microsoft.com/office/drawing/2014/main" id="{D9F0242D-8A92-473A-BF9C-B38EF53F564F}"/>
              </a:ext>
            </a:extLst>
          </p:cNvPr>
          <p:cNvSpPr>
            <a:spLocks xmlns:a="http://schemas.openxmlformats.org/drawingml/2006/main" noGrp="1"/>
          </p:cNvSpPr>
          <p:nvPr/>
        </p:nvSpPr>
        <p:spPr>
          <a:xfrm xmlns:a="http://schemas.openxmlformats.org/drawingml/2006/main">
            <a:off x="4362450" y="4314825"/>
            <a:ext cx="35052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250" b="1">
                <a:solidFill>
                  <a:srgbClr val="003DA5"/>
                </a:solidFill>
                <a:latin typeface="Nimbus Sans"/>
                <a:ea typeface="Nimbus Sans"/>
                <a:cs typeface="Nimbus Sans"/>
              </a:defRPr>
            </a:pPr>
            <a:r>
              <a:rPr sz="2250" b="1">
                <a:solidFill>
                  <a:srgbClr val="003DA5"/>
                </a:solidFill>
                <a:latin typeface="Nimbus Sans"/>
                <a:ea typeface="Nimbus Sans"/>
                <a:cs typeface="Nimbus Sans"/>
              </a:rPr>
              <a:t>Robotics Lab</a:t>
            </a:r>
          </a:p>
        </p:txBody>
      </p:sp>
      <p:sp>
        <p:nvSpPr>
          <p:cNvPr id="11" name="text-8">
            <a:extLst xmlns:a="http://schemas.openxmlformats.org/drawingml/2006/main">
              <a:ext uri="{FF2B5EF4-FFF2-40B4-BE49-F238E27FC236}">
                <a16:creationId xmlns:a16="http://schemas.microsoft.com/office/drawing/2014/main" id="{FB413571-DE25-4357-BF3B-09B9CA1A4766}"/>
              </a:ext>
            </a:extLst>
          </p:cNvPr>
          <p:cNvSpPr>
            <a:spLocks xmlns:a="http://schemas.openxmlformats.org/drawingml/2006/main" noGrp="1"/>
          </p:cNvSpPr>
          <p:nvPr/>
        </p:nvSpPr>
        <p:spPr>
          <a:xfrm xmlns:a="http://schemas.openxmlformats.org/drawingml/2006/main">
            <a:off x="4362450" y="4762500"/>
            <a:ext cx="3448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650" b="0">
                <a:solidFill>
                  <a:srgbClr val="526274"/>
                </a:solidFill>
                <a:latin typeface="Nimbus Sans"/>
                <a:ea typeface="Nimbus Sans"/>
                <a:cs typeface="Nimbus Sans"/>
              </a:defRPr>
            </a:pPr>
            <a:r>
              <a:rPr sz="1650" b="0">
                <a:solidFill>
                  <a:srgbClr val="526274"/>
                </a:solidFill>
                <a:latin typeface="Nimbus Sans"/>
                <a:ea typeface="Nimbus Sans"/>
                <a:cs typeface="Nimbus Sans"/>
              </a:rPr>
              <a:t>Room 146</a:t>
            </a:r>
          </a:p>
        </p:txBody>
      </p:sp>
      <p:sp>
        <p:nvSpPr>
          <p:cNvPr id="12" name="text-9">
            <a:extLst xmlns:a="http://schemas.openxmlformats.org/drawingml/2006/main">
              <a:ext uri="{FF2B5EF4-FFF2-40B4-BE49-F238E27FC236}">
                <a16:creationId xmlns:a16="http://schemas.microsoft.com/office/drawing/2014/main" id="{2671F713-5418-4F39-95FA-6F1B52D3F8F0}"/>
              </a:ext>
            </a:extLst>
          </p:cNvPr>
          <p:cNvSpPr>
            <a:spLocks xmlns:a="http://schemas.openxmlformats.org/drawingml/2006/main" noGrp="1"/>
          </p:cNvSpPr>
          <p:nvPr/>
        </p:nvSpPr>
        <p:spPr>
          <a:xfrm xmlns:a="http://schemas.openxmlformats.org/drawingml/2006/main">
            <a:off x="4362450" y="5172075"/>
            <a:ext cx="34671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162A43"/>
                </a:solidFill>
                <a:latin typeface="Nimbus Sans"/>
                <a:ea typeface="Nimbus Sans"/>
                <a:cs typeface="Nimbus Sans"/>
              </a:defRPr>
            </a:pPr>
            <a:r>
              <a:rPr sz="1875" b="0">
                <a:solidFill>
                  <a:srgbClr val="162A43"/>
                </a:solidFill>
                <a:latin typeface="Nimbus Sans"/>
                <a:ea typeface="Nimbus Sans"/>
                <a:cs typeface="Nimbus Sans"/>
              </a:rPr>
              <a:t>Sensors, microcontrollers and physical computing</a:t>
            </a:r>
          </a:p>
        </p:txBody>
      </p: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37af4544765f4459"/>
          <a:srcRect xmlns:a="http://schemas.openxmlformats.org/drawingml/2006/main" l="78" t="0" r="78" b="0"/>
          <a:stretch xmlns:a="http://schemas.openxmlformats.org/drawingml/2006/main">
            <a:fillRect l="0" t="0" r="0" b="0"/>
          </a:stretch>
        </p:blipFill>
        <p:spPr>
          <a:xfrm xmlns:a="http://schemas.openxmlformats.org/drawingml/2006/main">
            <a:off x="8115300" y="1819275"/>
            <a:ext cx="3467100" cy="2295525"/>
          </a:xfrm>
          <a:prstGeom xmlns:a="http://schemas.openxmlformats.org/drawingml/2006/main" prst="rect">
            <a:avLst/>
          </a:prstGeom>
        </p:spPr>
      </p:pic>
      <p:sp>
        <p:nvSpPr>
          <p:cNvPr id="14" name="text-10">
            <a:extLst xmlns:a="http://schemas.openxmlformats.org/drawingml/2006/main">
              <a:ext uri="{FF2B5EF4-FFF2-40B4-BE49-F238E27FC236}">
                <a16:creationId xmlns:a16="http://schemas.microsoft.com/office/drawing/2014/main" id="{80496E66-3F25-4FD4-B7FA-ECDFC0233598}"/>
              </a:ext>
            </a:extLst>
          </p:cNvPr>
          <p:cNvSpPr>
            <a:spLocks xmlns:a="http://schemas.openxmlformats.org/drawingml/2006/main" noGrp="1"/>
          </p:cNvSpPr>
          <p:nvPr/>
        </p:nvSpPr>
        <p:spPr>
          <a:xfrm xmlns:a="http://schemas.openxmlformats.org/drawingml/2006/main">
            <a:off x="8115300" y="4314825"/>
            <a:ext cx="35052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250" b="1">
                <a:solidFill>
                  <a:srgbClr val="003DA5"/>
                </a:solidFill>
                <a:latin typeface="Nimbus Sans"/>
                <a:ea typeface="Nimbus Sans"/>
                <a:cs typeface="Nimbus Sans"/>
              </a:defRPr>
            </a:pPr>
            <a:r>
              <a:rPr sz="2250" b="1">
                <a:solidFill>
                  <a:srgbClr val="003DA5"/>
                </a:solidFill>
                <a:latin typeface="Nimbus Sans"/>
                <a:ea typeface="Nimbus Sans"/>
                <a:cs typeface="Nimbus Sans"/>
              </a:rPr>
              <a:t>3DXP Lab</a:t>
            </a:r>
          </a:p>
        </p:txBody>
      </p:sp>
      <p:sp>
        <p:nvSpPr>
          <p:cNvPr id="15" name="text-11">
            <a:extLst xmlns:a="http://schemas.openxmlformats.org/drawingml/2006/main">
              <a:ext uri="{FF2B5EF4-FFF2-40B4-BE49-F238E27FC236}">
                <a16:creationId xmlns:a16="http://schemas.microsoft.com/office/drawing/2014/main" id="{8D7A3870-DFDD-40A5-A0F7-D2FCBB277EA6}"/>
              </a:ext>
            </a:extLst>
          </p:cNvPr>
          <p:cNvSpPr>
            <a:spLocks xmlns:a="http://schemas.openxmlformats.org/drawingml/2006/main" noGrp="1"/>
          </p:cNvSpPr>
          <p:nvPr/>
        </p:nvSpPr>
        <p:spPr>
          <a:xfrm xmlns:a="http://schemas.openxmlformats.org/drawingml/2006/main">
            <a:off x="8115300" y="4762500"/>
            <a:ext cx="3448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650" b="0">
                <a:solidFill>
                  <a:srgbClr val="526274"/>
                </a:solidFill>
                <a:latin typeface="Nimbus Sans"/>
                <a:ea typeface="Nimbus Sans"/>
                <a:cs typeface="Nimbus Sans"/>
              </a:defRPr>
            </a:pPr>
            <a:r>
              <a:rPr sz="1650" b="0">
                <a:solidFill>
                  <a:srgbClr val="526274"/>
                </a:solidFill>
                <a:latin typeface="Nimbus Sans"/>
                <a:ea typeface="Nimbus Sans"/>
                <a:cs typeface="Nimbus Sans"/>
              </a:rPr>
              <a:t>Room 145</a:t>
            </a:r>
          </a:p>
        </p:txBody>
      </p:sp>
      <p:sp>
        <p:nvSpPr>
          <p:cNvPr id="16" name="text-12">
            <a:extLst xmlns:a="http://schemas.openxmlformats.org/drawingml/2006/main">
              <a:ext uri="{FF2B5EF4-FFF2-40B4-BE49-F238E27FC236}">
                <a16:creationId xmlns:a16="http://schemas.microsoft.com/office/drawing/2014/main" id="{37CA8A60-B255-4818-830C-1CB27D18D0F6}"/>
              </a:ext>
            </a:extLst>
          </p:cNvPr>
          <p:cNvSpPr>
            <a:spLocks xmlns:a="http://schemas.openxmlformats.org/drawingml/2006/main" noGrp="1"/>
          </p:cNvSpPr>
          <p:nvPr/>
        </p:nvSpPr>
        <p:spPr>
          <a:xfrm xmlns:a="http://schemas.openxmlformats.org/drawingml/2006/main">
            <a:off x="8115300" y="5172075"/>
            <a:ext cx="34671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162A43"/>
                </a:solidFill>
                <a:latin typeface="Nimbus Sans"/>
                <a:ea typeface="Nimbus Sans"/>
                <a:cs typeface="Nimbus Sans"/>
              </a:defRPr>
            </a:pPr>
            <a:r>
              <a:rPr sz="1875" b="0">
                <a:solidFill>
                  <a:srgbClr val="162A43"/>
                </a:solidFill>
                <a:latin typeface="Nimbus Sans"/>
                <a:ea typeface="Nimbus Sans"/>
                <a:cs typeface="Nimbus Sans"/>
              </a:rPr>
              <a:t>VR/XR, scanning and media production</a:t>
            </a:r>
          </a:p>
        </p:txBody>
      </p:sp>
      <p:sp>
        <p:nvSpPr>
          <p:cNvPr id="17" name="text-13">
            <a:extLst xmlns:a="http://schemas.openxmlformats.org/drawingml/2006/main">
              <a:ext uri="{FF2B5EF4-FFF2-40B4-BE49-F238E27FC236}">
                <a16:creationId xmlns:a16="http://schemas.microsoft.com/office/drawing/2014/main" id="{8A2A03A6-2826-4A23-A900-F7A6ACBCFCDF}"/>
              </a:ext>
            </a:extLst>
          </p:cNvPr>
          <p:cNvSpPr>
            <a:spLocks xmlns:a="http://schemas.openxmlformats.org/drawingml/2006/main" noGrp="1"/>
          </p:cNvSpPr>
          <p:nvPr/>
        </p:nvSpPr>
        <p:spPr>
          <a:xfrm xmlns:a="http://schemas.openxmlformats.org/drawingml/2006/main">
            <a:off x="609600" y="5943600"/>
            <a:ext cx="10953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0">
                <a:solidFill>
                  <a:srgbClr val="003DA5"/>
                </a:solidFill>
                <a:latin typeface="Nimbus Sans"/>
                <a:ea typeface="Nimbus Sans"/>
                <a:cs typeface="Nimbus Sans"/>
              </a:defRPr>
            </a:pPr>
            <a:r>
              <a:rPr sz="1500" b="0" u="sng">
                <a:solidFill>
                  <a:srgbClr val="003DA5"/>
                </a:solidFill>
                <a:latin typeface="Nimbus Sans"/>
                <a:ea typeface="Nimbus Sans"/>
                <a:cs typeface="Nimbus Sans"/>
                <a:hlinkClick xmlns:r="http://schemas.openxmlformats.org/officeDocument/2006/relationships" r:id="R4c639fdf28dc4061"/>
              </a:rPr>
              <a:t>Fall access: check the reflooring service notice before visiting</a:t>
            </a:r>
          </a:p>
        </p:txBody>
      </p:sp>
    </p:spTree>
    <p:extLst>
      <p:ext uri="{BB962C8B-B14F-4D97-AF65-F5344CB8AC3E}">
        <p14:creationId xmlns:p14="http://schemas.microsoft.com/office/powerpoint/2010/main" val="867356902"/>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text-1">
            <a:extLst xmlns:a="http://schemas.openxmlformats.org/drawingml/2006/main">
              <a:ext uri="{FF2B5EF4-FFF2-40B4-BE49-F238E27FC236}">
                <a16:creationId xmlns:a16="http://schemas.microsoft.com/office/drawing/2014/main" id="{C53FA552-AF64-48CB-97AF-407486B35939}"/>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CREATE</a:t>
            </a:r>
          </a:p>
        </p:txBody>
      </p:sp>
      <p:sp>
        <p:nvSpPr>
          <p:cNvPr id="2" name="text-2">
            <a:extLst xmlns:a="http://schemas.openxmlformats.org/drawingml/2006/main">
              <a:ext uri="{FF2B5EF4-FFF2-40B4-BE49-F238E27FC236}">
                <a16:creationId xmlns:a16="http://schemas.microsoft.com/office/drawing/2014/main" id="{B27FD68F-6B06-49F0-B2FF-3A5543C3AEAB}"/>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Robotics connects code to a working system</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adae662bbf7c497d"/>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A21A7A8E-6C89-44E3-9A0E-7E78D9A5E9FB}"/>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20</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2c284eea9d6244d0"/>
          <a:srcRect xmlns:a="http://schemas.openxmlformats.org/drawingml/2006/main" l="0" t="5891" r="0" b="5891"/>
          <a:stretch xmlns:a="http://schemas.openxmlformats.org/drawingml/2006/main">
            <a:fillRect l="0" t="0" r="0" b="0"/>
          </a:stretch>
        </p:blipFill>
        <p:spPr>
          <a:xfrm xmlns:a="http://schemas.openxmlformats.org/drawingml/2006/main">
            <a:off x="609600" y="1828800"/>
            <a:ext cx="5219700" cy="3067050"/>
          </a:xfrm>
          <a:prstGeom xmlns:a="http://schemas.openxmlformats.org/drawingml/2006/main" prst="rect">
            <a:avLst/>
          </a:prstGeom>
        </p:spPr>
      </p:pic>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4c346be829ab4690"/>
          <a:srcRect xmlns:a="http://schemas.openxmlformats.org/drawingml/2006/main" l="0" t="5882" r="0" b="5882"/>
          <a:stretch xmlns:a="http://schemas.openxmlformats.org/drawingml/2006/main">
            <a:fillRect l="0" t="0" r="0" b="0"/>
          </a:stretch>
        </p:blipFill>
        <p:spPr>
          <a:xfrm xmlns:a="http://schemas.openxmlformats.org/drawingml/2006/main">
            <a:off x="6362700" y="1828800"/>
            <a:ext cx="5219700" cy="3067050"/>
          </a:xfrm>
          <a:prstGeom xmlns:a="http://schemas.openxmlformats.org/drawingml/2006/main" prst="rect">
            <a:avLst/>
          </a:prstGeom>
        </p:spPr>
      </p:pic>
      <p:sp>
        <p:nvSpPr>
          <p:cNvPr id="7" name="text-4">
            <a:extLst xmlns:a="http://schemas.openxmlformats.org/drawingml/2006/main">
              <a:ext uri="{FF2B5EF4-FFF2-40B4-BE49-F238E27FC236}">
                <a16:creationId xmlns:a16="http://schemas.microsoft.com/office/drawing/2014/main" id="{D7FBC5B7-4F57-4B66-B6C3-8C00A5DE5AB1}"/>
              </a:ext>
            </a:extLst>
          </p:cNvPr>
          <p:cNvSpPr>
            <a:spLocks xmlns:a="http://schemas.openxmlformats.org/drawingml/2006/main" noGrp="1"/>
          </p:cNvSpPr>
          <p:nvPr/>
        </p:nvSpPr>
        <p:spPr>
          <a:xfrm xmlns:a="http://schemas.openxmlformats.org/drawingml/2006/main">
            <a:off x="609600" y="5172075"/>
            <a:ext cx="52197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003DA5"/>
                </a:solidFill>
                <a:latin typeface="Nimbus Sans"/>
                <a:ea typeface="Nimbus Sans"/>
                <a:cs typeface="Nimbus Sans"/>
              </a:defRPr>
            </a:pPr>
            <a:r>
              <a:rPr sz="2025" b="1">
                <a:solidFill>
                  <a:srgbClr val="003DA5"/>
                </a:solidFill>
                <a:latin typeface="Nimbus Sans"/>
                <a:ea typeface="Nimbus Sans"/>
                <a:cs typeface="Nimbus Sans"/>
              </a:rPr>
              <a:t>Hardware and sensing</a:t>
            </a:r>
          </a:p>
        </p:txBody>
      </p:sp>
      <p:sp>
        <p:nvSpPr>
          <p:cNvPr id="8" name="text-5">
            <a:extLst xmlns:a="http://schemas.openxmlformats.org/drawingml/2006/main">
              <a:ext uri="{FF2B5EF4-FFF2-40B4-BE49-F238E27FC236}">
                <a16:creationId xmlns:a16="http://schemas.microsoft.com/office/drawing/2014/main" id="{9AAD0EF6-4775-43AF-AEA0-15E13B6CA7AF}"/>
              </a:ext>
            </a:extLst>
          </p:cNvPr>
          <p:cNvSpPr>
            <a:spLocks xmlns:a="http://schemas.openxmlformats.org/drawingml/2006/main" noGrp="1"/>
          </p:cNvSpPr>
          <p:nvPr/>
        </p:nvSpPr>
        <p:spPr>
          <a:xfrm xmlns:a="http://schemas.openxmlformats.org/drawingml/2006/main">
            <a:off x="609600" y="5610225"/>
            <a:ext cx="52197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162A43"/>
                </a:solidFill>
                <a:latin typeface="Nimbus Sans"/>
                <a:ea typeface="Nimbus Sans"/>
                <a:cs typeface="Nimbus Sans"/>
              </a:defRPr>
            </a:pPr>
            <a:r>
              <a:rPr sz="1875" b="0">
                <a:solidFill>
                  <a:srgbClr val="162A43"/>
                </a:solidFill>
                <a:latin typeface="Nimbus Sans"/>
                <a:ea typeface="Nimbus Sans"/>
                <a:cs typeface="Nimbus Sans"/>
              </a:rPr>
              <a:t>Microcontrollers, sensors and fabricated parts</a:t>
            </a:r>
          </a:p>
        </p:txBody>
      </p:sp>
      <p:sp>
        <p:nvSpPr>
          <p:cNvPr id="9" name="text-6">
            <a:extLst xmlns:a="http://schemas.openxmlformats.org/drawingml/2006/main">
              <a:ext uri="{FF2B5EF4-FFF2-40B4-BE49-F238E27FC236}">
                <a16:creationId xmlns:a16="http://schemas.microsoft.com/office/drawing/2014/main" id="{FF80E7A9-EB6D-488C-BCDA-00B4B0015F1F}"/>
              </a:ext>
            </a:extLst>
          </p:cNvPr>
          <p:cNvSpPr>
            <a:spLocks xmlns:a="http://schemas.openxmlformats.org/drawingml/2006/main" noGrp="1"/>
          </p:cNvSpPr>
          <p:nvPr/>
        </p:nvSpPr>
        <p:spPr>
          <a:xfrm xmlns:a="http://schemas.openxmlformats.org/drawingml/2006/main">
            <a:off x="6362700" y="5172075"/>
            <a:ext cx="52197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003DA5"/>
                </a:solidFill>
                <a:latin typeface="Nimbus Sans"/>
                <a:ea typeface="Nimbus Sans"/>
                <a:cs typeface="Nimbus Sans"/>
              </a:defRPr>
            </a:pPr>
            <a:r>
              <a:rPr sz="2025" b="1">
                <a:solidFill>
                  <a:srgbClr val="003DA5"/>
                </a:solidFill>
                <a:latin typeface="Nimbus Sans"/>
                <a:ea typeface="Nimbus Sans"/>
                <a:cs typeface="Nimbus Sans"/>
              </a:rPr>
              <a:t>Software and AI</a:t>
            </a:r>
          </a:p>
        </p:txBody>
      </p:sp>
      <p:sp>
        <p:nvSpPr>
          <p:cNvPr id="10" name="text-7">
            <a:extLst xmlns:a="http://schemas.openxmlformats.org/drawingml/2006/main">
              <a:ext uri="{FF2B5EF4-FFF2-40B4-BE49-F238E27FC236}">
                <a16:creationId xmlns:a16="http://schemas.microsoft.com/office/drawing/2014/main" id="{CAE31AA2-8EC3-4F94-A3AF-5C6FDC11C4C4}"/>
              </a:ext>
            </a:extLst>
          </p:cNvPr>
          <p:cNvSpPr>
            <a:spLocks xmlns:a="http://schemas.openxmlformats.org/drawingml/2006/main" noGrp="1"/>
          </p:cNvSpPr>
          <p:nvPr/>
        </p:nvSpPr>
        <p:spPr>
          <a:xfrm xmlns:a="http://schemas.openxmlformats.org/drawingml/2006/main">
            <a:off x="6362700" y="5610225"/>
            <a:ext cx="52197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162A43"/>
                </a:solidFill>
                <a:latin typeface="Nimbus Sans"/>
                <a:ea typeface="Nimbus Sans"/>
                <a:cs typeface="Nimbus Sans"/>
              </a:defRPr>
            </a:pPr>
            <a:r>
              <a:rPr sz="1875" b="0">
                <a:solidFill>
                  <a:srgbClr val="162A43"/>
                </a:solidFill>
                <a:latin typeface="Nimbus Sans"/>
                <a:ea typeface="Nimbus Sans"/>
                <a:cs typeface="Nimbus Sans"/>
              </a:rPr>
              <a:t>Code and models that control a physical device</a:t>
            </a:r>
          </a:p>
        </p:txBody>
      </p:sp>
      <p:sp>
        <p:nvSpPr>
          <p:cNvPr id="11" name="text-8">
            <a:extLst xmlns:a="http://schemas.openxmlformats.org/drawingml/2006/main">
              <a:ext uri="{FF2B5EF4-FFF2-40B4-BE49-F238E27FC236}">
                <a16:creationId xmlns:a16="http://schemas.microsoft.com/office/drawing/2014/main" id="{6E4CADCD-F984-42EE-BA26-D61D8855985D}"/>
              </a:ext>
            </a:extLst>
          </p:cNvPr>
          <p:cNvSpPr>
            <a:spLocks xmlns:a="http://schemas.openxmlformats.org/drawingml/2006/main" noGrp="1"/>
          </p:cNvSpPr>
          <p:nvPr/>
        </p:nvSpPr>
        <p:spPr>
          <a:xfrm xmlns:a="http://schemas.openxmlformats.org/drawingml/2006/main">
            <a:off x="609600" y="5981700"/>
            <a:ext cx="4762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0">
                <a:solidFill>
                  <a:srgbClr val="003DA5"/>
                </a:solidFill>
                <a:latin typeface="Nimbus Sans"/>
                <a:ea typeface="Nimbus Sans"/>
                <a:cs typeface="Nimbus Sans"/>
              </a:defRPr>
            </a:pPr>
            <a:r>
              <a:rPr sz="1500" b="0" u="sng">
                <a:solidFill>
                  <a:srgbClr val="003DA5"/>
                </a:solidFill>
                <a:latin typeface="Nimbus Sans"/>
                <a:ea typeface="Nimbus Sans"/>
                <a:cs typeface="Nimbus Sans"/>
                <a:hlinkClick xmlns:r="http://schemas.openxmlformats.org/officeDocument/2006/relationships" r:id="R6867e490497e4f16"/>
              </a:rPr>
              <a:t>Robotics Lab</a:t>
            </a:r>
          </a:p>
        </p:txBody>
      </p:sp>
    </p:spTree>
    <p:extLst>
      <p:ext uri="{BB962C8B-B14F-4D97-AF65-F5344CB8AC3E}">
        <p14:creationId xmlns:p14="http://schemas.microsoft.com/office/powerpoint/2010/main" val="1879307552"/>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1">
            <a:extLst xmlns:a="http://schemas.openxmlformats.org/drawingml/2006/main">
              <a:ext uri="{FF2B5EF4-FFF2-40B4-BE49-F238E27FC236}">
                <a16:creationId xmlns:a16="http://schemas.microsoft.com/office/drawing/2014/main" id="{CA1E1664-66BB-4787-96C3-C9FD423359ED}"/>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CREATE</a:t>
            </a:r>
          </a:p>
        </p:txBody>
      </p:sp>
      <p:sp>
        <p:nvSpPr>
          <p:cNvPr id="2" name="text-2">
            <a:extLst xmlns:a="http://schemas.openxmlformats.org/drawingml/2006/main">
              <a:ext uri="{FF2B5EF4-FFF2-40B4-BE49-F238E27FC236}">
                <a16:creationId xmlns:a16="http://schemas.microsoft.com/office/drawing/2014/main" id="{CA840C84-91F2-498B-B7FD-2831601CC762}"/>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STAR Lab: software and research computing</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030a902b317046b2"/>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B91147C5-7131-408A-935E-F0F7CDB1189A}"/>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21</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d867ba80a72a4fd1"/>
          <a:stretch xmlns:a="http://schemas.openxmlformats.org/drawingml/2006/main"/>
        </p:blipFill>
        <p:spPr>
          <a:xfrm xmlns:a="http://schemas.openxmlformats.org/drawingml/2006/main">
            <a:off x="878567" y="1809750"/>
            <a:ext cx="5310416" cy="3981450"/>
          </a:xfrm>
          <a:prstGeom xmlns:a="http://schemas.openxmlformats.org/drawingml/2006/main" prst="rect">
            <a:avLst/>
          </a:prstGeom>
        </p:spPr>
      </p:pic>
      <p:sp>
        <p:nvSpPr>
          <p:cNvPr id="6" name="text-4">
            <a:extLst xmlns:a="http://schemas.openxmlformats.org/drawingml/2006/main">
              <a:ext uri="{FF2B5EF4-FFF2-40B4-BE49-F238E27FC236}">
                <a16:creationId xmlns:a16="http://schemas.microsoft.com/office/drawing/2014/main" id="{27F93569-032E-442C-B30D-CA42EA172F78}"/>
              </a:ext>
            </a:extLst>
          </p:cNvPr>
          <p:cNvSpPr>
            <a:spLocks xmlns:a="http://schemas.openxmlformats.org/drawingml/2006/main" noGrp="1"/>
          </p:cNvSpPr>
          <p:nvPr/>
        </p:nvSpPr>
        <p:spPr>
          <a:xfrm xmlns:a="http://schemas.openxmlformats.org/drawingml/2006/main">
            <a:off x="7086600" y="1895475"/>
            <a:ext cx="44862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003DA5"/>
                </a:solidFill>
                <a:latin typeface="Nimbus Sans"/>
                <a:ea typeface="Nimbus Sans"/>
                <a:cs typeface="Nimbus Sans"/>
              </a:defRPr>
            </a:pPr>
            <a:r>
              <a:rPr sz="2025" b="1">
                <a:solidFill>
                  <a:srgbClr val="003DA5"/>
                </a:solidFill>
                <a:latin typeface="Nimbus Sans"/>
                <a:ea typeface="Nimbus Sans"/>
                <a:cs typeface="Nimbus Sans"/>
              </a:rPr>
              <a:t>Specialized software</a:t>
            </a:r>
          </a:p>
        </p:txBody>
      </p:sp>
      <p:sp>
        <p:nvSpPr>
          <p:cNvPr id="7" name="text-5">
            <a:extLst xmlns:a="http://schemas.openxmlformats.org/drawingml/2006/main">
              <a:ext uri="{FF2B5EF4-FFF2-40B4-BE49-F238E27FC236}">
                <a16:creationId xmlns:a16="http://schemas.microsoft.com/office/drawing/2014/main" id="{120E2E04-C468-435B-898A-F04F1696DB10}"/>
              </a:ext>
            </a:extLst>
          </p:cNvPr>
          <p:cNvSpPr>
            <a:spLocks xmlns:a="http://schemas.openxmlformats.org/drawingml/2006/main" noGrp="1"/>
          </p:cNvSpPr>
          <p:nvPr/>
        </p:nvSpPr>
        <p:spPr>
          <a:xfrm xmlns:a="http://schemas.openxmlformats.org/drawingml/2006/main">
            <a:off x="7086600" y="2333625"/>
            <a:ext cx="448627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GIS, NVivo, Adobe Creative Cloud, CAD and data tools</a:t>
            </a:r>
          </a:p>
        </p:txBody>
      </p:sp>
      <p:sp>
        <p:nvSpPr>
          <p:cNvPr id="8" name="text-6">
            <a:extLst xmlns:a="http://schemas.openxmlformats.org/drawingml/2006/main">
              <a:ext uri="{FF2B5EF4-FFF2-40B4-BE49-F238E27FC236}">
                <a16:creationId xmlns:a16="http://schemas.microsoft.com/office/drawing/2014/main" id="{18570094-06FC-4E83-8D01-587865E8805F}"/>
              </a:ext>
            </a:extLst>
          </p:cNvPr>
          <p:cNvSpPr>
            <a:spLocks xmlns:a="http://schemas.openxmlformats.org/drawingml/2006/main" noGrp="1"/>
          </p:cNvSpPr>
          <p:nvPr/>
        </p:nvSpPr>
        <p:spPr>
          <a:xfrm xmlns:a="http://schemas.openxmlformats.org/drawingml/2006/main">
            <a:off x="7086600" y="3133725"/>
            <a:ext cx="44862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003DA5"/>
                </a:solidFill>
                <a:latin typeface="Nimbus Sans"/>
                <a:ea typeface="Nimbus Sans"/>
                <a:cs typeface="Nimbus Sans"/>
              </a:defRPr>
            </a:pPr>
            <a:r>
              <a:rPr sz="2025" b="1">
                <a:solidFill>
                  <a:srgbClr val="003DA5"/>
                </a:solidFill>
                <a:latin typeface="Nimbus Sans"/>
                <a:ea typeface="Nimbus Sans"/>
                <a:cs typeface="Nimbus Sans"/>
              </a:rPr>
              <a:t>Research equipment</a:t>
            </a:r>
          </a:p>
        </p:txBody>
      </p:sp>
      <p:sp>
        <p:nvSpPr>
          <p:cNvPr id="9" name="text-7">
            <a:extLst xmlns:a="http://schemas.openxmlformats.org/drawingml/2006/main">
              <a:ext uri="{FF2B5EF4-FFF2-40B4-BE49-F238E27FC236}">
                <a16:creationId xmlns:a16="http://schemas.microsoft.com/office/drawing/2014/main" id="{2009283E-544D-4AE6-A25A-43EBCEF42CC6}"/>
              </a:ext>
            </a:extLst>
          </p:cNvPr>
          <p:cNvSpPr>
            <a:spLocks xmlns:a="http://schemas.openxmlformats.org/drawingml/2006/main" noGrp="1"/>
          </p:cNvSpPr>
          <p:nvPr/>
        </p:nvSpPr>
        <p:spPr>
          <a:xfrm xmlns:a="http://schemas.openxmlformats.org/drawingml/2006/main">
            <a:off x="7086600" y="3571875"/>
            <a:ext cx="448627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High-performance Windows workstations and a photo scanner</a:t>
            </a:r>
          </a:p>
        </p:txBody>
      </p:sp>
      <p:sp>
        <p:nvSpPr>
          <p:cNvPr id="10" name="text-8">
            <a:extLst xmlns:a="http://schemas.openxmlformats.org/drawingml/2006/main">
              <a:ext uri="{FF2B5EF4-FFF2-40B4-BE49-F238E27FC236}">
                <a16:creationId xmlns:a16="http://schemas.microsoft.com/office/drawing/2014/main" id="{D79E2405-EFD3-4A53-B5EB-2CA0E9AE7FDD}"/>
              </a:ext>
            </a:extLst>
          </p:cNvPr>
          <p:cNvSpPr>
            <a:spLocks xmlns:a="http://schemas.openxmlformats.org/drawingml/2006/main" noGrp="1"/>
          </p:cNvSpPr>
          <p:nvPr/>
        </p:nvSpPr>
        <p:spPr>
          <a:xfrm xmlns:a="http://schemas.openxmlformats.org/drawingml/2006/main">
            <a:off x="7086600" y="4371975"/>
            <a:ext cx="44862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003DA5"/>
                </a:solidFill>
                <a:latin typeface="Nimbus Sans"/>
                <a:ea typeface="Nimbus Sans"/>
                <a:cs typeface="Nimbus Sans"/>
              </a:defRPr>
            </a:pPr>
            <a:r>
              <a:rPr sz="2025" b="1">
                <a:solidFill>
                  <a:srgbClr val="003DA5"/>
                </a:solidFill>
                <a:latin typeface="Nimbus Sans"/>
                <a:ea typeface="Nimbus Sans"/>
                <a:cs typeface="Nimbus Sans"/>
              </a:rPr>
              <a:t>Access</a:t>
            </a:r>
          </a:p>
        </p:txBody>
      </p:sp>
      <p:sp>
        <p:nvSpPr>
          <p:cNvPr id="11" name="text-9">
            <a:extLst xmlns:a="http://schemas.openxmlformats.org/drawingml/2006/main">
              <a:ext uri="{FF2B5EF4-FFF2-40B4-BE49-F238E27FC236}">
                <a16:creationId xmlns:a16="http://schemas.microsoft.com/office/drawing/2014/main" id="{0C0AC200-8CAA-49E8-A758-633B5B2DE289}"/>
              </a:ext>
            </a:extLst>
          </p:cNvPr>
          <p:cNvSpPr>
            <a:spLocks xmlns:a="http://schemas.openxmlformats.org/drawingml/2006/main" noGrp="1"/>
          </p:cNvSpPr>
          <p:nvPr/>
        </p:nvSpPr>
        <p:spPr>
          <a:xfrm xmlns:a="http://schemas.openxmlformats.org/drawingml/2006/main">
            <a:off x="7086600" y="4810125"/>
            <a:ext cx="448627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Orbach Room 147. Reserve through the STAR Lab guide.</a:t>
            </a:r>
          </a:p>
        </p:txBody>
      </p:sp>
      <p:sp>
        <p:nvSpPr>
          <p:cNvPr id="12" name="text-10">
            <a:extLst xmlns:a="http://schemas.openxmlformats.org/drawingml/2006/main">
              <a:ext uri="{FF2B5EF4-FFF2-40B4-BE49-F238E27FC236}">
                <a16:creationId xmlns:a16="http://schemas.microsoft.com/office/drawing/2014/main" id="{E0A1124E-1661-4A20-A4C4-A665455A4146}"/>
              </a:ext>
            </a:extLst>
          </p:cNvPr>
          <p:cNvSpPr>
            <a:spLocks xmlns:a="http://schemas.openxmlformats.org/drawingml/2006/main" noGrp="1"/>
          </p:cNvSpPr>
          <p:nvPr/>
        </p:nvSpPr>
        <p:spPr>
          <a:xfrm xmlns:a="http://schemas.openxmlformats.org/drawingml/2006/main">
            <a:off x="609600" y="5876925"/>
            <a:ext cx="9906000" cy="340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75" b="0">
                <a:solidFill>
                  <a:srgbClr val="003DA5"/>
                </a:solidFill>
                <a:latin typeface="Nimbus Sans"/>
                <a:ea typeface="Nimbus Sans"/>
                <a:cs typeface="Nimbus Sans"/>
              </a:defRPr>
            </a:pPr>
            <a:r>
              <a:rPr sz="1575" b="0" u="sng">
                <a:solidFill>
                  <a:srgbClr val="003DA5"/>
                </a:solidFill>
                <a:latin typeface="Nimbus Sans"/>
                <a:ea typeface="Nimbus Sans"/>
                <a:cs typeface="Nimbus Sans"/>
                <a:hlinkClick xmlns:r="http://schemas.openxmlformats.org/officeDocument/2006/relationships" r:id="R0177ba8df05b4a3c"/>
              </a:rPr>
              <a:t>STAR Lab software and reservations</a:t>
            </a:r>
          </a:p>
        </p:txBody>
      </p:sp>
    </p:spTree>
    <p:extLst>
      <p:ext uri="{BB962C8B-B14F-4D97-AF65-F5344CB8AC3E}">
        <p14:creationId xmlns:p14="http://schemas.microsoft.com/office/powerpoint/2010/main" val="913788139"/>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1">
            <a:extLst xmlns:a="http://schemas.openxmlformats.org/drawingml/2006/main">
              <a:ext uri="{FF2B5EF4-FFF2-40B4-BE49-F238E27FC236}">
                <a16:creationId xmlns:a16="http://schemas.microsoft.com/office/drawing/2014/main" id="{21EF2E9E-5B17-4A74-BF6B-3087EDA57CA2}"/>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CREATE</a:t>
            </a:r>
          </a:p>
        </p:txBody>
      </p:sp>
      <p:sp>
        <p:nvSpPr>
          <p:cNvPr id="2" name="text-2">
            <a:extLst xmlns:a="http://schemas.openxmlformats.org/drawingml/2006/main">
              <a:ext uri="{FF2B5EF4-FFF2-40B4-BE49-F238E27FC236}">
                <a16:creationId xmlns:a16="http://schemas.microsoft.com/office/drawing/2014/main" id="{017E410C-64FE-4A08-9CC9-AD83687F336A}"/>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Local AI capabilities planned for fall</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fe02452d52854b42"/>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70EDDBB2-1204-4968-A96E-CF72F40649FD}"/>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22</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2e54cc1cdec04019"/>
          <a:stretch xmlns:a="http://schemas.openxmlformats.org/drawingml/2006/main"/>
        </p:blipFill>
        <p:spPr>
          <a:xfrm xmlns:a="http://schemas.openxmlformats.org/drawingml/2006/main">
            <a:off x="610682" y="1704975"/>
            <a:ext cx="3245860" cy="4200525"/>
          </a:xfrm>
          <a:prstGeom xmlns:a="http://schemas.openxmlformats.org/drawingml/2006/main" prst="rect">
            <a:avLst/>
          </a:prstGeom>
        </p:spPr>
      </p:pic>
      <p:sp>
        <p:nvSpPr>
          <p:cNvPr id="6" name="text-4">
            <a:extLst xmlns:a="http://schemas.openxmlformats.org/drawingml/2006/main">
              <a:ext uri="{FF2B5EF4-FFF2-40B4-BE49-F238E27FC236}">
                <a16:creationId xmlns:a16="http://schemas.microsoft.com/office/drawing/2014/main" id="{360A44DC-7545-43F1-BFD8-AB1D38D20756}"/>
              </a:ext>
            </a:extLst>
          </p:cNvPr>
          <p:cNvSpPr>
            <a:spLocks xmlns:a="http://schemas.openxmlformats.org/drawingml/2006/main" noGrp="1"/>
          </p:cNvSpPr>
          <p:nvPr/>
        </p:nvSpPr>
        <p:spPr>
          <a:xfrm xmlns:a="http://schemas.openxmlformats.org/drawingml/2006/main">
            <a:off x="4552950" y="1809750"/>
            <a:ext cx="69818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Local chat and document exploration</a:t>
            </a:r>
          </a:p>
        </p:txBody>
      </p:sp>
      <p:sp>
        <p:nvSpPr>
          <p:cNvPr id="7" name="text-5">
            <a:extLst xmlns:a="http://schemas.openxmlformats.org/drawingml/2006/main">
              <a:ext uri="{FF2B5EF4-FFF2-40B4-BE49-F238E27FC236}">
                <a16:creationId xmlns:a16="http://schemas.microsoft.com/office/drawing/2014/main" id="{A1126D79-B910-4ED4-A605-90676ACE0E72}"/>
              </a:ext>
            </a:extLst>
          </p:cNvPr>
          <p:cNvSpPr>
            <a:spLocks xmlns:a="http://schemas.openxmlformats.org/drawingml/2006/main" noGrp="1"/>
          </p:cNvSpPr>
          <p:nvPr/>
        </p:nvSpPr>
        <p:spPr>
          <a:xfrm xmlns:a="http://schemas.openxmlformats.org/drawingml/2006/main">
            <a:off x="4552950" y="2247900"/>
            <a:ext cx="69818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Open WebUI and Ollama with open-weight models</a:t>
            </a:r>
          </a:p>
        </p:txBody>
      </p:sp>
      <p:sp>
        <p:nvSpPr>
          <p:cNvPr id="8" name="text-6">
            <a:extLst xmlns:a="http://schemas.openxmlformats.org/drawingml/2006/main">
              <a:ext uri="{FF2B5EF4-FFF2-40B4-BE49-F238E27FC236}">
                <a16:creationId xmlns:a16="http://schemas.microsoft.com/office/drawing/2014/main" id="{EFE00A6E-E635-45CD-A2AA-E55CF6307842}"/>
              </a:ext>
            </a:extLst>
          </p:cNvPr>
          <p:cNvSpPr>
            <a:spLocks xmlns:a="http://schemas.openxmlformats.org/drawingml/2006/main" noGrp="1"/>
          </p:cNvSpPr>
          <p:nvPr/>
        </p:nvSpPr>
        <p:spPr>
          <a:xfrm xmlns:a="http://schemas.openxmlformats.org/drawingml/2006/main">
            <a:off x="4552950" y="2981325"/>
            <a:ext cx="69818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Offline transcription</a:t>
            </a:r>
          </a:p>
        </p:txBody>
      </p:sp>
      <p:sp>
        <p:nvSpPr>
          <p:cNvPr id="9" name="text-7">
            <a:extLst xmlns:a="http://schemas.openxmlformats.org/drawingml/2006/main">
              <a:ext uri="{FF2B5EF4-FFF2-40B4-BE49-F238E27FC236}">
                <a16:creationId xmlns:a16="http://schemas.microsoft.com/office/drawing/2014/main" id="{B257B0DB-6649-4509-A0C7-FC386EC1CAC2}"/>
              </a:ext>
            </a:extLst>
          </p:cNvPr>
          <p:cNvSpPr>
            <a:spLocks xmlns:a="http://schemas.openxmlformats.org/drawingml/2006/main" noGrp="1"/>
          </p:cNvSpPr>
          <p:nvPr/>
        </p:nvSpPr>
        <p:spPr>
          <a:xfrm xmlns:a="http://schemas.openxmlformats.org/drawingml/2006/main">
            <a:off x="4552950" y="3419475"/>
            <a:ext cx="69818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aTrain for audio and speaker detection</a:t>
            </a:r>
          </a:p>
        </p:txBody>
      </p:sp>
      <p:sp>
        <p:nvSpPr>
          <p:cNvPr id="10" name="text-8">
            <a:extLst xmlns:a="http://schemas.openxmlformats.org/drawingml/2006/main">
              <a:ext uri="{FF2B5EF4-FFF2-40B4-BE49-F238E27FC236}">
                <a16:creationId xmlns:a16="http://schemas.microsoft.com/office/drawing/2014/main" id="{8B8F28F8-BDC5-4CCC-8423-30AACFB138B9}"/>
              </a:ext>
            </a:extLst>
          </p:cNvPr>
          <p:cNvSpPr>
            <a:spLocks xmlns:a="http://schemas.openxmlformats.org/drawingml/2006/main" noGrp="1"/>
          </p:cNvSpPr>
          <p:nvPr/>
        </p:nvSpPr>
        <p:spPr>
          <a:xfrm xmlns:a="http://schemas.openxmlformats.org/drawingml/2006/main">
            <a:off x="4552950" y="4152900"/>
            <a:ext cx="69818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Development and reproducibility</a:t>
            </a:r>
          </a:p>
        </p:txBody>
      </p:sp>
      <p:sp>
        <p:nvSpPr>
          <p:cNvPr id="11" name="text-9">
            <a:extLst xmlns:a="http://schemas.openxmlformats.org/drawingml/2006/main">
              <a:ext uri="{FF2B5EF4-FFF2-40B4-BE49-F238E27FC236}">
                <a16:creationId xmlns:a16="http://schemas.microsoft.com/office/drawing/2014/main" id="{5D0D3373-A252-4366-91BD-CC4EA813E130}"/>
              </a:ext>
            </a:extLst>
          </p:cNvPr>
          <p:cNvSpPr>
            <a:spLocks xmlns:a="http://schemas.openxmlformats.org/drawingml/2006/main" noGrp="1"/>
          </p:cNvSpPr>
          <p:nvPr/>
        </p:nvSpPr>
        <p:spPr>
          <a:xfrm xmlns:a="http://schemas.openxmlformats.org/drawingml/2006/main">
            <a:off x="4552950" y="4591050"/>
            <a:ext cx="69818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Custom workflows with documented model versions</a:t>
            </a:r>
          </a:p>
        </p:txBody>
      </p:sp>
      <p:sp>
        <p:nvSpPr>
          <p:cNvPr id="12" name="text-10">
            <a:extLst xmlns:a="http://schemas.openxmlformats.org/drawingml/2006/main">
              <a:ext uri="{FF2B5EF4-FFF2-40B4-BE49-F238E27FC236}">
                <a16:creationId xmlns:a16="http://schemas.microsoft.com/office/drawing/2014/main" id="{021E6CEF-7BF9-4D68-B9BA-C50C0E9A9FBE}"/>
              </a:ext>
            </a:extLst>
          </p:cNvPr>
          <p:cNvSpPr>
            <a:spLocks xmlns:a="http://schemas.openxmlformats.org/drawingml/2006/main" noGrp="1"/>
          </p:cNvSpPr>
          <p:nvPr/>
        </p:nvSpPr>
        <p:spPr>
          <a:xfrm xmlns:a="http://schemas.openxmlformats.org/drawingml/2006/main">
            <a:off x="4552950" y="5457825"/>
            <a:ext cx="69437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650" b="0">
                <a:solidFill>
                  <a:srgbClr val="526274"/>
                </a:solidFill>
                <a:latin typeface="Nimbus Sans"/>
                <a:ea typeface="Nimbus Sans"/>
                <a:cs typeface="Nimbus Sans"/>
              </a:defRPr>
            </a:pPr>
            <a:r>
              <a:rPr sz="1650" b="0">
                <a:solidFill>
                  <a:srgbClr val="526274"/>
                </a:solidFill>
                <a:latin typeface="Nimbus Sans"/>
                <a:ea typeface="Nimbus Sans"/>
                <a:cs typeface="Nimbus Sans"/>
              </a:rPr>
              <a:t>Availability and sensitive-data use depend on configuration and project requirements. Check with Library staff.</a:t>
            </a:r>
          </a:p>
        </p:txBody>
      </p:sp>
    </p:spTree>
    <p:extLst>
      <p:ext uri="{BB962C8B-B14F-4D97-AF65-F5344CB8AC3E}">
        <p14:creationId xmlns:p14="http://schemas.microsoft.com/office/powerpoint/2010/main" val="438024376"/>
      </p:ext>
    </p:extLst>
  </p:cSld>
</p:sld>
</file>

<file path=ppt/slides/slide23.xml><?xml version="1.0" encoding="utf-8"?>
<p:sld xmlns:p="http://schemas.openxmlformats.org/presentationml/2006/main">
  <p:cSld>
    <p:bg>
      <p:bgPr>
        <a:solidFill xmlns:a="http://schemas.openxmlformats.org/drawingml/2006/main">
          <a:srgbClr val="0D2047"/>
        </a:solidFill>
      </p:bgPr>
    </p:bg>
    <p:spTree>
      <p:nvGrpSpPr>
        <p:cNvPr id="1" name=""/>
        <p:cNvGrpSpPr/>
        <p:nvPr/>
      </p:nvGrpSpPr>
      <p:grpSpPr>
        <a:xfrm xmlns:a="http://schemas.openxmlformats.org/drawingml/2006/main"/>
      </p:grpSpPr>
      <p:sp>
        <p:nvSpPr>
          <p:cNvPr id="17" name="text-1">
            <a:extLst xmlns:a="http://schemas.openxmlformats.org/drawingml/2006/main">
              <a:ext uri="{FF2B5EF4-FFF2-40B4-BE49-F238E27FC236}">
                <a16:creationId xmlns:a16="http://schemas.microsoft.com/office/drawing/2014/main" id="{541D0456-3587-4E06-A0D3-C969659276CD}"/>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FFB81C"/>
                </a:solidFill>
                <a:latin typeface="Nimbus Sans"/>
                <a:ea typeface="Nimbus Sans"/>
                <a:cs typeface="Nimbus Sans"/>
              </a:defRPr>
            </a:pPr>
            <a:r>
              <a:rPr sz="1200" b="1">
                <a:solidFill>
                  <a:srgbClr val="FFB81C"/>
                </a:solidFill>
                <a:latin typeface="Nimbus Sans"/>
                <a:ea typeface="Nimbus Sans"/>
                <a:cs typeface="Nimbus Sans"/>
              </a:rPr>
              <a:t>LEARN</a:t>
            </a:r>
          </a:p>
        </p:txBody>
      </p:sp>
      <p:sp>
        <p:nvSpPr>
          <p:cNvPr id="2" name="text-2">
            <a:extLst xmlns:a="http://schemas.openxmlformats.org/drawingml/2006/main">
              <a:ext uri="{FF2B5EF4-FFF2-40B4-BE49-F238E27FC236}">
                <a16:creationId xmlns:a16="http://schemas.microsoft.com/office/drawing/2014/main" id="{43A7385D-EE0E-4B2D-A7B9-248A83B1347E}"/>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FFFFFF"/>
                </a:solidFill>
                <a:latin typeface="Nimbus Sans"/>
                <a:ea typeface="Nimbus Sans"/>
                <a:cs typeface="Nimbus Sans"/>
              </a:defRPr>
            </a:pPr>
            <a:r>
              <a:rPr sz="3300" b="1">
                <a:solidFill>
                  <a:srgbClr val="FFFFFF"/>
                </a:solidFill>
                <a:latin typeface="Nimbus Sans"/>
                <a:ea typeface="Nimbus Sans"/>
                <a:cs typeface="Nimbus Sans"/>
              </a:rPr>
              <a:t>A path toward deeper research</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493670bd6a8e4327"/>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F5090FDB-5878-4CD7-87A0-0F712197E792}"/>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CBD5E5"/>
                </a:solidFill>
                <a:latin typeface="Nimbus Sans"/>
                <a:ea typeface="Nimbus Sans"/>
                <a:cs typeface="Nimbus Sans"/>
              </a:defRPr>
            </a:pPr>
            <a:r>
              <a:rPr sz="1125" b="0">
                <a:solidFill>
                  <a:srgbClr val="CBD5E5"/>
                </a:solidFill>
                <a:latin typeface="Nimbus Sans"/>
                <a:ea typeface="Nimbus Sans"/>
                <a:cs typeface="Nimbus Sans"/>
              </a:rPr>
              <a:t>23</a:t>
            </a:r>
          </a:p>
        </p:txBody>
      </p:sp>
      <p:sp>
        <p:nvSpPr>
          <p:cNvPr id="5" name="text-4">
            <a:extLst xmlns:a="http://schemas.openxmlformats.org/drawingml/2006/main">
              <a:ext uri="{FF2B5EF4-FFF2-40B4-BE49-F238E27FC236}">
                <a16:creationId xmlns:a16="http://schemas.microsoft.com/office/drawing/2014/main" id="{8BC1987E-E9EF-4385-806B-4002EA9ED4D2}"/>
              </a:ext>
            </a:extLst>
          </p:cNvPr>
          <p:cNvSpPr>
            <a:spLocks xmlns:a="http://schemas.openxmlformats.org/drawingml/2006/main" noGrp="1"/>
          </p:cNvSpPr>
          <p:nvPr/>
        </p:nvSpPr>
        <p:spPr>
          <a:xfrm xmlns:a="http://schemas.openxmlformats.org/drawingml/2006/main">
            <a:off x="609600" y="2095500"/>
            <a:ext cx="3333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4050" b="0">
                <a:solidFill>
                  <a:srgbClr val="FFB81C"/>
                </a:solidFill>
                <a:latin typeface="Nimbus Sans"/>
                <a:ea typeface="Nimbus Sans"/>
                <a:cs typeface="Nimbus Sans"/>
              </a:defRPr>
            </a:pPr>
            <a:r>
              <a:rPr sz="4050" b="0">
                <a:solidFill>
                  <a:srgbClr val="FFB81C"/>
                </a:solidFill>
                <a:latin typeface="Nimbus Sans"/>
                <a:ea typeface="Nimbus Sans"/>
                <a:cs typeface="Nimbus Sans"/>
              </a:rPr>
              <a:t>01</a:t>
            </a:r>
          </a:p>
        </p:txBody>
      </p:sp>
      <p:sp>
        <p:nvSpPr>
          <p:cNvPr id="6" name="text-5">
            <a:extLst xmlns:a="http://schemas.openxmlformats.org/drawingml/2006/main">
              <a:ext uri="{FF2B5EF4-FFF2-40B4-BE49-F238E27FC236}">
                <a16:creationId xmlns:a16="http://schemas.microsoft.com/office/drawing/2014/main" id="{5A7468A6-0A10-4B67-94BA-D4F33F347DF7}"/>
              </a:ext>
            </a:extLst>
          </p:cNvPr>
          <p:cNvSpPr>
            <a:spLocks xmlns:a="http://schemas.openxmlformats.org/drawingml/2006/main" noGrp="1"/>
          </p:cNvSpPr>
          <p:nvPr/>
        </p:nvSpPr>
        <p:spPr>
          <a:xfrm xmlns:a="http://schemas.openxmlformats.org/drawingml/2006/main">
            <a:off x="609600" y="2952750"/>
            <a:ext cx="33718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700" b="1">
                <a:solidFill>
                  <a:srgbClr val="FFFFFF"/>
                </a:solidFill>
                <a:latin typeface="Nimbus Sans"/>
                <a:ea typeface="Nimbus Sans"/>
                <a:cs typeface="Nimbus Sans"/>
              </a:defRPr>
            </a:pPr>
            <a:r>
              <a:rPr sz="2700" b="1">
                <a:solidFill>
                  <a:srgbClr val="FFFFFF"/>
                </a:solidFill>
                <a:latin typeface="Nimbus Sans"/>
                <a:ea typeface="Nimbus Sans"/>
                <a:cs typeface="Nimbus Sans"/>
              </a:rPr>
              <a:t>Explore</a:t>
            </a:r>
          </a:p>
        </p:txBody>
      </p:sp>
      <p:sp>
        <p:nvSpPr>
          <p:cNvPr id="7" name="text-6">
            <a:extLst xmlns:a="http://schemas.openxmlformats.org/drawingml/2006/main">
              <a:ext uri="{FF2B5EF4-FFF2-40B4-BE49-F238E27FC236}">
                <a16:creationId xmlns:a16="http://schemas.microsoft.com/office/drawing/2014/main" id="{547DF927-01BA-40DE-97C7-44A21F93B5A6}"/>
              </a:ext>
            </a:extLst>
          </p:cNvPr>
          <p:cNvSpPr>
            <a:spLocks xmlns:a="http://schemas.openxmlformats.org/drawingml/2006/main" noGrp="1"/>
          </p:cNvSpPr>
          <p:nvPr/>
        </p:nvSpPr>
        <p:spPr>
          <a:xfrm xmlns:a="http://schemas.openxmlformats.org/drawingml/2006/main">
            <a:off x="609600" y="3619500"/>
            <a:ext cx="31908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0">
                <a:solidFill>
                  <a:srgbClr val="FFFFFF"/>
                </a:solidFill>
                <a:latin typeface="Nimbus Sans"/>
                <a:ea typeface="Nimbus Sans"/>
                <a:cs typeface="Nimbus Sans"/>
              </a:defRPr>
            </a:pPr>
            <a:r>
              <a:rPr sz="2175" b="0">
                <a:solidFill>
                  <a:srgbClr val="FFFFFF"/>
                </a:solidFill>
                <a:latin typeface="Nimbus Sans"/>
                <a:ea typeface="Nimbus Sans"/>
                <a:cs typeface="Nimbus Sans"/>
              </a:rPr>
              <a:t>Workshops and meetups introduce a method.</a:t>
            </a:r>
          </a:p>
        </p:txBody>
      </p:sp>
      <p:sp>
        <p:nvSpPr>
          <p:cNvPr id="8" name="text-7">
            <a:extLst xmlns:a="http://schemas.openxmlformats.org/drawingml/2006/main">
              <a:ext uri="{FF2B5EF4-FFF2-40B4-BE49-F238E27FC236}">
                <a16:creationId xmlns:a16="http://schemas.microsoft.com/office/drawing/2014/main" id="{B5D34F74-7F60-4A37-97C9-77FAC4DDDFC3}"/>
              </a:ext>
            </a:extLst>
          </p:cNvPr>
          <p:cNvSpPr>
            <a:spLocks xmlns:a="http://schemas.openxmlformats.org/drawingml/2006/main" noGrp="1"/>
          </p:cNvSpPr>
          <p:nvPr/>
        </p:nvSpPr>
        <p:spPr>
          <a:xfrm xmlns:a="http://schemas.openxmlformats.org/drawingml/2006/main">
            <a:off x="609600" y="5314950"/>
            <a:ext cx="33337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CCD7E9"/>
                </a:solidFill>
                <a:latin typeface="Nimbus Sans"/>
                <a:ea typeface="Nimbus Sans"/>
                <a:cs typeface="Nimbus Sans"/>
              </a:defRPr>
            </a:pPr>
            <a:r>
              <a:rPr sz="1725" b="0">
                <a:solidFill>
                  <a:srgbClr val="CCD7E9"/>
                </a:solidFill>
                <a:latin typeface="Nimbus Sans"/>
                <a:ea typeface="Nimbus Sans"/>
                <a:cs typeface="Nimbus Sans"/>
              </a:rPr>
              <a:t>A question worth pursuing</a:t>
            </a:r>
          </a:p>
        </p:txBody>
      </p:sp>
      <p:sp>
        <p:nvSpPr>
          <p:cNvPr id="9" name="text-8">
            <a:extLst xmlns:a="http://schemas.openxmlformats.org/drawingml/2006/main">
              <a:ext uri="{FF2B5EF4-FFF2-40B4-BE49-F238E27FC236}">
                <a16:creationId xmlns:a16="http://schemas.microsoft.com/office/drawing/2014/main" id="{14C01C1D-F8DA-4E8D-A805-70121A90B64E}"/>
              </a:ext>
            </a:extLst>
          </p:cNvPr>
          <p:cNvSpPr>
            <a:spLocks xmlns:a="http://schemas.openxmlformats.org/drawingml/2006/main" noGrp="1"/>
          </p:cNvSpPr>
          <p:nvPr/>
        </p:nvSpPr>
        <p:spPr>
          <a:xfrm xmlns:a="http://schemas.openxmlformats.org/drawingml/2006/main">
            <a:off x="4352925" y="2095500"/>
            <a:ext cx="3333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4050" b="0">
                <a:solidFill>
                  <a:srgbClr val="FFB81C"/>
                </a:solidFill>
                <a:latin typeface="Nimbus Sans"/>
                <a:ea typeface="Nimbus Sans"/>
                <a:cs typeface="Nimbus Sans"/>
              </a:defRPr>
            </a:pPr>
            <a:r>
              <a:rPr sz="4050" b="0">
                <a:solidFill>
                  <a:srgbClr val="FFB81C"/>
                </a:solidFill>
                <a:latin typeface="Nimbus Sans"/>
                <a:ea typeface="Nimbus Sans"/>
                <a:cs typeface="Nimbus Sans"/>
              </a:rPr>
              <a:t>02</a:t>
            </a:r>
          </a:p>
        </p:txBody>
      </p:sp>
      <p:sp>
        <p:nvSpPr>
          <p:cNvPr id="10" name="text-9">
            <a:extLst xmlns:a="http://schemas.openxmlformats.org/drawingml/2006/main">
              <a:ext uri="{FF2B5EF4-FFF2-40B4-BE49-F238E27FC236}">
                <a16:creationId xmlns:a16="http://schemas.microsoft.com/office/drawing/2014/main" id="{18580105-E089-4B57-9603-5B85C7B206B8}"/>
              </a:ext>
            </a:extLst>
          </p:cNvPr>
          <p:cNvSpPr>
            <a:spLocks xmlns:a="http://schemas.openxmlformats.org/drawingml/2006/main" noGrp="1"/>
          </p:cNvSpPr>
          <p:nvPr/>
        </p:nvSpPr>
        <p:spPr>
          <a:xfrm xmlns:a="http://schemas.openxmlformats.org/drawingml/2006/main">
            <a:off x="4352925" y="2952750"/>
            <a:ext cx="33718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700" b="1">
                <a:solidFill>
                  <a:srgbClr val="FFFFFF"/>
                </a:solidFill>
                <a:latin typeface="Nimbus Sans"/>
                <a:ea typeface="Nimbus Sans"/>
                <a:cs typeface="Nimbus Sans"/>
              </a:defRPr>
            </a:pPr>
            <a:r>
              <a:rPr sz="2700" b="1">
                <a:solidFill>
                  <a:srgbClr val="FFFFFF"/>
                </a:solidFill>
                <a:latin typeface="Nimbus Sans"/>
                <a:ea typeface="Nimbus Sans"/>
                <a:cs typeface="Nimbus Sans"/>
              </a:rPr>
              <a:t>Experiment</a:t>
            </a:r>
          </a:p>
        </p:txBody>
      </p:sp>
      <p:sp>
        <p:nvSpPr>
          <p:cNvPr id="11" name="text-10">
            <a:extLst xmlns:a="http://schemas.openxmlformats.org/drawingml/2006/main">
              <a:ext uri="{FF2B5EF4-FFF2-40B4-BE49-F238E27FC236}">
                <a16:creationId xmlns:a16="http://schemas.microsoft.com/office/drawing/2014/main" id="{1C7934BE-4CB6-4BEF-8A26-7EE4E21C61CF}"/>
              </a:ext>
            </a:extLst>
          </p:cNvPr>
          <p:cNvSpPr>
            <a:spLocks xmlns:a="http://schemas.openxmlformats.org/drawingml/2006/main" noGrp="1"/>
          </p:cNvSpPr>
          <p:nvPr/>
        </p:nvSpPr>
        <p:spPr>
          <a:xfrm xmlns:a="http://schemas.openxmlformats.org/drawingml/2006/main">
            <a:off x="4352925" y="3619500"/>
            <a:ext cx="31908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0">
                <a:solidFill>
                  <a:srgbClr val="FFFFFF"/>
                </a:solidFill>
                <a:latin typeface="Nimbus Sans"/>
                <a:ea typeface="Nimbus Sans"/>
                <a:cs typeface="Nimbus Sans"/>
              </a:defRPr>
            </a:pPr>
            <a:r>
              <a:rPr sz="2175" b="0">
                <a:solidFill>
                  <a:srgbClr val="FFFFFF"/>
                </a:solidFill>
                <a:latin typeface="Nimbus Sans"/>
                <a:ea typeface="Nimbus Sans"/>
                <a:cs typeface="Nimbus Sans"/>
              </a:rPr>
              <a:t>Lab work and consultations help test an approach.</a:t>
            </a:r>
          </a:p>
        </p:txBody>
      </p:sp>
      <p:sp>
        <p:nvSpPr>
          <p:cNvPr id="12" name="text-11">
            <a:extLst xmlns:a="http://schemas.openxmlformats.org/drawingml/2006/main">
              <a:ext uri="{FF2B5EF4-FFF2-40B4-BE49-F238E27FC236}">
                <a16:creationId xmlns:a16="http://schemas.microsoft.com/office/drawing/2014/main" id="{5919122C-C7CE-4769-9442-2E945137AB32}"/>
              </a:ext>
            </a:extLst>
          </p:cNvPr>
          <p:cNvSpPr>
            <a:spLocks xmlns:a="http://schemas.openxmlformats.org/drawingml/2006/main" noGrp="1"/>
          </p:cNvSpPr>
          <p:nvPr/>
        </p:nvSpPr>
        <p:spPr>
          <a:xfrm xmlns:a="http://schemas.openxmlformats.org/drawingml/2006/main">
            <a:off x="4352925" y="5314950"/>
            <a:ext cx="33337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CCD7E9"/>
                </a:solidFill>
                <a:latin typeface="Nimbus Sans"/>
                <a:ea typeface="Nimbus Sans"/>
                <a:cs typeface="Nimbus Sans"/>
              </a:defRPr>
            </a:pPr>
            <a:r>
              <a:rPr sz="1725" b="0">
                <a:solidFill>
                  <a:srgbClr val="CCD7E9"/>
                </a:solidFill>
                <a:latin typeface="Nimbus Sans"/>
                <a:ea typeface="Nimbus Sans"/>
                <a:cs typeface="Nimbus Sans"/>
              </a:rPr>
              <a:t>A small, workable prototype</a:t>
            </a:r>
          </a:p>
        </p:txBody>
      </p:sp>
      <p:sp>
        <p:nvSpPr>
          <p:cNvPr id="13" name="text-12">
            <a:extLst xmlns:a="http://schemas.openxmlformats.org/drawingml/2006/main">
              <a:ext uri="{FF2B5EF4-FFF2-40B4-BE49-F238E27FC236}">
                <a16:creationId xmlns:a16="http://schemas.microsoft.com/office/drawing/2014/main" id="{060D50E4-9D5D-4213-99B5-98FC98F8E96B}"/>
              </a:ext>
            </a:extLst>
          </p:cNvPr>
          <p:cNvSpPr>
            <a:spLocks xmlns:a="http://schemas.openxmlformats.org/drawingml/2006/main" noGrp="1"/>
          </p:cNvSpPr>
          <p:nvPr/>
        </p:nvSpPr>
        <p:spPr>
          <a:xfrm xmlns:a="http://schemas.openxmlformats.org/drawingml/2006/main">
            <a:off x="8096250" y="2095500"/>
            <a:ext cx="3333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4050" b="0">
                <a:solidFill>
                  <a:srgbClr val="FFB81C"/>
                </a:solidFill>
                <a:latin typeface="Nimbus Sans"/>
                <a:ea typeface="Nimbus Sans"/>
                <a:cs typeface="Nimbus Sans"/>
              </a:defRPr>
            </a:pPr>
            <a:r>
              <a:rPr sz="4050" b="0">
                <a:solidFill>
                  <a:srgbClr val="FFB81C"/>
                </a:solidFill>
                <a:latin typeface="Nimbus Sans"/>
                <a:ea typeface="Nimbus Sans"/>
                <a:cs typeface="Nimbus Sans"/>
              </a:rPr>
              <a:t>03</a:t>
            </a:r>
          </a:p>
        </p:txBody>
      </p:sp>
      <p:sp>
        <p:nvSpPr>
          <p:cNvPr id="14" name="text-13">
            <a:extLst xmlns:a="http://schemas.openxmlformats.org/drawingml/2006/main">
              <a:ext uri="{FF2B5EF4-FFF2-40B4-BE49-F238E27FC236}">
                <a16:creationId xmlns:a16="http://schemas.microsoft.com/office/drawing/2014/main" id="{B0229A1D-A319-4669-B62C-0205E43A4AE4}"/>
              </a:ext>
            </a:extLst>
          </p:cNvPr>
          <p:cNvSpPr>
            <a:spLocks xmlns:a="http://schemas.openxmlformats.org/drawingml/2006/main" noGrp="1"/>
          </p:cNvSpPr>
          <p:nvPr/>
        </p:nvSpPr>
        <p:spPr>
          <a:xfrm xmlns:a="http://schemas.openxmlformats.org/drawingml/2006/main">
            <a:off x="8096250" y="2952750"/>
            <a:ext cx="33718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700" b="1">
                <a:solidFill>
                  <a:srgbClr val="FFFFFF"/>
                </a:solidFill>
                <a:latin typeface="Nimbus Sans"/>
                <a:ea typeface="Nimbus Sans"/>
                <a:cs typeface="Nimbus Sans"/>
              </a:defRPr>
            </a:pPr>
            <a:r>
              <a:rPr sz="2700" b="1">
                <a:solidFill>
                  <a:srgbClr val="FFFFFF"/>
                </a:solidFill>
                <a:latin typeface="Nimbus Sans"/>
                <a:ea typeface="Nimbus Sans"/>
                <a:cs typeface="Nimbus Sans"/>
              </a:rPr>
              <a:t>Collaborate</a:t>
            </a:r>
          </a:p>
        </p:txBody>
      </p:sp>
      <p:sp>
        <p:nvSpPr>
          <p:cNvPr id="15" name="text-14">
            <a:extLst xmlns:a="http://schemas.openxmlformats.org/drawingml/2006/main">
              <a:ext uri="{FF2B5EF4-FFF2-40B4-BE49-F238E27FC236}">
                <a16:creationId xmlns:a16="http://schemas.microsoft.com/office/drawing/2014/main" id="{E441A439-9A6C-45A6-8B8B-F3ADEF1C8B2E}"/>
              </a:ext>
            </a:extLst>
          </p:cNvPr>
          <p:cNvSpPr>
            <a:spLocks xmlns:a="http://schemas.openxmlformats.org/drawingml/2006/main" noGrp="1"/>
          </p:cNvSpPr>
          <p:nvPr/>
        </p:nvSpPr>
        <p:spPr>
          <a:xfrm xmlns:a="http://schemas.openxmlformats.org/drawingml/2006/main">
            <a:off x="8096250" y="3619500"/>
            <a:ext cx="31908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0">
                <a:solidFill>
                  <a:srgbClr val="FFFFFF"/>
                </a:solidFill>
                <a:latin typeface="Nimbus Sans"/>
                <a:ea typeface="Nimbus Sans"/>
                <a:cs typeface="Nimbus Sans"/>
              </a:defRPr>
            </a:pPr>
            <a:r>
              <a:rPr sz="2175" b="0">
                <a:solidFill>
                  <a:srgbClr val="FFFFFF"/>
                </a:solidFill>
                <a:latin typeface="Nimbus Sans"/>
                <a:ea typeface="Nimbus Sans"/>
                <a:cs typeface="Nimbus Sans"/>
              </a:rPr>
              <a:t>Research teams and specialists develop a scoped project.</a:t>
            </a:r>
          </a:p>
        </p:txBody>
      </p:sp>
      <p:sp>
        <p:nvSpPr>
          <p:cNvPr id="16" name="text-15">
            <a:extLst xmlns:a="http://schemas.openxmlformats.org/drawingml/2006/main">
              <a:ext uri="{FF2B5EF4-FFF2-40B4-BE49-F238E27FC236}">
                <a16:creationId xmlns:a16="http://schemas.microsoft.com/office/drawing/2014/main" id="{7DF55CE8-1864-4A29-8E43-FF27DD8588D0}"/>
              </a:ext>
            </a:extLst>
          </p:cNvPr>
          <p:cNvSpPr>
            <a:spLocks xmlns:a="http://schemas.openxmlformats.org/drawingml/2006/main" noGrp="1"/>
          </p:cNvSpPr>
          <p:nvPr/>
        </p:nvSpPr>
        <p:spPr>
          <a:xfrm xmlns:a="http://schemas.openxmlformats.org/drawingml/2006/main">
            <a:off x="8096250" y="5314950"/>
            <a:ext cx="33337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CCD7E9"/>
                </a:solidFill>
                <a:latin typeface="Nimbus Sans"/>
                <a:ea typeface="Nimbus Sans"/>
                <a:cs typeface="Nimbus Sans"/>
              </a:defRPr>
            </a:pPr>
            <a:r>
              <a:rPr sz="1725" b="0">
                <a:solidFill>
                  <a:srgbClr val="CCD7E9"/>
                </a:solidFill>
                <a:latin typeface="Nimbus Sans"/>
                <a:ea typeface="Nimbus Sans"/>
                <a:cs typeface="Nimbus Sans"/>
              </a:rPr>
              <a:t>A shareable research output</a:t>
            </a:r>
          </a:p>
        </p:txBody>
      </p:sp>
    </p:spTree>
    <p:extLst>
      <p:ext uri="{BB962C8B-B14F-4D97-AF65-F5344CB8AC3E}">
        <p14:creationId xmlns:p14="http://schemas.microsoft.com/office/powerpoint/2010/main" val="886794033"/>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1">
            <a:extLst xmlns:a="http://schemas.openxmlformats.org/drawingml/2006/main">
              <a:ext uri="{FF2B5EF4-FFF2-40B4-BE49-F238E27FC236}">
                <a16:creationId xmlns:a16="http://schemas.microsoft.com/office/drawing/2014/main" id="{67F3D1DB-7780-4C43-B3F8-4914A219D201}"/>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LEARN</a:t>
            </a:r>
          </a:p>
        </p:txBody>
      </p:sp>
      <p:sp>
        <p:nvSpPr>
          <p:cNvPr id="2" name="text-2">
            <a:extLst xmlns:a="http://schemas.openxmlformats.org/drawingml/2006/main">
              <a:ext uri="{FF2B5EF4-FFF2-40B4-BE49-F238E27FC236}">
                <a16:creationId xmlns:a16="http://schemas.microsoft.com/office/drawing/2014/main" id="{5764F794-1187-4B59-BACA-3F03AC112A08}"/>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Fall 2026: selected starting points</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c36c9087ecc74752"/>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2A929671-018A-4F9F-AE9B-67DB8420E2CC}"/>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24</a:t>
            </a:r>
          </a:p>
        </p:txBody>
      </p:sp>
      <p:graphicFrame>
        <p:nvGraphicFramePr>
          <p:cNvPr id="11" name=""/>
          <p:cNvGraphicFramePr/>
          <p:nvPr/>
        </p:nvGraphicFramePr>
        <p:xfrm>
          <a:off xmlns:a="http://schemas.openxmlformats.org/drawingml/2006/main" x="609600" y="1809750"/>
          <a:ext xmlns:a="http://schemas.openxmlformats.org/drawingml/2006/main" cx="10972800" cy="3914775"/>
        </p:xfrm>
        <a:graphic xmlns:a="http://schemas.openxmlformats.org/drawingml/2006/main">
          <a:graphicData uri="http://schemas.openxmlformats.org/drawingml/2006/table">
            <a:tbl>
              <a:tblPr/>
              <a:tblGrid>
                <a:gridCol w="1476375"/>
                <a:gridCol w="5724525"/>
                <a:gridCol w="3771900"/>
              </a:tblGrid>
              <a:tr h="559254">
                <a:tc>
                  <a:txBody>
                    <a:bodyPr lIns="123825" tIns="57150" rIns="95250" bIns="57150">
                      <a:noAutofit/>
                    </a:bodyPr>
                    <a:lstStyle/>
                    <a:p>
                      <a:r>
                        <a:rPr sz="1725" b="1">
                          <a:solidFill>
                            <a:srgbClr val="FFFFFF"/>
                          </a:solidFill>
                          <a:latin typeface="Nimbus Sans"/>
                          <a:ea typeface="Nimbus Sans"/>
                          <a:cs typeface="Nimbus Sans"/>
                        </a:rPr>
                        <a:t>Date</a:t>
                      </a:r>
                    </a:p>
                  </a:txBody>
                  <a:tcPr marL="91440" marR="91440" marT="45720" marB="45720" anchor="ctr">
                    <a:solidFill>
                      <a:srgbClr val="0D2047"/>
                    </a:solidFill>
                  </a:tcPr>
                </a:tc>
                <a:tc>
                  <a:txBody>
                    <a:bodyPr lIns="123825" tIns="57150" rIns="95250" bIns="57150">
                      <a:noAutofit/>
                    </a:bodyPr>
                    <a:lstStyle/>
                    <a:p>
                      <a:r>
                        <a:rPr sz="1725" b="1">
                          <a:solidFill>
                            <a:srgbClr val="FFFFFF"/>
                          </a:solidFill>
                          <a:latin typeface="Nimbus Sans"/>
                          <a:ea typeface="Nimbus Sans"/>
                          <a:cs typeface="Nimbus Sans"/>
                        </a:rPr>
                        <a:t>Session</a:t>
                      </a:r>
                    </a:p>
                  </a:txBody>
                  <a:tcPr marL="91440" marR="91440" marT="45720" marB="45720" anchor="ctr">
                    <a:solidFill>
                      <a:srgbClr val="0D2047"/>
                    </a:solidFill>
                  </a:tcPr>
                </a:tc>
                <a:tc>
                  <a:txBody>
                    <a:bodyPr lIns="123825" tIns="57150" rIns="95250" bIns="57150">
                      <a:noAutofit/>
                    </a:bodyPr>
                    <a:lstStyle/>
                    <a:p>
                      <a:r>
                        <a:rPr sz="1725" b="1">
                          <a:solidFill>
                            <a:srgbClr val="FFFFFF"/>
                          </a:solidFill>
                          <a:latin typeface="Nimbus Sans"/>
                          <a:ea typeface="Nimbus Sans"/>
                          <a:cs typeface="Nimbus Sans"/>
                        </a:rPr>
                        <a:t>Research connection</a:t>
                      </a:r>
                    </a:p>
                  </a:txBody>
                  <a:tcPr marL="91440" marR="91440" marT="45720" marB="45720" anchor="ctr">
                    <a:solidFill>
                      <a:srgbClr val="0D2047"/>
                    </a:solidFill>
                  </a:tcPr>
                </a:tc>
              </a:tr>
              <a:tr h="559254">
                <a:tc>
                  <a:txBody>
                    <a:bodyPr lIns="123825" tIns="57150" rIns="95250" bIns="57150">
                      <a:noAutofit/>
                    </a:bodyPr>
                    <a:lstStyle/>
                    <a:p>
                      <a:r>
                        <a:rPr sz="1800" b="0">
                          <a:solidFill>
                            <a:srgbClr val="162A43"/>
                          </a:solidFill>
                          <a:latin typeface="Nimbus Sans"/>
                          <a:ea typeface="Nimbus Sans"/>
                          <a:cs typeface="Nimbus Sans"/>
                        </a:rPr>
                        <a:t>Sep 24</a:t>
                      </a:r>
                    </a:p>
                  </a:txBody>
                  <a:tcPr marL="91440" marR="91440" marT="45720" marB="45720" anchor="ctr">
                    <a:solidFill>
                      <a:srgbClr val="EEF2F7"/>
                    </a:solidFill>
                  </a:tcPr>
                </a:tc>
                <a:tc>
                  <a:txBody>
                    <a:bodyPr lIns="123825" tIns="57150" rIns="95250" bIns="57150">
                      <a:noAutofit/>
                    </a:bodyPr>
                    <a:lstStyle/>
                    <a:p>
                      <a:r>
                        <a:rPr sz="1800" b="0">
                          <a:solidFill>
                            <a:srgbClr val="162A43"/>
                          </a:solidFill>
                          <a:latin typeface="Nimbus Sans"/>
                          <a:ea typeface="Nimbus Sans"/>
                          <a:cs typeface="Nimbus Sans"/>
                        </a:rPr>
                        <a:t>Introduction to Agentic AI</a:t>
                      </a:r>
                    </a:p>
                  </a:txBody>
                  <a:tcPr marL="91440" marR="91440" marT="45720" marB="45720" anchor="ctr">
                    <a:solidFill>
                      <a:srgbClr val="EEF2F7"/>
                    </a:solidFill>
                  </a:tcPr>
                </a:tc>
                <a:tc>
                  <a:txBody>
                    <a:bodyPr lIns="123825" tIns="57150" rIns="95250" bIns="57150">
                      <a:noAutofit/>
                    </a:bodyPr>
                    <a:lstStyle/>
                    <a:p>
                      <a:r>
                        <a:rPr sz="1800" b="0">
                          <a:solidFill>
                            <a:srgbClr val="162A43"/>
                          </a:solidFill>
                          <a:latin typeface="Nimbus Sans"/>
                          <a:ea typeface="Nimbus Sans"/>
                          <a:cs typeface="Nimbus Sans"/>
                        </a:rPr>
                        <a:t>AI capabilities and personas</a:t>
                      </a:r>
                    </a:p>
                  </a:txBody>
                  <a:tcPr marL="91440" marR="91440" marT="45720" marB="45720" anchor="ctr">
                    <a:solidFill>
                      <a:srgbClr val="EEF2F7"/>
                    </a:solidFill>
                  </a:tcPr>
                </a:tc>
              </a:tr>
              <a:tr h="559254">
                <a:tc>
                  <a:txBody>
                    <a:bodyPr lIns="123825" tIns="57150" rIns="95250" bIns="57150">
                      <a:noAutofit/>
                    </a:bodyPr>
                    <a:lstStyle/>
                    <a:p>
                      <a:r>
                        <a:rPr sz="1800" b="0">
                          <a:solidFill>
                            <a:srgbClr val="162A43"/>
                          </a:solidFill>
                          <a:latin typeface="Nimbus Sans"/>
                          <a:ea typeface="Nimbus Sans"/>
                          <a:cs typeface="Nimbus Sans"/>
                        </a:rPr>
                        <a:t>Oct 7</a:t>
                      </a:r>
                    </a:p>
                  </a:txBody>
                  <a:tcPr marL="91440" marR="91440" marT="45720" marB="45720" anchor="ctr">
                    <a:solidFill>
                      <a:srgbClr val="FFFFFF"/>
                    </a:solidFill>
                  </a:tcPr>
                </a:tc>
                <a:tc>
                  <a:txBody>
                    <a:bodyPr lIns="123825" tIns="57150" rIns="95250" bIns="57150">
                      <a:noAutofit/>
                    </a:bodyPr>
                    <a:lstStyle/>
                    <a:p>
                      <a:r>
                        <a:rPr sz="1800" b="0">
                          <a:solidFill>
                            <a:srgbClr val="162A43"/>
                          </a:solidFill>
                          <a:latin typeface="Nimbus Sans"/>
                          <a:ea typeface="Nimbus Sans"/>
                          <a:cs typeface="Nimbus Sans"/>
                        </a:rPr>
                        <a:t>Python for Beginners Using AI</a:t>
                      </a:r>
                    </a:p>
                  </a:txBody>
                  <a:tcPr marL="91440" marR="91440" marT="45720" marB="45720" anchor="ctr">
                    <a:solidFill>
                      <a:srgbClr val="FFFFFF"/>
                    </a:solidFill>
                  </a:tcPr>
                </a:tc>
                <a:tc>
                  <a:txBody>
                    <a:bodyPr lIns="123825" tIns="57150" rIns="95250" bIns="57150">
                      <a:noAutofit/>
                    </a:bodyPr>
                    <a:lstStyle/>
                    <a:p>
                      <a:r>
                        <a:rPr sz="1800" b="0">
                          <a:solidFill>
                            <a:srgbClr val="162A43"/>
                          </a:solidFill>
                          <a:latin typeface="Nimbus Sans"/>
                          <a:ea typeface="Nimbus Sans"/>
                          <a:cs typeface="Nimbus Sans"/>
                        </a:rPr>
                        <a:t>Coding and data analysis</a:t>
                      </a:r>
                    </a:p>
                  </a:txBody>
                  <a:tcPr marL="91440" marR="91440" marT="45720" marB="45720" anchor="ctr">
                    <a:solidFill>
                      <a:srgbClr val="FFFFFF"/>
                    </a:solidFill>
                  </a:tcPr>
                </a:tc>
              </a:tr>
              <a:tr h="559254">
                <a:tc>
                  <a:txBody>
                    <a:bodyPr lIns="123825" tIns="57150" rIns="95250" bIns="57150">
                      <a:noAutofit/>
                    </a:bodyPr>
                    <a:lstStyle/>
                    <a:p>
                      <a:r>
                        <a:rPr sz="1800" b="0">
                          <a:solidFill>
                            <a:srgbClr val="162A43"/>
                          </a:solidFill>
                          <a:latin typeface="Nimbus Sans"/>
                          <a:ea typeface="Nimbus Sans"/>
                          <a:cs typeface="Nimbus Sans"/>
                        </a:rPr>
                        <a:t>Oct 14</a:t>
                      </a:r>
                    </a:p>
                  </a:txBody>
                  <a:tcPr marL="91440" marR="91440" marT="45720" marB="45720" anchor="ctr">
                    <a:solidFill>
                      <a:srgbClr val="EEF2F7"/>
                    </a:solidFill>
                  </a:tcPr>
                </a:tc>
                <a:tc>
                  <a:txBody>
                    <a:bodyPr lIns="123825" tIns="57150" rIns="95250" bIns="57150">
                      <a:noAutofit/>
                    </a:bodyPr>
                    <a:lstStyle/>
                    <a:p>
                      <a:r>
                        <a:rPr sz="1800" b="0">
                          <a:solidFill>
                            <a:srgbClr val="162A43"/>
                          </a:solidFill>
                          <a:latin typeface="Nimbus Sans"/>
                          <a:ea typeface="Nimbus Sans"/>
                          <a:cs typeface="Nimbus Sans"/>
                        </a:rPr>
                        <a:t>Digital Research Portfolio</a:t>
                      </a:r>
                    </a:p>
                  </a:txBody>
                  <a:tcPr marL="91440" marR="91440" marT="45720" marB="45720" anchor="ctr">
                    <a:solidFill>
                      <a:srgbClr val="EEF2F7"/>
                    </a:solidFill>
                  </a:tcPr>
                </a:tc>
                <a:tc>
                  <a:txBody>
                    <a:bodyPr lIns="123825" tIns="57150" rIns="95250" bIns="57150">
                      <a:noAutofit/>
                    </a:bodyPr>
                    <a:lstStyle/>
                    <a:p>
                      <a:r>
                        <a:rPr sz="1800" b="0">
                          <a:solidFill>
                            <a:srgbClr val="162A43"/>
                          </a:solidFill>
                          <a:latin typeface="Nimbus Sans"/>
                          <a:ea typeface="Nimbus Sans"/>
                          <a:cs typeface="Nimbus Sans"/>
                        </a:rPr>
                        <a:t>Presenting your work online</a:t>
                      </a:r>
                    </a:p>
                  </a:txBody>
                  <a:tcPr marL="91440" marR="91440" marT="45720" marB="45720" anchor="ctr">
                    <a:solidFill>
                      <a:srgbClr val="EEF2F7"/>
                    </a:solidFill>
                  </a:tcPr>
                </a:tc>
              </a:tr>
              <a:tr h="559254">
                <a:tc>
                  <a:txBody>
                    <a:bodyPr lIns="123825" tIns="57150" rIns="95250" bIns="57150">
                      <a:noAutofit/>
                    </a:bodyPr>
                    <a:lstStyle/>
                    <a:p>
                      <a:r>
                        <a:rPr sz="1800" b="0">
                          <a:solidFill>
                            <a:srgbClr val="162A43"/>
                          </a:solidFill>
                          <a:latin typeface="Nimbus Sans"/>
                          <a:ea typeface="Nimbus Sans"/>
                          <a:cs typeface="Nimbus Sans"/>
                        </a:rPr>
                        <a:t>Oct 21</a:t>
                      </a:r>
                    </a:p>
                  </a:txBody>
                  <a:tcPr marL="91440" marR="91440" marT="45720" marB="45720" anchor="ctr">
                    <a:solidFill>
                      <a:srgbClr val="FFFFFF"/>
                    </a:solidFill>
                  </a:tcPr>
                </a:tc>
                <a:tc>
                  <a:txBody>
                    <a:bodyPr lIns="123825" tIns="57150" rIns="95250" bIns="57150">
                      <a:noAutofit/>
                    </a:bodyPr>
                    <a:lstStyle/>
                    <a:p>
                      <a:r>
                        <a:rPr sz="1800" b="0">
                          <a:solidFill>
                            <a:srgbClr val="162A43"/>
                          </a:solidFill>
                          <a:latin typeface="Nimbus Sans"/>
                          <a:ea typeface="Nimbus Sans"/>
                          <a:cs typeface="Nimbus Sans"/>
                        </a:rPr>
                        <a:t>Data Cleaning with Python, Pandas and AI</a:t>
                      </a:r>
                    </a:p>
                  </a:txBody>
                  <a:tcPr marL="91440" marR="91440" marT="45720" marB="45720" anchor="ctr">
                    <a:solidFill>
                      <a:srgbClr val="FFFFFF"/>
                    </a:solidFill>
                  </a:tcPr>
                </a:tc>
                <a:tc>
                  <a:txBody>
                    <a:bodyPr lIns="123825" tIns="57150" rIns="95250" bIns="57150">
                      <a:noAutofit/>
                    </a:bodyPr>
                    <a:lstStyle/>
                    <a:p>
                      <a:r>
                        <a:rPr sz="1800" b="0">
                          <a:solidFill>
                            <a:srgbClr val="162A43"/>
                          </a:solidFill>
                          <a:latin typeface="Nimbus Sans"/>
                          <a:ea typeface="Nimbus Sans"/>
                          <a:cs typeface="Nimbus Sans"/>
                        </a:rPr>
                        <a:t>Preparing research datasets</a:t>
                      </a:r>
                    </a:p>
                  </a:txBody>
                  <a:tcPr marL="91440" marR="91440" marT="45720" marB="45720" anchor="ctr">
                    <a:solidFill>
                      <a:srgbClr val="FFFFFF"/>
                    </a:solidFill>
                  </a:tcPr>
                </a:tc>
              </a:tr>
              <a:tr h="559254">
                <a:tc>
                  <a:txBody>
                    <a:bodyPr lIns="123825" tIns="57150" rIns="95250" bIns="57150">
                      <a:noAutofit/>
                    </a:bodyPr>
                    <a:lstStyle/>
                    <a:p>
                      <a:r>
                        <a:rPr sz="1800" b="0">
                          <a:solidFill>
                            <a:srgbClr val="162A43"/>
                          </a:solidFill>
                          <a:latin typeface="Nimbus Sans"/>
                          <a:ea typeface="Nimbus Sans"/>
                          <a:cs typeface="Nimbus Sans"/>
                        </a:rPr>
                        <a:t>Nov 4</a:t>
                      </a:r>
                    </a:p>
                  </a:txBody>
                  <a:tcPr marL="91440" marR="91440" marT="45720" marB="45720" anchor="ctr">
                    <a:solidFill>
                      <a:srgbClr val="EEF2F7"/>
                    </a:solidFill>
                  </a:tcPr>
                </a:tc>
                <a:tc>
                  <a:txBody>
                    <a:bodyPr lIns="123825" tIns="57150" rIns="95250" bIns="57150">
                      <a:noAutofit/>
                    </a:bodyPr>
                    <a:lstStyle/>
                    <a:p>
                      <a:r>
                        <a:rPr sz="1800" b="0">
                          <a:solidFill>
                            <a:srgbClr val="162A43"/>
                          </a:solidFill>
                          <a:latin typeface="Nimbus Sans"/>
                          <a:ea typeface="Nimbus Sans"/>
                          <a:cs typeface="Nimbus Sans"/>
                        </a:rPr>
                        <a:t>Introduction to Machine Learning</a:t>
                      </a:r>
                    </a:p>
                  </a:txBody>
                  <a:tcPr marL="91440" marR="91440" marT="45720" marB="45720" anchor="ctr">
                    <a:solidFill>
                      <a:srgbClr val="EEF2F7"/>
                    </a:solidFill>
                  </a:tcPr>
                </a:tc>
                <a:tc>
                  <a:txBody>
                    <a:bodyPr lIns="123825" tIns="57150" rIns="95250" bIns="57150">
                      <a:noAutofit/>
                    </a:bodyPr>
                    <a:lstStyle/>
                    <a:p>
                      <a:r>
                        <a:rPr sz="1800" b="0">
                          <a:solidFill>
                            <a:srgbClr val="162A43"/>
                          </a:solidFill>
                          <a:latin typeface="Nimbus Sans"/>
                          <a:ea typeface="Nimbus Sans"/>
                          <a:cs typeface="Nimbus Sans"/>
                        </a:rPr>
                        <a:t>Exploring analytical methods</a:t>
                      </a:r>
                    </a:p>
                  </a:txBody>
                  <a:tcPr marL="91440" marR="91440" marT="45720" marB="45720" anchor="ctr">
                    <a:solidFill>
                      <a:srgbClr val="EEF2F7"/>
                    </a:solidFill>
                  </a:tcPr>
                </a:tc>
              </a:tr>
              <a:tr h="559254">
                <a:tc>
                  <a:txBody>
                    <a:bodyPr lIns="123825" tIns="57150" rIns="95250" bIns="57150">
                      <a:noAutofit/>
                    </a:bodyPr>
                    <a:lstStyle/>
                    <a:p>
                      <a:r>
                        <a:rPr sz="1800" b="0">
                          <a:solidFill>
                            <a:srgbClr val="162A43"/>
                          </a:solidFill>
                          <a:latin typeface="Nimbus Sans"/>
                          <a:ea typeface="Nimbus Sans"/>
                          <a:cs typeface="Nimbus Sans"/>
                        </a:rPr>
                        <a:t>Nov 18</a:t>
                      </a:r>
                    </a:p>
                  </a:txBody>
                  <a:tcPr marL="91440" marR="91440" marT="45720" marB="45720" anchor="ctr">
                    <a:solidFill>
                      <a:srgbClr val="FFFFFF"/>
                    </a:solidFill>
                  </a:tcPr>
                </a:tc>
                <a:tc>
                  <a:txBody>
                    <a:bodyPr lIns="123825" tIns="57150" rIns="95250" bIns="57150">
                      <a:noAutofit/>
                    </a:bodyPr>
                    <a:lstStyle/>
                    <a:p>
                      <a:r>
                        <a:rPr sz="1800" b="0">
                          <a:solidFill>
                            <a:srgbClr val="162A43"/>
                          </a:solidFill>
                          <a:latin typeface="Nimbus Sans"/>
                          <a:ea typeface="Nimbus Sans"/>
                          <a:cs typeface="Nimbus Sans"/>
                        </a:rPr>
                        <a:t>The AI 3D Revolution</a:t>
                      </a:r>
                    </a:p>
                  </a:txBody>
                  <a:tcPr marL="91440" marR="91440" marT="45720" marB="45720" anchor="ctr">
                    <a:solidFill>
                      <a:srgbClr val="FFFFFF"/>
                    </a:solidFill>
                  </a:tcPr>
                </a:tc>
                <a:tc>
                  <a:txBody>
                    <a:bodyPr lIns="123825" tIns="57150" rIns="95250" bIns="57150">
                      <a:noAutofit/>
                    </a:bodyPr>
                    <a:lstStyle/>
                    <a:p>
                      <a:r>
                        <a:rPr sz="1800" b="0">
                          <a:solidFill>
                            <a:srgbClr val="162A43"/>
                          </a:solidFill>
                          <a:latin typeface="Nimbus Sans"/>
                          <a:ea typeface="Nimbus Sans"/>
                          <a:cs typeface="Nimbus Sans"/>
                        </a:rPr>
                        <a:t>Creating 3D research assets</a:t>
                      </a:r>
                    </a:p>
                  </a:txBody>
                  <a:tcPr marL="91440" marR="91440" marT="45720" marB="45720" anchor="ctr">
                    <a:solidFill>
                      <a:srgbClr val="FFFFFF"/>
                    </a:solidFill>
                  </a:tcPr>
                </a:tc>
              </a:tr>
            </a:tbl>
          </a:graphicData>
        </a:graphic>
      </p:graphicFrame>
      <p:sp>
        <p:nvSpPr>
          <p:cNvPr id="6" name="text-4">
            <a:extLst xmlns:a="http://schemas.openxmlformats.org/drawingml/2006/main">
              <a:ext uri="{FF2B5EF4-FFF2-40B4-BE49-F238E27FC236}">
                <a16:creationId xmlns:a16="http://schemas.microsoft.com/office/drawing/2014/main" id="{E6A4C121-0975-4A57-8266-B7679D768934}"/>
              </a:ext>
            </a:extLst>
          </p:cNvPr>
          <p:cNvSpPr>
            <a:spLocks xmlns:a="http://schemas.openxmlformats.org/drawingml/2006/main" noGrp="1"/>
          </p:cNvSpPr>
          <p:nvPr/>
        </p:nvSpPr>
        <p:spPr>
          <a:xfrm xmlns:a="http://schemas.openxmlformats.org/drawingml/2006/main">
            <a:off x="609600" y="5886450"/>
            <a:ext cx="10763250" cy="35623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650" b="0">
                <a:solidFill>
                  <a:srgbClr val="003DA5"/>
                </a:solidFill>
                <a:latin typeface="Nimbus Sans"/>
                <a:ea typeface="Nimbus Sans"/>
                <a:cs typeface="Nimbus Sans"/>
              </a:defRPr>
            </a:pPr>
            <a:r>
              <a:rPr sz="1650" b="0" u="sng">
                <a:solidFill>
                  <a:srgbClr val="003DA5"/>
                </a:solidFill>
                <a:latin typeface="Nimbus Sans"/>
                <a:ea typeface="Nimbus Sans"/>
                <a:cs typeface="Nimbus Sans"/>
                <a:hlinkClick xmlns:r="http://schemas.openxmlformats.org/officeDocument/2006/relationships" r:id="Re57a66a9c4fa4034"/>
              </a:rPr>
              <a:t>Registration, times and the full calendar</a:t>
            </a:r>
          </a:p>
        </p:txBody>
      </p:sp>
    </p:spTree>
    <p:extLst>
      <p:ext uri="{BB962C8B-B14F-4D97-AF65-F5344CB8AC3E}">
        <p14:creationId xmlns:p14="http://schemas.microsoft.com/office/powerpoint/2010/main" val="942561837"/>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1">
            <a:extLst xmlns:a="http://schemas.openxmlformats.org/drawingml/2006/main">
              <a:ext uri="{FF2B5EF4-FFF2-40B4-BE49-F238E27FC236}">
                <a16:creationId xmlns:a16="http://schemas.microsoft.com/office/drawing/2014/main" id="{360DB19F-1BF3-4A65-99FA-AB483EBA6729}"/>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LEARN</a:t>
            </a:r>
          </a:p>
        </p:txBody>
      </p:sp>
      <p:sp>
        <p:nvSpPr>
          <p:cNvPr id="2" name="text-2">
            <a:extLst xmlns:a="http://schemas.openxmlformats.org/drawingml/2006/main">
              <a:ext uri="{FF2B5EF4-FFF2-40B4-BE49-F238E27FC236}">
                <a16:creationId xmlns:a16="http://schemas.microsoft.com/office/drawing/2014/main" id="{8AC28A67-E4B8-4ACA-8B7D-64DF1A42B62C}"/>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AI Graduate Research Brown Bags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1330a81f4e8d4d55"/>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368ABCA1-CC8F-4C27-AF7D-8B3DA899DD6E}"/>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25</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c9e4d10c7c2d4042"/>
          <a:stretch xmlns:a="http://schemas.openxmlformats.org/drawingml/2006/main"/>
        </p:blipFill>
        <p:spPr>
          <a:xfrm xmlns:a="http://schemas.openxmlformats.org/drawingml/2006/main">
            <a:off x="612198" y="1733550"/>
            <a:ext cx="3223780" cy="4171950"/>
          </a:xfrm>
          <a:prstGeom xmlns:a="http://schemas.openxmlformats.org/drawingml/2006/main" prst="rect">
            <a:avLst/>
          </a:prstGeom>
        </p:spPr>
      </p:pic>
      <p:sp>
        <p:nvSpPr>
          <p:cNvPr id="6" name="text-4">
            <a:extLst xmlns:a="http://schemas.openxmlformats.org/drawingml/2006/main">
              <a:ext uri="{FF2B5EF4-FFF2-40B4-BE49-F238E27FC236}">
                <a16:creationId xmlns:a16="http://schemas.microsoft.com/office/drawing/2014/main" id="{AF52E1CD-DA3D-4B3B-865D-974A21F373FC}"/>
              </a:ext>
            </a:extLst>
          </p:cNvPr>
          <p:cNvSpPr>
            <a:spLocks xmlns:a="http://schemas.openxmlformats.org/drawingml/2006/main" noGrp="1"/>
          </p:cNvSpPr>
          <p:nvPr/>
        </p:nvSpPr>
        <p:spPr>
          <a:xfrm xmlns:a="http://schemas.openxmlformats.org/drawingml/2006/main">
            <a:off x="4552950" y="2000250"/>
            <a:ext cx="7000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625" b="1">
                <a:solidFill>
                  <a:srgbClr val="003DA5"/>
                </a:solidFill>
                <a:latin typeface="Nimbus Sans"/>
                <a:ea typeface="Nimbus Sans"/>
                <a:cs typeface="Nimbus Sans"/>
              </a:defRPr>
            </a:pPr>
            <a:r>
              <a:rPr sz="2625" b="1">
                <a:solidFill>
                  <a:srgbClr val="003DA5"/>
                </a:solidFill>
                <a:latin typeface="Nimbus Sans"/>
                <a:ea typeface="Nimbus Sans"/>
                <a:cs typeface="Nimbus Sans"/>
              </a:rPr>
              <a:t>October 22 and November 19</a:t>
            </a:r>
          </a:p>
        </p:txBody>
      </p:sp>
      <p:sp>
        <p:nvSpPr>
          <p:cNvPr id="7" name="text-5">
            <a:extLst xmlns:a="http://schemas.openxmlformats.org/drawingml/2006/main">
              <a:ext uri="{FF2B5EF4-FFF2-40B4-BE49-F238E27FC236}">
                <a16:creationId xmlns:a16="http://schemas.microsoft.com/office/drawing/2014/main" id="{71D5E7CF-B2FD-4272-82CA-E9BCCA2FA2B6}"/>
              </a:ext>
            </a:extLst>
          </p:cNvPr>
          <p:cNvSpPr>
            <a:spLocks xmlns:a="http://schemas.openxmlformats.org/drawingml/2006/main" noGrp="1"/>
          </p:cNvSpPr>
          <p:nvPr/>
        </p:nvSpPr>
        <p:spPr>
          <a:xfrm xmlns:a="http://schemas.openxmlformats.org/drawingml/2006/main">
            <a:off x="4552950" y="2619375"/>
            <a:ext cx="666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0">
                <a:solidFill>
                  <a:srgbClr val="162A43"/>
                </a:solidFill>
                <a:latin typeface="Nimbus Sans"/>
                <a:ea typeface="Nimbus Sans"/>
                <a:cs typeface="Nimbus Sans"/>
              </a:defRPr>
            </a:pPr>
            <a:r>
              <a:rPr sz="2175" b="0">
                <a:solidFill>
                  <a:srgbClr val="162A43"/>
                </a:solidFill>
                <a:latin typeface="Nimbus Sans"/>
                <a:ea typeface="Nimbus Sans"/>
                <a:cs typeface="Nimbus Sans"/>
              </a:rPr>
              <a:t>Noon–1 p.m. Pacific</a:t>
            </a:r>
          </a:p>
        </p:txBody>
      </p:sp>
      <p:sp>
        <p:nvSpPr>
          <p:cNvPr id="8" name="text-6">
            <a:extLst xmlns:a="http://schemas.openxmlformats.org/drawingml/2006/main">
              <a:ext uri="{FF2B5EF4-FFF2-40B4-BE49-F238E27FC236}">
                <a16:creationId xmlns:a16="http://schemas.microsoft.com/office/drawing/2014/main" id="{E8E5507C-0D48-4E2D-A06A-010DA9B0213E}"/>
              </a:ext>
            </a:extLst>
          </p:cNvPr>
          <p:cNvSpPr>
            <a:spLocks xmlns:a="http://schemas.openxmlformats.org/drawingml/2006/main" noGrp="1"/>
          </p:cNvSpPr>
          <p:nvPr/>
        </p:nvSpPr>
        <p:spPr>
          <a:xfrm xmlns:a="http://schemas.openxmlformats.org/drawingml/2006/main">
            <a:off x="4552950" y="3467100"/>
            <a:ext cx="67627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1">
                <a:solidFill>
                  <a:srgbClr val="003DA5"/>
                </a:solidFill>
                <a:latin typeface="Nimbus Sans"/>
                <a:ea typeface="Nimbus Sans"/>
                <a:cs typeface="Nimbus Sans"/>
              </a:defRPr>
            </a:pPr>
            <a:r>
              <a:rPr sz="2175" b="1">
                <a:solidFill>
                  <a:srgbClr val="003DA5"/>
                </a:solidFill>
                <a:latin typeface="Nimbus Sans"/>
                <a:ea typeface="Nimbus Sans"/>
                <a:cs typeface="Nimbus Sans"/>
              </a:rPr>
              <a:t>Research across disciplines</a:t>
            </a:r>
          </a:p>
        </p:txBody>
      </p:sp>
      <p:sp>
        <p:nvSpPr>
          <p:cNvPr id="9" name="text-7">
            <a:extLst xmlns:a="http://schemas.openxmlformats.org/drawingml/2006/main">
              <a:ext uri="{FF2B5EF4-FFF2-40B4-BE49-F238E27FC236}">
                <a16:creationId xmlns:a16="http://schemas.microsoft.com/office/drawing/2014/main" id="{B346EE62-1CC4-4A00-B9CF-DF9186F49A11}"/>
              </a:ext>
            </a:extLst>
          </p:cNvPr>
          <p:cNvSpPr>
            <a:spLocks xmlns:a="http://schemas.openxmlformats.org/drawingml/2006/main" noGrp="1"/>
          </p:cNvSpPr>
          <p:nvPr/>
        </p:nvSpPr>
        <p:spPr>
          <a:xfrm xmlns:a="http://schemas.openxmlformats.org/drawingml/2006/main">
            <a:off x="4552950" y="3905250"/>
            <a:ext cx="676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62A43"/>
                </a:solidFill>
                <a:latin typeface="Nimbus Sans"/>
                <a:ea typeface="Nimbus Sans"/>
                <a:cs typeface="Nimbus Sans"/>
              </a:defRPr>
            </a:pPr>
            <a:r>
              <a:rPr sz="2100" b="0">
                <a:solidFill>
                  <a:srgbClr val="162A43"/>
                </a:solidFill>
                <a:latin typeface="Nimbus Sans"/>
                <a:ea typeface="Nimbus Sans"/>
                <a:cs typeface="Nimbus Sans"/>
              </a:rPr>
              <a:t>AI methods, applications and social impact</a:t>
            </a:r>
          </a:p>
        </p:txBody>
      </p:sp>
      <p:sp>
        <p:nvSpPr>
          <p:cNvPr id="10" name="text-8">
            <a:extLst xmlns:a="http://schemas.openxmlformats.org/drawingml/2006/main">
              <a:ext uri="{FF2B5EF4-FFF2-40B4-BE49-F238E27FC236}">
                <a16:creationId xmlns:a16="http://schemas.microsoft.com/office/drawing/2014/main" id="{95463018-4793-4987-ABE2-546FAB3A3514}"/>
              </a:ext>
            </a:extLst>
          </p:cNvPr>
          <p:cNvSpPr>
            <a:spLocks xmlns:a="http://schemas.openxmlformats.org/drawingml/2006/main" noGrp="1"/>
          </p:cNvSpPr>
          <p:nvPr/>
        </p:nvSpPr>
        <p:spPr>
          <a:xfrm xmlns:a="http://schemas.openxmlformats.org/drawingml/2006/main">
            <a:off x="4552950" y="4724400"/>
            <a:ext cx="67627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1">
                <a:solidFill>
                  <a:srgbClr val="003DA5"/>
                </a:solidFill>
                <a:latin typeface="Nimbus Sans"/>
                <a:ea typeface="Nimbus Sans"/>
                <a:cs typeface="Nimbus Sans"/>
              </a:defRPr>
            </a:pPr>
            <a:r>
              <a:rPr sz="2175" b="1">
                <a:solidFill>
                  <a:srgbClr val="003DA5"/>
                </a:solidFill>
                <a:latin typeface="Nimbus Sans"/>
                <a:ea typeface="Nimbus Sans"/>
                <a:cs typeface="Nimbus Sans"/>
              </a:rPr>
              <a:t>A setting for feedback</a:t>
            </a:r>
          </a:p>
        </p:txBody>
      </p:sp>
      <p:sp>
        <p:nvSpPr>
          <p:cNvPr id="11" name="text-9">
            <a:extLst xmlns:a="http://schemas.openxmlformats.org/drawingml/2006/main">
              <a:ext uri="{FF2B5EF4-FFF2-40B4-BE49-F238E27FC236}">
                <a16:creationId xmlns:a16="http://schemas.microsoft.com/office/drawing/2014/main" id="{457930DB-C3EE-40F5-ADE1-34696AA3BF66}"/>
              </a:ext>
            </a:extLst>
          </p:cNvPr>
          <p:cNvSpPr>
            <a:spLocks xmlns:a="http://schemas.openxmlformats.org/drawingml/2006/main" noGrp="1"/>
          </p:cNvSpPr>
          <p:nvPr/>
        </p:nvSpPr>
        <p:spPr>
          <a:xfrm xmlns:a="http://schemas.openxmlformats.org/drawingml/2006/main">
            <a:off x="4552950" y="5162550"/>
            <a:ext cx="67627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62A43"/>
                </a:solidFill>
                <a:latin typeface="Nimbus Sans"/>
                <a:ea typeface="Nimbus Sans"/>
                <a:cs typeface="Nimbus Sans"/>
              </a:defRPr>
            </a:pPr>
            <a:r>
              <a:rPr sz="2100" b="0">
                <a:solidFill>
                  <a:srgbClr val="162A43"/>
                </a:solidFill>
                <a:latin typeface="Nimbus Sans"/>
                <a:ea typeface="Nimbus Sans"/>
                <a:cs typeface="Nimbus Sans"/>
              </a:rPr>
              <a:t>Short research talks, discussion and lunch</a:t>
            </a:r>
          </a:p>
        </p:txBody>
      </p:sp>
      <p:sp>
        <p:nvSpPr>
          <p:cNvPr id="12" name="text-10">
            <a:extLst xmlns:a="http://schemas.openxmlformats.org/drawingml/2006/main">
              <a:ext uri="{FF2B5EF4-FFF2-40B4-BE49-F238E27FC236}">
                <a16:creationId xmlns:a16="http://schemas.microsoft.com/office/drawing/2014/main" id="{BCD0759B-40F0-405A-9268-131491C77C2D}"/>
              </a:ext>
            </a:extLst>
          </p:cNvPr>
          <p:cNvSpPr>
            <a:spLocks xmlns:a="http://schemas.openxmlformats.org/drawingml/2006/main" noGrp="1"/>
          </p:cNvSpPr>
          <p:nvPr/>
        </p:nvSpPr>
        <p:spPr>
          <a:xfrm xmlns:a="http://schemas.openxmlformats.org/drawingml/2006/main">
            <a:off x="4552950" y="5876925"/>
            <a:ext cx="6762750" cy="35623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650" b="0">
                <a:solidFill>
                  <a:srgbClr val="003DA5"/>
                </a:solidFill>
                <a:latin typeface="Nimbus Sans"/>
                <a:ea typeface="Nimbus Sans"/>
                <a:cs typeface="Nimbus Sans"/>
              </a:defRPr>
            </a:pPr>
            <a:r>
              <a:rPr sz="1650" b="0" u="sng">
                <a:solidFill>
                  <a:srgbClr val="003DA5"/>
                </a:solidFill>
                <a:latin typeface="Nimbus Sans"/>
                <a:ea typeface="Nimbus Sans"/>
                <a:cs typeface="Nimbus Sans"/>
                <a:hlinkClick xmlns:r="http://schemas.openxmlformats.org/officeDocument/2006/relationships" r:id="R380280dd67504751"/>
              </a:rPr>
              <a:t>Present your work</a:t>
            </a:r>
          </a:p>
        </p:txBody>
      </p:sp>
    </p:spTree>
    <p:extLst>
      <p:ext uri="{BB962C8B-B14F-4D97-AF65-F5344CB8AC3E}">
        <p14:creationId xmlns:p14="http://schemas.microsoft.com/office/powerpoint/2010/main" val="1396784574"/>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text-1">
            <a:extLst xmlns:a="http://schemas.openxmlformats.org/drawingml/2006/main">
              <a:ext uri="{FF2B5EF4-FFF2-40B4-BE49-F238E27FC236}">
                <a16:creationId xmlns:a16="http://schemas.microsoft.com/office/drawing/2014/main" id="{1CA40231-F2C6-4D80-9E83-491145314CBD}"/>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LEARN</a:t>
            </a:r>
          </a:p>
        </p:txBody>
      </p:sp>
      <p:sp>
        <p:nvSpPr>
          <p:cNvPr id="2" name="text-2">
            <a:extLst xmlns:a="http://schemas.openxmlformats.org/drawingml/2006/main">
              <a:ext uri="{FF2B5EF4-FFF2-40B4-BE49-F238E27FC236}">
                <a16:creationId xmlns:a16="http://schemas.microsoft.com/office/drawing/2014/main" id="{0F393909-84B1-4256-A15C-74CA9F20E541}"/>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Two credentials for graduate researchers</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1bb951eaa9624fdd"/>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CFE525F4-3211-4899-9DCC-84358E49E193}"/>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26</a:t>
            </a:r>
          </a:p>
        </p:txBody>
      </p:sp>
      <p:sp>
        <p:nvSpPr>
          <p:cNvPr id="5" name="text-4">
            <a:extLst xmlns:a="http://schemas.openxmlformats.org/drawingml/2006/main">
              <a:ext uri="{FF2B5EF4-FFF2-40B4-BE49-F238E27FC236}">
                <a16:creationId xmlns:a16="http://schemas.microsoft.com/office/drawing/2014/main" id="{22A7C21C-9983-4CF2-9F2B-D3B6A4F12BDA}"/>
              </a:ext>
            </a:extLst>
          </p:cNvPr>
          <p:cNvSpPr>
            <a:spLocks xmlns:a="http://schemas.openxmlformats.org/drawingml/2006/main" noGrp="1"/>
          </p:cNvSpPr>
          <p:nvPr/>
        </p:nvSpPr>
        <p:spPr>
          <a:xfrm xmlns:a="http://schemas.openxmlformats.org/drawingml/2006/main">
            <a:off x="609600" y="1847850"/>
            <a:ext cx="50673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550" b="1">
                <a:solidFill>
                  <a:srgbClr val="003DA5"/>
                </a:solidFill>
                <a:latin typeface="Nimbus Sans"/>
                <a:ea typeface="Nimbus Sans"/>
                <a:cs typeface="Nimbus Sans"/>
              </a:defRPr>
            </a:pPr>
            <a:r>
              <a:rPr sz="2550" b="1">
                <a:solidFill>
                  <a:srgbClr val="003DA5"/>
                </a:solidFill>
                <a:latin typeface="Nimbus Sans"/>
                <a:ea typeface="Nimbus Sans"/>
                <a:cs typeface="Nimbus Sans"/>
              </a:rPr>
              <a:t>Digital Scholarship</a:t>
            </a:r>
          </a:p>
          <a:p xmlns:a="http://schemas.openxmlformats.org/drawingml/2006/main">
            <a:pPr>
              <a:defRPr sz="2550" b="1">
                <a:solidFill>
                  <a:srgbClr val="003DA5"/>
                </a:solidFill>
                <a:latin typeface="Nimbus Sans"/>
                <a:ea typeface="Nimbus Sans"/>
                <a:cs typeface="Nimbus Sans"/>
              </a:defRPr>
            </a:pPr>
            <a:r>
              <a:rPr sz="2550" b="1">
                <a:solidFill>
                  <a:srgbClr val="003DA5"/>
                </a:solidFill>
                <a:latin typeface="Nimbus Sans"/>
                <a:ea typeface="Nimbus Sans"/>
                <a:cs typeface="Nimbus Sans"/>
              </a:rPr>
              <a:t>Certificate</a:t>
            </a:r>
          </a:p>
        </p:txBody>
      </p:sp>
      <p:sp>
        <p:nvSpPr>
          <p:cNvPr id="6" name="text-5">
            <a:extLst xmlns:a="http://schemas.openxmlformats.org/drawingml/2006/main">
              <a:ext uri="{FF2B5EF4-FFF2-40B4-BE49-F238E27FC236}">
                <a16:creationId xmlns:a16="http://schemas.microsoft.com/office/drawing/2014/main" id="{929D5DA1-9F19-4F2D-8AEF-7E5CB444BE93}"/>
              </a:ext>
            </a:extLst>
          </p:cNvPr>
          <p:cNvSpPr>
            <a:spLocks xmlns:a="http://schemas.openxmlformats.org/drawingml/2006/main" noGrp="1"/>
          </p:cNvSpPr>
          <p:nvPr/>
        </p:nvSpPr>
        <p:spPr>
          <a:xfrm xmlns:a="http://schemas.openxmlformats.org/drawingml/2006/main">
            <a:off x="609600" y="2990850"/>
            <a:ext cx="49530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0">
                <a:solidFill>
                  <a:srgbClr val="162A43"/>
                </a:solidFill>
                <a:latin typeface="Nimbus Sans"/>
                <a:ea typeface="Nimbus Sans"/>
                <a:cs typeface="Nimbus Sans"/>
              </a:defRPr>
            </a:pPr>
            <a:r>
              <a:rPr sz="2025" b="0">
                <a:solidFill>
                  <a:srgbClr val="162A43"/>
                </a:solidFill>
                <a:latin typeface="Nimbus Sans"/>
                <a:ea typeface="Nimbus Sans"/>
                <a:cs typeface="Nimbus Sans"/>
              </a:rPr>
              <a:t>At least five workshops</a:t>
            </a:r>
          </a:p>
          <a:p xmlns:a="http://schemas.openxmlformats.org/drawingml/2006/main">
            <a:pPr>
              <a:defRPr sz="2025" b="0">
                <a:solidFill>
                  <a:srgbClr val="162A43"/>
                </a:solidFill>
                <a:latin typeface="Nimbus Sans"/>
                <a:ea typeface="Nimbus Sans"/>
                <a:cs typeface="Nimbus Sans"/>
              </a:defRPr>
            </a:pPr>
            <a:r>
              <a:rPr sz="2025" b="0">
                <a:solidFill>
                  <a:srgbClr val="162A43"/>
                </a:solidFill>
                <a:latin typeface="Nimbus Sans"/>
                <a:ea typeface="Nimbus Sans"/>
                <a:cs typeface="Nimbus Sans"/>
              </a:rPr>
              <a:t>Applied project or experiential module</a:t>
            </a:r>
          </a:p>
          <a:p xmlns:a="http://schemas.openxmlformats.org/drawingml/2006/main">
            <a:pPr>
              <a:defRPr sz="2025" b="0">
                <a:solidFill>
                  <a:srgbClr val="162A43"/>
                </a:solidFill>
                <a:latin typeface="Nimbus Sans"/>
                <a:ea typeface="Nimbus Sans"/>
                <a:cs typeface="Nimbus Sans"/>
              </a:defRPr>
            </a:pPr>
            <a:r>
              <a:rPr sz="2025" b="0">
                <a:solidFill>
                  <a:srgbClr val="162A43"/>
                </a:solidFill>
                <a:latin typeface="Nimbus Sans"/>
                <a:ea typeface="Nimbus Sans"/>
                <a:cs typeface="Nimbus Sans"/>
              </a:rPr>
              <a:t>2026–27 sessions on Zoom</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a49e685257554f12"/>
          <a:stretch xmlns:a="http://schemas.openxmlformats.org/drawingml/2006/main"/>
        </p:blipFill>
        <p:spPr>
          <a:xfrm xmlns:a="http://schemas.openxmlformats.org/drawingml/2006/main">
            <a:off x="609600" y="4657725"/>
            <a:ext cx="1285875" cy="1285875"/>
          </a:xfrm>
          <a:prstGeom xmlns:a="http://schemas.openxmlformats.org/drawingml/2006/main" prst="rect">
            <a:avLst/>
          </a:prstGeom>
        </p:spPr>
      </p:pic>
      <p:sp>
        <p:nvSpPr>
          <p:cNvPr id="8" name="text-6">
            <a:extLst xmlns:a="http://schemas.openxmlformats.org/drawingml/2006/main">
              <a:ext uri="{FF2B5EF4-FFF2-40B4-BE49-F238E27FC236}">
                <a16:creationId xmlns:a16="http://schemas.microsoft.com/office/drawing/2014/main" id="{CA97D558-595A-4523-86BF-092D1C187A57}"/>
              </a:ext>
            </a:extLst>
          </p:cNvPr>
          <p:cNvSpPr>
            <a:spLocks xmlns:a="http://schemas.openxmlformats.org/drawingml/2006/main" noGrp="1"/>
          </p:cNvSpPr>
          <p:nvPr/>
        </p:nvSpPr>
        <p:spPr>
          <a:xfrm xmlns:a="http://schemas.openxmlformats.org/drawingml/2006/main">
            <a:off x="2133600" y="4886325"/>
            <a:ext cx="3552825" cy="3724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003DA5"/>
                </a:solidFill>
                <a:latin typeface="Nimbus Sans"/>
                <a:ea typeface="Nimbus Sans"/>
                <a:cs typeface="Nimbus Sans"/>
              </a:defRPr>
            </a:pPr>
            <a:r>
              <a:rPr sz="1725" b="0" u="sng">
                <a:solidFill>
                  <a:srgbClr val="003DA5"/>
                </a:solidFill>
                <a:latin typeface="Nimbus Sans"/>
                <a:ea typeface="Nimbus Sans"/>
                <a:cs typeface="Nimbus Sans"/>
                <a:hlinkClick xmlns:r="http://schemas.openxmlformats.org/officeDocument/2006/relationships" r:id="Rb927b8ceef634783"/>
              </a:rPr>
              <a:t>Enroll in the certificate</a:t>
            </a:r>
          </a:p>
        </p:txBody>
      </p:sp>
      <p:sp>
        <p:nvSpPr>
          <p:cNvPr id="9" name="text-7">
            <a:extLst xmlns:a="http://schemas.openxmlformats.org/drawingml/2006/main">
              <a:ext uri="{FF2B5EF4-FFF2-40B4-BE49-F238E27FC236}">
                <a16:creationId xmlns:a16="http://schemas.microsoft.com/office/drawing/2014/main" id="{C6349E7E-BED4-4D9C-9044-017BD2798210}"/>
              </a:ext>
            </a:extLst>
          </p:cNvPr>
          <p:cNvSpPr>
            <a:spLocks xmlns:a="http://schemas.openxmlformats.org/drawingml/2006/main" noGrp="1"/>
          </p:cNvSpPr>
          <p:nvPr/>
        </p:nvSpPr>
        <p:spPr>
          <a:xfrm xmlns:a="http://schemas.openxmlformats.org/drawingml/2006/main">
            <a:off x="6477000" y="1847850"/>
            <a:ext cx="50768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550" b="1">
                <a:solidFill>
                  <a:srgbClr val="003DA5"/>
                </a:solidFill>
                <a:latin typeface="Nimbus Sans"/>
                <a:ea typeface="Nimbus Sans"/>
                <a:cs typeface="Nimbus Sans"/>
              </a:defRPr>
            </a:pPr>
            <a:r>
              <a:rPr sz="2550" b="1">
                <a:solidFill>
                  <a:srgbClr val="003DA5"/>
                </a:solidFill>
                <a:latin typeface="Nimbus Sans"/>
                <a:ea typeface="Nimbus Sans"/>
                <a:cs typeface="Nimbus Sans"/>
              </a:rPr>
              <a:t>Graduate Research</a:t>
            </a:r>
          </a:p>
          <a:p xmlns:a="http://schemas.openxmlformats.org/drawingml/2006/main">
            <a:pPr>
              <a:defRPr sz="2550" b="1">
                <a:solidFill>
                  <a:srgbClr val="003DA5"/>
                </a:solidFill>
                <a:latin typeface="Nimbus Sans"/>
                <a:ea typeface="Nimbus Sans"/>
                <a:cs typeface="Nimbus Sans"/>
              </a:defRPr>
            </a:pPr>
            <a:r>
              <a:rPr sz="2550" b="1">
                <a:solidFill>
                  <a:srgbClr val="003DA5"/>
                </a:solidFill>
                <a:latin typeface="Nimbus Sans"/>
                <a:ea typeface="Nimbus Sans"/>
                <a:cs typeface="Nimbus Sans"/>
              </a:rPr>
              <a:t>Core Competencies Badge</a:t>
            </a:r>
          </a:p>
        </p:txBody>
      </p:sp>
      <p:sp>
        <p:nvSpPr>
          <p:cNvPr id="10" name="text-8">
            <a:extLst xmlns:a="http://schemas.openxmlformats.org/drawingml/2006/main">
              <a:ext uri="{FF2B5EF4-FFF2-40B4-BE49-F238E27FC236}">
                <a16:creationId xmlns:a16="http://schemas.microsoft.com/office/drawing/2014/main" id="{E3562114-DBBC-4D87-8671-3DC45CCA3CB3}"/>
              </a:ext>
            </a:extLst>
          </p:cNvPr>
          <p:cNvSpPr>
            <a:spLocks xmlns:a="http://schemas.openxmlformats.org/drawingml/2006/main" noGrp="1"/>
          </p:cNvSpPr>
          <p:nvPr/>
        </p:nvSpPr>
        <p:spPr>
          <a:xfrm xmlns:a="http://schemas.openxmlformats.org/drawingml/2006/main">
            <a:off x="6477000" y="2990850"/>
            <a:ext cx="50673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0">
                <a:solidFill>
                  <a:srgbClr val="162A43"/>
                </a:solidFill>
                <a:latin typeface="Nimbus Sans"/>
                <a:ea typeface="Nimbus Sans"/>
                <a:cs typeface="Nimbus Sans"/>
              </a:defRPr>
            </a:pPr>
            <a:r>
              <a:rPr sz="2025" b="0">
                <a:solidFill>
                  <a:srgbClr val="162A43"/>
                </a:solidFill>
                <a:latin typeface="Nimbus Sans"/>
                <a:ea typeface="Nimbus Sans"/>
                <a:cs typeface="Nimbus Sans"/>
              </a:rPr>
              <a:t>Asynchronous learning at your pace</a:t>
            </a:r>
          </a:p>
          <a:p xmlns:a="http://schemas.openxmlformats.org/drawingml/2006/main">
            <a:pPr>
              <a:defRPr sz="2025" b="0">
                <a:solidFill>
                  <a:srgbClr val="162A43"/>
                </a:solidFill>
                <a:latin typeface="Nimbus Sans"/>
                <a:ea typeface="Nimbus Sans"/>
                <a:cs typeface="Nimbus Sans"/>
              </a:defRPr>
            </a:pPr>
            <a:r>
              <a:rPr sz="2025" b="0">
                <a:solidFill>
                  <a:srgbClr val="162A43"/>
                </a:solidFill>
                <a:latin typeface="Nimbus Sans"/>
                <a:ea typeface="Nimbus Sans"/>
                <a:cs typeface="Nimbus Sans"/>
              </a:rPr>
              <a:t>Research foundations and applied work</a:t>
            </a:r>
          </a:p>
          <a:p xmlns:a="http://schemas.openxmlformats.org/drawingml/2006/main">
            <a:pPr>
              <a:defRPr sz="2025" b="0">
                <a:solidFill>
                  <a:srgbClr val="162A43"/>
                </a:solidFill>
                <a:latin typeface="Nimbus Sans"/>
                <a:ea typeface="Nimbus Sans"/>
                <a:cs typeface="Nimbus Sans"/>
              </a:defRPr>
            </a:pPr>
            <a:r>
              <a:rPr sz="2025" b="0">
                <a:solidFill>
                  <a:srgbClr val="162A43"/>
                </a:solidFill>
                <a:latin typeface="Nimbus Sans"/>
                <a:ea typeface="Nimbus Sans"/>
                <a:cs typeface="Nimbus Sans"/>
              </a:rPr>
              <a:t>Capstone and a digital badge</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f94eb1bc365542fa"/>
          <a:stretch xmlns:a="http://schemas.openxmlformats.org/drawingml/2006/main"/>
        </p:blipFill>
        <p:spPr>
          <a:xfrm xmlns:a="http://schemas.openxmlformats.org/drawingml/2006/main">
            <a:off x="6477000" y="4657725"/>
            <a:ext cx="1285875" cy="1285875"/>
          </a:xfrm>
          <a:prstGeom xmlns:a="http://schemas.openxmlformats.org/drawingml/2006/main" prst="rect">
            <a:avLst/>
          </a:prstGeom>
        </p:spPr>
      </p:pic>
      <p:sp>
        <p:nvSpPr>
          <p:cNvPr id="12" name="text-9">
            <a:extLst xmlns:a="http://schemas.openxmlformats.org/drawingml/2006/main">
              <a:ext uri="{FF2B5EF4-FFF2-40B4-BE49-F238E27FC236}">
                <a16:creationId xmlns:a16="http://schemas.microsoft.com/office/drawing/2014/main" id="{C437B80A-0C02-445A-A61B-C713A9A36580}"/>
              </a:ext>
            </a:extLst>
          </p:cNvPr>
          <p:cNvSpPr>
            <a:spLocks xmlns:a="http://schemas.openxmlformats.org/drawingml/2006/main" noGrp="1"/>
          </p:cNvSpPr>
          <p:nvPr/>
        </p:nvSpPr>
        <p:spPr>
          <a:xfrm xmlns:a="http://schemas.openxmlformats.org/drawingml/2006/main">
            <a:off x="8010525" y="4886325"/>
            <a:ext cx="3476625" cy="3724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003DA5"/>
                </a:solidFill>
                <a:latin typeface="Nimbus Sans"/>
                <a:ea typeface="Nimbus Sans"/>
                <a:cs typeface="Nimbus Sans"/>
              </a:defRPr>
            </a:pPr>
            <a:r>
              <a:rPr sz="1725" b="0" u="sng">
                <a:solidFill>
                  <a:srgbClr val="003DA5"/>
                </a:solidFill>
                <a:latin typeface="Nimbus Sans"/>
                <a:ea typeface="Nimbus Sans"/>
                <a:cs typeface="Nimbus Sans"/>
                <a:hlinkClick xmlns:r="http://schemas.openxmlformats.org/officeDocument/2006/relationships" r:id="R652b3d5951164e6c"/>
              </a:rPr>
              <a:t>Enroll in the badge</a:t>
            </a:r>
          </a:p>
        </p:txBody>
      </p:sp>
      <p:sp>
        <p:nvSpPr>
          <p:cNvPr id="13" name="text-10">
            <a:extLst xmlns:a="http://schemas.openxmlformats.org/drawingml/2006/main">
              <a:ext uri="{FF2B5EF4-FFF2-40B4-BE49-F238E27FC236}">
                <a16:creationId xmlns:a16="http://schemas.microsoft.com/office/drawing/2014/main" id="{12DE8133-47EB-420C-9E91-EAA03DE0C1B4}"/>
              </a:ext>
            </a:extLst>
          </p:cNvPr>
          <p:cNvSpPr>
            <a:spLocks xmlns:a="http://schemas.openxmlformats.org/drawingml/2006/main" noGrp="1"/>
          </p:cNvSpPr>
          <p:nvPr/>
        </p:nvSpPr>
        <p:spPr>
          <a:xfrm xmlns:a="http://schemas.openxmlformats.org/drawingml/2006/main">
            <a:off x="2133600" y="5495925"/>
            <a:ext cx="4095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0">
                <a:solidFill>
                  <a:srgbClr val="526274"/>
                </a:solidFill>
                <a:latin typeface="Nimbus Sans"/>
                <a:ea typeface="Nimbus Sans"/>
                <a:cs typeface="Nimbus Sans"/>
              </a:defRPr>
            </a:pPr>
            <a:r>
              <a:rPr sz="1500" b="0">
                <a:solidFill>
                  <a:srgbClr val="526274"/>
                </a:solidFill>
                <a:latin typeface="Nimbus Sans"/>
                <a:ea typeface="Nimbus Sans"/>
                <a:cs typeface="Nimbus Sans"/>
              </a:rPr>
              <a:t>Questions: Jing Han, jingh@ucr.edu</a:t>
            </a:r>
          </a:p>
        </p:txBody>
      </p:sp>
    </p:spTree>
    <p:extLst>
      <p:ext uri="{BB962C8B-B14F-4D97-AF65-F5344CB8AC3E}">
        <p14:creationId xmlns:p14="http://schemas.microsoft.com/office/powerpoint/2010/main" val="516517355"/>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ext-1">
            <a:extLst xmlns:a="http://schemas.openxmlformats.org/drawingml/2006/main">
              <a:ext uri="{FF2B5EF4-FFF2-40B4-BE49-F238E27FC236}">
                <a16:creationId xmlns:a16="http://schemas.microsoft.com/office/drawing/2014/main" id="{CDED2DF5-CEB2-479A-A816-EA33C287EF84}"/>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LEARN</a:t>
            </a:r>
          </a:p>
        </p:txBody>
      </p:sp>
      <p:sp>
        <p:nvSpPr>
          <p:cNvPr id="2" name="text-2">
            <a:extLst xmlns:a="http://schemas.openxmlformats.org/drawingml/2006/main">
              <a:ext uri="{FF2B5EF4-FFF2-40B4-BE49-F238E27FC236}">
                <a16:creationId xmlns:a16="http://schemas.microsoft.com/office/drawing/2014/main" id="{3DBE906A-48A1-4C9E-8BEC-978B9B88B286}"/>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Research community throughout the year</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08b473a3a314dbe"/>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D68D45ED-AB92-439C-853E-CDD8FCEF0F2C}"/>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27</a:t>
            </a:r>
          </a:p>
        </p:txBody>
      </p:sp>
      <p:sp>
        <p:nvSpPr>
          <p:cNvPr id="5" name="text-4">
            <a:extLst xmlns:a="http://schemas.openxmlformats.org/drawingml/2006/main">
              <a:ext uri="{FF2B5EF4-FFF2-40B4-BE49-F238E27FC236}">
                <a16:creationId xmlns:a16="http://schemas.microsoft.com/office/drawing/2014/main" id="{4AD03AE5-4DBD-43B0-877B-F9F95403D902}"/>
              </a:ext>
            </a:extLst>
          </p:cNvPr>
          <p:cNvSpPr>
            <a:spLocks xmlns:a="http://schemas.openxmlformats.org/drawingml/2006/main" noGrp="1"/>
          </p:cNvSpPr>
          <p:nvPr/>
        </p:nvSpPr>
        <p:spPr>
          <a:xfrm xmlns:a="http://schemas.openxmlformats.org/drawingml/2006/main">
            <a:off x="609600" y="1809750"/>
            <a:ext cx="61531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Fall</a:t>
            </a:r>
          </a:p>
        </p:txBody>
      </p:sp>
      <p:sp>
        <p:nvSpPr>
          <p:cNvPr id="6" name="text-5">
            <a:extLst xmlns:a="http://schemas.openxmlformats.org/drawingml/2006/main">
              <a:ext uri="{FF2B5EF4-FFF2-40B4-BE49-F238E27FC236}">
                <a16:creationId xmlns:a16="http://schemas.microsoft.com/office/drawing/2014/main" id="{333BD2E1-F31E-4ECC-B88C-39B90E9DC776}"/>
              </a:ext>
            </a:extLst>
          </p:cNvPr>
          <p:cNvSpPr>
            <a:spLocks xmlns:a="http://schemas.openxmlformats.org/drawingml/2006/main" noGrp="1"/>
          </p:cNvSpPr>
          <p:nvPr/>
        </p:nvSpPr>
        <p:spPr>
          <a:xfrm xmlns:a="http://schemas.openxmlformats.org/drawingml/2006/main">
            <a:off x="609600" y="2247900"/>
            <a:ext cx="61531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Open House, October 6–7. Open Access Week.</a:t>
            </a:r>
          </a:p>
        </p:txBody>
      </p:sp>
      <p:sp>
        <p:nvSpPr>
          <p:cNvPr id="7" name="text-6">
            <a:extLst xmlns:a="http://schemas.openxmlformats.org/drawingml/2006/main">
              <a:ext uri="{FF2B5EF4-FFF2-40B4-BE49-F238E27FC236}">
                <a16:creationId xmlns:a16="http://schemas.microsoft.com/office/drawing/2014/main" id="{8BA7B6F3-548C-4E68-B976-6F481E4F381C}"/>
              </a:ext>
            </a:extLst>
          </p:cNvPr>
          <p:cNvSpPr>
            <a:spLocks xmlns:a="http://schemas.openxmlformats.org/drawingml/2006/main" noGrp="1"/>
          </p:cNvSpPr>
          <p:nvPr/>
        </p:nvSpPr>
        <p:spPr>
          <a:xfrm xmlns:a="http://schemas.openxmlformats.org/drawingml/2006/main">
            <a:off x="609600" y="2828925"/>
            <a:ext cx="61531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Winter</a:t>
            </a:r>
          </a:p>
        </p:txBody>
      </p:sp>
      <p:sp>
        <p:nvSpPr>
          <p:cNvPr id="8" name="text-7">
            <a:extLst xmlns:a="http://schemas.openxmlformats.org/drawingml/2006/main">
              <a:ext uri="{FF2B5EF4-FFF2-40B4-BE49-F238E27FC236}">
                <a16:creationId xmlns:a16="http://schemas.microsoft.com/office/drawing/2014/main" id="{F36350E1-4C4A-40A0-BE6D-5BEFE8D980E9}"/>
              </a:ext>
            </a:extLst>
          </p:cNvPr>
          <p:cNvSpPr>
            <a:spLocks xmlns:a="http://schemas.openxmlformats.org/drawingml/2006/main" noGrp="1"/>
          </p:cNvSpPr>
          <p:nvPr/>
        </p:nvSpPr>
        <p:spPr>
          <a:xfrm xmlns:a="http://schemas.openxmlformats.org/drawingml/2006/main">
            <a:off x="609600" y="3267075"/>
            <a:ext cx="61531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UC Love Data Week in February</a:t>
            </a:r>
          </a:p>
        </p:txBody>
      </p:sp>
      <p:sp>
        <p:nvSpPr>
          <p:cNvPr id="9" name="text-8">
            <a:extLst xmlns:a="http://schemas.openxmlformats.org/drawingml/2006/main">
              <a:ext uri="{FF2B5EF4-FFF2-40B4-BE49-F238E27FC236}">
                <a16:creationId xmlns:a16="http://schemas.microsoft.com/office/drawing/2014/main" id="{C71BE21F-B5AA-4FCA-8BCE-530E39320141}"/>
              </a:ext>
            </a:extLst>
          </p:cNvPr>
          <p:cNvSpPr>
            <a:spLocks xmlns:a="http://schemas.openxmlformats.org/drawingml/2006/main" noGrp="1"/>
          </p:cNvSpPr>
          <p:nvPr/>
        </p:nvSpPr>
        <p:spPr>
          <a:xfrm xmlns:a="http://schemas.openxmlformats.org/drawingml/2006/main">
            <a:off x="609600" y="3848100"/>
            <a:ext cx="61531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Spring and summer</a:t>
            </a:r>
          </a:p>
        </p:txBody>
      </p:sp>
      <p:sp>
        <p:nvSpPr>
          <p:cNvPr id="10" name="text-9">
            <a:extLst xmlns:a="http://schemas.openxmlformats.org/drawingml/2006/main">
              <a:ext uri="{FF2B5EF4-FFF2-40B4-BE49-F238E27FC236}">
                <a16:creationId xmlns:a16="http://schemas.microsoft.com/office/drawing/2014/main" id="{3D9AFE68-5D1B-419A-84B2-1358AF18F879}"/>
              </a:ext>
            </a:extLst>
          </p:cNvPr>
          <p:cNvSpPr>
            <a:spLocks xmlns:a="http://schemas.openxmlformats.org/drawingml/2006/main" noGrp="1"/>
          </p:cNvSpPr>
          <p:nvPr/>
        </p:nvSpPr>
        <p:spPr>
          <a:xfrm xmlns:a="http://schemas.openxmlformats.org/drawingml/2006/main">
            <a:off x="609600" y="4286250"/>
            <a:ext cx="61531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Maker Week and AI + Robotics Camp</a:t>
            </a:r>
          </a:p>
        </p:txBody>
      </p:sp>
      <p:sp>
        <p:nvSpPr>
          <p:cNvPr id="11" name="text-10">
            <a:extLst xmlns:a="http://schemas.openxmlformats.org/drawingml/2006/main">
              <a:ext uri="{FF2B5EF4-FFF2-40B4-BE49-F238E27FC236}">
                <a16:creationId xmlns:a16="http://schemas.microsoft.com/office/drawing/2014/main" id="{539E4B4B-86F6-4963-950D-9E1FEC5931B4}"/>
              </a:ext>
            </a:extLst>
          </p:cNvPr>
          <p:cNvSpPr>
            <a:spLocks xmlns:a="http://schemas.openxmlformats.org/drawingml/2006/main" noGrp="1"/>
          </p:cNvSpPr>
          <p:nvPr/>
        </p:nvSpPr>
        <p:spPr>
          <a:xfrm xmlns:a="http://schemas.openxmlformats.org/drawingml/2006/main">
            <a:off x="609600" y="4867275"/>
            <a:ext cx="61531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Ongoing</a:t>
            </a:r>
          </a:p>
        </p:txBody>
      </p:sp>
      <p:sp>
        <p:nvSpPr>
          <p:cNvPr id="12" name="text-11">
            <a:extLst xmlns:a="http://schemas.openxmlformats.org/drawingml/2006/main">
              <a:ext uri="{FF2B5EF4-FFF2-40B4-BE49-F238E27FC236}">
                <a16:creationId xmlns:a16="http://schemas.microsoft.com/office/drawing/2014/main" id="{A4F10E38-9AC1-4FB4-9BDF-BAFD1710A348}"/>
              </a:ext>
            </a:extLst>
          </p:cNvPr>
          <p:cNvSpPr>
            <a:spLocks xmlns:a="http://schemas.openxmlformats.org/drawingml/2006/main" noGrp="1"/>
          </p:cNvSpPr>
          <p:nvPr/>
        </p:nvSpPr>
        <p:spPr>
          <a:xfrm xmlns:a="http://schemas.openxmlformats.org/drawingml/2006/main">
            <a:off x="609600" y="5305425"/>
            <a:ext cx="61531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GIS meetups, ORCA and AI research exchange</a:t>
            </a:r>
          </a:p>
        </p:txBody>
      </p:sp>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c7fa21f494ba4f77"/>
          <a:stretch xmlns:a="http://schemas.openxmlformats.org/drawingml/2006/main"/>
        </p:blipFill>
        <p:spPr>
          <a:xfrm xmlns:a="http://schemas.openxmlformats.org/drawingml/2006/main">
            <a:off x="7429500" y="2249596"/>
            <a:ext cx="4143375" cy="1873033"/>
          </a:xfrm>
          <a:prstGeom xmlns:a="http://schemas.openxmlformats.org/drawingml/2006/main" prst="rect">
            <a:avLst/>
          </a:prstGeom>
        </p:spPr>
      </p:pic>
      <p:sp>
        <p:nvSpPr>
          <p:cNvPr id="14" name="text-12">
            <a:extLst xmlns:a="http://schemas.openxmlformats.org/drawingml/2006/main">
              <a:ext uri="{FF2B5EF4-FFF2-40B4-BE49-F238E27FC236}">
                <a16:creationId xmlns:a16="http://schemas.microsoft.com/office/drawing/2014/main" id="{302D98D3-577E-4D87-B446-FF8C383683E8}"/>
              </a:ext>
            </a:extLst>
          </p:cNvPr>
          <p:cNvSpPr>
            <a:spLocks xmlns:a="http://schemas.openxmlformats.org/drawingml/2006/main" noGrp="1"/>
          </p:cNvSpPr>
          <p:nvPr/>
        </p:nvSpPr>
        <p:spPr>
          <a:xfrm xmlns:a="http://schemas.openxmlformats.org/drawingml/2006/main">
            <a:off x="7429500" y="4552950"/>
            <a:ext cx="414337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62A43"/>
                </a:solidFill>
                <a:latin typeface="Nimbus Sans"/>
                <a:ea typeface="Nimbus Sans"/>
                <a:cs typeface="Nimbus Sans"/>
              </a:defRPr>
            </a:pPr>
            <a:r>
              <a:rPr sz="1950" b="0">
                <a:solidFill>
                  <a:srgbClr val="162A43"/>
                </a:solidFill>
                <a:latin typeface="Nimbus Sans"/>
                <a:ea typeface="Nimbus Sans"/>
                <a:cs typeface="Nimbus Sans"/>
              </a:rPr>
              <a:t>Planet Imagery Day connected satellite imagery with sustainability research.</a:t>
            </a:r>
          </a:p>
        </p:txBody>
      </p:sp>
      <p:sp>
        <p:nvSpPr>
          <p:cNvPr id="15" name="text-13">
            <a:extLst xmlns:a="http://schemas.openxmlformats.org/drawingml/2006/main">
              <a:ext uri="{FF2B5EF4-FFF2-40B4-BE49-F238E27FC236}">
                <a16:creationId xmlns:a16="http://schemas.microsoft.com/office/drawing/2014/main" id="{C43CC2F3-1500-4FD0-9AC3-E499AA2CAE4E}"/>
              </a:ext>
            </a:extLst>
          </p:cNvPr>
          <p:cNvSpPr>
            <a:spLocks xmlns:a="http://schemas.openxmlformats.org/drawingml/2006/main" noGrp="1"/>
          </p:cNvSpPr>
          <p:nvPr/>
        </p:nvSpPr>
        <p:spPr>
          <a:xfrm xmlns:a="http://schemas.openxmlformats.org/drawingml/2006/main">
            <a:off x="609600" y="5895975"/>
            <a:ext cx="10668000" cy="35623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650" b="0">
                <a:solidFill>
                  <a:srgbClr val="003DA5"/>
                </a:solidFill>
                <a:latin typeface="Nimbus Sans"/>
                <a:ea typeface="Nimbus Sans"/>
                <a:cs typeface="Nimbus Sans"/>
              </a:defRPr>
            </a:pPr>
            <a:r>
              <a:rPr sz="1650" b="0" u="sng">
                <a:solidFill>
                  <a:srgbClr val="003DA5"/>
                </a:solidFill>
                <a:latin typeface="Nimbus Sans"/>
                <a:ea typeface="Nimbus Sans"/>
                <a:cs typeface="Nimbus Sans"/>
                <a:hlinkClick xmlns:r="http://schemas.openxmlformats.org/officeDocument/2006/relationships" r:id="R17c66af6b42d44a2"/>
              </a:rPr>
              <a:t>Workshops and events</a:t>
            </a:r>
          </a:p>
        </p:txBody>
      </p:sp>
    </p:spTree>
    <p:extLst>
      <p:ext uri="{BB962C8B-B14F-4D97-AF65-F5344CB8AC3E}">
        <p14:creationId xmlns:p14="http://schemas.microsoft.com/office/powerpoint/2010/main" val="731924427"/>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text-1">
            <a:extLst xmlns:a="http://schemas.openxmlformats.org/drawingml/2006/main">
              <a:ext uri="{FF2B5EF4-FFF2-40B4-BE49-F238E27FC236}">
                <a16:creationId xmlns:a16="http://schemas.microsoft.com/office/drawing/2014/main" id="{E6045469-BFA6-4631-ADD3-6AB8058C0B42}"/>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PUTTING THE SUPPORT TOGETHER</a:t>
            </a:r>
          </a:p>
        </p:txBody>
      </p:sp>
      <p:sp>
        <p:nvSpPr>
          <p:cNvPr id="2" name="text-2">
            <a:extLst xmlns:a="http://schemas.openxmlformats.org/drawingml/2006/main">
              <a:ext uri="{FF2B5EF4-FFF2-40B4-BE49-F238E27FC236}">
                <a16:creationId xmlns:a16="http://schemas.microsoft.com/office/drawing/2014/main" id="{5D81FD1F-688B-480A-AAFD-853425CAF1D3}"/>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One question can connect several services</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1cb78e25ea114cb7"/>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9AC5AC8F-41BF-4146-BBE0-E9A3BA38D0B2}"/>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28</a:t>
            </a:r>
          </a:p>
        </p:txBody>
      </p:sp>
      <p:sp>
        <p:nvSpPr>
          <p:cNvPr id="5" name="text-4">
            <a:extLst xmlns:a="http://schemas.openxmlformats.org/drawingml/2006/main">
              <a:ext uri="{FF2B5EF4-FFF2-40B4-BE49-F238E27FC236}">
                <a16:creationId xmlns:a16="http://schemas.microsoft.com/office/drawing/2014/main" id="{FD5EE650-1D9F-49D6-8F12-813BE647BB23}"/>
              </a:ext>
            </a:extLst>
          </p:cNvPr>
          <p:cNvSpPr>
            <a:spLocks xmlns:a="http://schemas.openxmlformats.org/drawingml/2006/main" noGrp="1"/>
          </p:cNvSpPr>
          <p:nvPr/>
        </p:nvSpPr>
        <p:spPr>
          <a:xfrm xmlns:a="http://schemas.openxmlformats.org/drawingml/2006/main">
            <a:off x="609600" y="1819275"/>
            <a:ext cx="10477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650" b="1">
                <a:solidFill>
                  <a:srgbClr val="003DA5"/>
                </a:solidFill>
                <a:latin typeface="Nimbus Sans"/>
                <a:ea typeface="Nimbus Sans"/>
                <a:cs typeface="Nimbus Sans"/>
              </a:defRPr>
            </a:pPr>
            <a:r>
              <a:rPr sz="1650" b="1">
                <a:solidFill>
                  <a:srgbClr val="003DA5"/>
                </a:solidFill>
                <a:latin typeface="Nimbus Sans"/>
                <a:ea typeface="Nimbus Sans"/>
                <a:cs typeface="Nimbus Sans"/>
              </a:rPr>
              <a:t>Illustrative research question</a:t>
            </a:r>
          </a:p>
        </p:txBody>
      </p:sp>
      <p:sp>
        <p:nvSpPr>
          <p:cNvPr id="6" name="text-5">
            <a:extLst xmlns:a="http://schemas.openxmlformats.org/drawingml/2006/main">
              <a:ext uri="{FF2B5EF4-FFF2-40B4-BE49-F238E27FC236}">
                <a16:creationId xmlns:a16="http://schemas.microsoft.com/office/drawing/2014/main" id="{B7401CDF-D999-4747-BC31-78BBDA3521E8}"/>
              </a:ext>
            </a:extLst>
          </p:cNvPr>
          <p:cNvSpPr>
            <a:spLocks xmlns:a="http://schemas.openxmlformats.org/drawingml/2006/main" noGrp="1"/>
          </p:cNvSpPr>
          <p:nvPr/>
        </p:nvSpPr>
        <p:spPr>
          <a:xfrm xmlns:a="http://schemas.openxmlformats.org/drawingml/2006/main">
            <a:off x="609600" y="2324100"/>
            <a:ext cx="103822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How does freight traffic affect nearby communities?</a:t>
            </a:r>
          </a:p>
        </p:txBody>
      </p:sp>
      <p:sp>
        <p:nvSpPr>
          <p:cNvPr id="7" name="text-6">
            <a:extLst xmlns:a="http://schemas.openxmlformats.org/drawingml/2006/main">
              <a:ext uri="{FF2B5EF4-FFF2-40B4-BE49-F238E27FC236}">
                <a16:creationId xmlns:a16="http://schemas.microsoft.com/office/drawing/2014/main" id="{7C5AB001-808E-4DF5-AC02-A43479F8818D}"/>
              </a:ext>
            </a:extLst>
          </p:cNvPr>
          <p:cNvSpPr>
            <a:spLocks xmlns:a="http://schemas.openxmlformats.org/drawingml/2006/main" noGrp="1"/>
          </p:cNvSpPr>
          <p:nvPr/>
        </p:nvSpPr>
        <p:spPr>
          <a:xfrm xmlns:a="http://schemas.openxmlformats.org/drawingml/2006/main">
            <a:off x="609600" y="4038600"/>
            <a:ext cx="33813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250" b="1">
                <a:solidFill>
                  <a:srgbClr val="003DA5"/>
                </a:solidFill>
                <a:latin typeface="Nimbus Sans"/>
                <a:ea typeface="Nimbus Sans"/>
                <a:cs typeface="Nimbus Sans"/>
              </a:defRPr>
            </a:pPr>
            <a:r>
              <a:rPr sz="2250" b="1">
                <a:solidFill>
                  <a:srgbClr val="003DA5"/>
                </a:solidFill>
                <a:latin typeface="Nimbus Sans"/>
                <a:ea typeface="Nimbus Sans"/>
                <a:cs typeface="Nimbus Sans"/>
              </a:rPr>
              <a:t>Evidence</a:t>
            </a:r>
          </a:p>
        </p:txBody>
      </p:sp>
      <p:sp>
        <p:nvSpPr>
          <p:cNvPr id="8" name="text-7">
            <a:extLst xmlns:a="http://schemas.openxmlformats.org/drawingml/2006/main">
              <a:ext uri="{FF2B5EF4-FFF2-40B4-BE49-F238E27FC236}">
                <a16:creationId xmlns:a16="http://schemas.microsoft.com/office/drawing/2014/main" id="{C0134394-CE9F-42A4-90FE-793940644B07}"/>
              </a:ext>
            </a:extLst>
          </p:cNvPr>
          <p:cNvSpPr>
            <a:spLocks xmlns:a="http://schemas.openxmlformats.org/drawingml/2006/main" noGrp="1"/>
          </p:cNvSpPr>
          <p:nvPr/>
        </p:nvSpPr>
        <p:spPr>
          <a:xfrm xmlns:a="http://schemas.openxmlformats.org/drawingml/2006/main">
            <a:off x="609600" y="4476750"/>
            <a:ext cx="338137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0">
                <a:solidFill>
                  <a:srgbClr val="162A43"/>
                </a:solidFill>
                <a:latin typeface="Nimbus Sans"/>
                <a:ea typeface="Nimbus Sans"/>
                <a:cs typeface="Nimbus Sans"/>
              </a:defRPr>
            </a:pPr>
            <a:r>
              <a:rPr sz="2025" b="0">
                <a:solidFill>
                  <a:srgbClr val="162A43"/>
                </a:solidFill>
                <a:latin typeface="Nimbus Sans"/>
                <a:ea typeface="Nimbus Sans"/>
                <a:cs typeface="Nimbus Sans"/>
              </a:rPr>
              <a:t>Literature, agency data and community perspectives</a:t>
            </a:r>
          </a:p>
        </p:txBody>
      </p:sp>
      <p:sp>
        <p:nvSpPr>
          <p:cNvPr id="9" name="text-8">
            <a:extLst xmlns:a="http://schemas.openxmlformats.org/drawingml/2006/main">
              <a:ext uri="{FF2B5EF4-FFF2-40B4-BE49-F238E27FC236}">
                <a16:creationId xmlns:a16="http://schemas.microsoft.com/office/drawing/2014/main" id="{717B0BB1-CA79-472C-8A64-DB3D87488E38}"/>
              </a:ext>
            </a:extLst>
          </p:cNvPr>
          <p:cNvSpPr>
            <a:spLocks xmlns:a="http://schemas.openxmlformats.org/drawingml/2006/main" noGrp="1"/>
          </p:cNvSpPr>
          <p:nvPr/>
        </p:nvSpPr>
        <p:spPr>
          <a:xfrm xmlns:a="http://schemas.openxmlformats.org/drawingml/2006/main">
            <a:off x="4352925" y="4038600"/>
            <a:ext cx="33813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250" b="1">
                <a:solidFill>
                  <a:srgbClr val="003DA5"/>
                </a:solidFill>
                <a:latin typeface="Nimbus Sans"/>
                <a:ea typeface="Nimbus Sans"/>
                <a:cs typeface="Nimbus Sans"/>
              </a:defRPr>
            </a:pPr>
            <a:r>
              <a:rPr sz="2250" b="1">
                <a:solidFill>
                  <a:srgbClr val="003DA5"/>
                </a:solidFill>
                <a:latin typeface="Nimbus Sans"/>
                <a:ea typeface="Nimbus Sans"/>
                <a:cs typeface="Nimbus Sans"/>
              </a:rPr>
              <a:t>Methods</a:t>
            </a:r>
          </a:p>
        </p:txBody>
      </p:sp>
      <p:sp>
        <p:nvSpPr>
          <p:cNvPr id="10" name="text-9">
            <a:extLst xmlns:a="http://schemas.openxmlformats.org/drawingml/2006/main">
              <a:ext uri="{FF2B5EF4-FFF2-40B4-BE49-F238E27FC236}">
                <a16:creationId xmlns:a16="http://schemas.microsoft.com/office/drawing/2014/main" id="{0ABEB3B4-A3F4-4BB9-85ED-5E7341D6DA1E}"/>
              </a:ext>
            </a:extLst>
          </p:cNvPr>
          <p:cNvSpPr>
            <a:spLocks xmlns:a="http://schemas.openxmlformats.org/drawingml/2006/main" noGrp="1"/>
          </p:cNvSpPr>
          <p:nvPr/>
        </p:nvSpPr>
        <p:spPr>
          <a:xfrm xmlns:a="http://schemas.openxmlformats.org/drawingml/2006/main">
            <a:off x="4352925" y="4476750"/>
            <a:ext cx="338137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0">
                <a:solidFill>
                  <a:srgbClr val="162A43"/>
                </a:solidFill>
                <a:latin typeface="Nimbus Sans"/>
                <a:ea typeface="Nimbus Sans"/>
                <a:cs typeface="Nimbus Sans"/>
              </a:defRPr>
            </a:pPr>
            <a:r>
              <a:rPr sz="2025" b="0">
                <a:solidFill>
                  <a:srgbClr val="162A43"/>
                </a:solidFill>
                <a:latin typeface="Nimbus Sans"/>
                <a:ea typeface="Nimbus Sans"/>
                <a:cs typeface="Nimbus Sans"/>
              </a:rPr>
              <a:t>Data cleaning, GIS and appropriate text analysis</a:t>
            </a:r>
          </a:p>
        </p:txBody>
      </p:sp>
      <p:sp>
        <p:nvSpPr>
          <p:cNvPr id="11" name="text-10">
            <a:extLst xmlns:a="http://schemas.openxmlformats.org/drawingml/2006/main">
              <a:ext uri="{FF2B5EF4-FFF2-40B4-BE49-F238E27FC236}">
                <a16:creationId xmlns:a16="http://schemas.microsoft.com/office/drawing/2014/main" id="{EF9AF84A-CDAD-42E9-89A0-168B1AD0AF5E}"/>
              </a:ext>
            </a:extLst>
          </p:cNvPr>
          <p:cNvSpPr>
            <a:spLocks xmlns:a="http://schemas.openxmlformats.org/drawingml/2006/main" noGrp="1"/>
          </p:cNvSpPr>
          <p:nvPr/>
        </p:nvSpPr>
        <p:spPr>
          <a:xfrm xmlns:a="http://schemas.openxmlformats.org/drawingml/2006/main">
            <a:off x="8096250" y="4038600"/>
            <a:ext cx="33813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250" b="1">
                <a:solidFill>
                  <a:srgbClr val="003DA5"/>
                </a:solidFill>
                <a:latin typeface="Nimbus Sans"/>
                <a:ea typeface="Nimbus Sans"/>
                <a:cs typeface="Nimbus Sans"/>
              </a:defRPr>
            </a:pPr>
            <a:r>
              <a:rPr sz="2250" b="1">
                <a:solidFill>
                  <a:srgbClr val="003DA5"/>
                </a:solidFill>
                <a:latin typeface="Nimbus Sans"/>
                <a:ea typeface="Nimbus Sans"/>
                <a:cs typeface="Nimbus Sans"/>
              </a:rPr>
              <a:t>Outputs</a:t>
            </a:r>
          </a:p>
        </p:txBody>
      </p:sp>
      <p:sp>
        <p:nvSpPr>
          <p:cNvPr id="12" name="text-11">
            <a:extLst xmlns:a="http://schemas.openxmlformats.org/drawingml/2006/main">
              <a:ext uri="{FF2B5EF4-FFF2-40B4-BE49-F238E27FC236}">
                <a16:creationId xmlns:a16="http://schemas.microsoft.com/office/drawing/2014/main" id="{F202EAEB-5A78-42B2-A64A-0EA4D63119B1}"/>
              </a:ext>
            </a:extLst>
          </p:cNvPr>
          <p:cNvSpPr>
            <a:spLocks xmlns:a="http://schemas.openxmlformats.org/drawingml/2006/main" noGrp="1"/>
          </p:cNvSpPr>
          <p:nvPr/>
        </p:nvSpPr>
        <p:spPr>
          <a:xfrm xmlns:a="http://schemas.openxmlformats.org/drawingml/2006/main">
            <a:off x="8096250" y="4476750"/>
            <a:ext cx="338137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0">
                <a:solidFill>
                  <a:srgbClr val="162A43"/>
                </a:solidFill>
                <a:latin typeface="Nimbus Sans"/>
                <a:ea typeface="Nimbus Sans"/>
                <a:cs typeface="Nimbus Sans"/>
              </a:defRPr>
            </a:pPr>
            <a:r>
              <a:rPr sz="2025" b="0">
                <a:solidFill>
                  <a:srgbClr val="162A43"/>
                </a:solidFill>
                <a:latin typeface="Nimbus Sans"/>
                <a:ea typeface="Nimbus Sans"/>
                <a:cs typeface="Nimbus Sans"/>
              </a:rPr>
              <a:t>A policy paper with a map, dataset or public exhibit</a:t>
            </a:r>
          </a:p>
        </p:txBody>
      </p:sp>
      <p:sp>
        <p:nvSpPr>
          <p:cNvPr id="13" name="text-12">
            <a:extLst xmlns:a="http://schemas.openxmlformats.org/drawingml/2006/main">
              <a:ext uri="{FF2B5EF4-FFF2-40B4-BE49-F238E27FC236}">
                <a16:creationId xmlns:a16="http://schemas.microsoft.com/office/drawing/2014/main" id="{0B468146-4250-4DA6-9D55-F0AC53001131}"/>
              </a:ext>
            </a:extLst>
          </p:cNvPr>
          <p:cNvSpPr>
            <a:spLocks xmlns:a="http://schemas.openxmlformats.org/drawingml/2006/main" noGrp="1"/>
          </p:cNvSpPr>
          <p:nvPr/>
        </p:nvSpPr>
        <p:spPr>
          <a:xfrm xmlns:a="http://schemas.openxmlformats.org/drawingml/2006/main">
            <a:off x="609600" y="5895975"/>
            <a:ext cx="10668000" cy="35623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650" b="0">
                <a:solidFill>
                  <a:srgbClr val="003DA5"/>
                </a:solidFill>
                <a:latin typeface="Nimbus Sans"/>
                <a:ea typeface="Nimbus Sans"/>
                <a:cs typeface="Nimbus Sans"/>
              </a:defRPr>
            </a:pPr>
            <a:r>
              <a:rPr sz="1650" b="0" u="sng">
                <a:solidFill>
                  <a:srgbClr val="003DA5"/>
                </a:solidFill>
                <a:latin typeface="Nimbus Sans"/>
                <a:ea typeface="Nimbus Sans"/>
                <a:cs typeface="Nimbus Sans"/>
                <a:hlinkClick xmlns:r="http://schemas.openxmlformats.org/officeDocument/2006/relationships" r:id="Rbbfd2db1d5974fca"/>
              </a:rPr>
              <a:t>Discuss your research question with us</a:t>
            </a:r>
          </a:p>
        </p:txBody>
      </p:sp>
    </p:spTree>
    <p:extLst>
      <p:ext uri="{BB962C8B-B14F-4D97-AF65-F5344CB8AC3E}">
        <p14:creationId xmlns:p14="http://schemas.microsoft.com/office/powerpoint/2010/main" val="1747751097"/>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1">
            <a:extLst xmlns:a="http://schemas.openxmlformats.org/drawingml/2006/main">
              <a:ext uri="{FF2B5EF4-FFF2-40B4-BE49-F238E27FC236}">
                <a16:creationId xmlns:a16="http://schemas.microsoft.com/office/drawing/2014/main" id="{25DEB0E5-B95A-4AA7-9932-F917799A2D30}"/>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NEXT STEPS</a:t>
            </a:r>
          </a:p>
        </p:txBody>
      </p:sp>
      <p:sp>
        <p:nvSpPr>
          <p:cNvPr id="2" name="text-2">
            <a:extLst xmlns:a="http://schemas.openxmlformats.org/drawingml/2006/main">
              <a:ext uri="{FF2B5EF4-FFF2-40B4-BE49-F238E27FC236}">
                <a16:creationId xmlns:a16="http://schemas.microsoft.com/office/drawing/2014/main" id="{AB85E8F2-0F8D-4BDA-B311-0BC68402B05C}"/>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Three links to keep</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2da4e31b4c04338"/>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B89D120D-0ABE-464B-A47A-261AEB265CB9}"/>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29</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5ebc8ef5acd44a68"/>
          <a:stretch xmlns:a="http://schemas.openxmlformats.org/drawingml/2006/main"/>
        </p:blipFill>
        <p:spPr>
          <a:xfrm xmlns:a="http://schemas.openxmlformats.org/drawingml/2006/main">
            <a:off x="1057275" y="1847850"/>
            <a:ext cx="2381250" cy="2381250"/>
          </a:xfrm>
          <a:prstGeom xmlns:a="http://schemas.openxmlformats.org/drawingml/2006/main" prst="rect">
            <a:avLst/>
          </a:prstGeom>
        </p:spPr>
      </p:pic>
      <p:sp>
        <p:nvSpPr>
          <p:cNvPr id="6" name="text-4">
            <a:extLst xmlns:a="http://schemas.openxmlformats.org/drawingml/2006/main">
              <a:ext uri="{FF2B5EF4-FFF2-40B4-BE49-F238E27FC236}">
                <a16:creationId xmlns:a16="http://schemas.microsoft.com/office/drawing/2014/main" id="{D12D068F-8464-4AB3-99C7-D07A019C466A}"/>
              </a:ext>
            </a:extLst>
          </p:cNvPr>
          <p:cNvSpPr>
            <a:spLocks xmlns:a="http://schemas.openxmlformats.org/drawingml/2006/main" noGrp="1"/>
          </p:cNvSpPr>
          <p:nvPr/>
        </p:nvSpPr>
        <p:spPr>
          <a:xfrm xmlns:a="http://schemas.openxmlformats.org/drawingml/2006/main">
            <a:off x="609600" y="4552950"/>
            <a:ext cx="34671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2325" b="1">
                <a:solidFill>
                  <a:srgbClr val="003DA5"/>
                </a:solidFill>
                <a:latin typeface="Nimbus Sans"/>
                <a:ea typeface="Nimbus Sans"/>
                <a:cs typeface="Nimbus Sans"/>
              </a:defRPr>
            </a:pPr>
            <a:r>
              <a:rPr sz="2325" b="1">
                <a:solidFill>
                  <a:srgbClr val="003DA5"/>
                </a:solidFill>
                <a:latin typeface="Nimbus Sans"/>
                <a:ea typeface="Nimbus Sans"/>
                <a:cs typeface="Nimbus Sans"/>
              </a:rPr>
              <a:t>Research Support</a:t>
            </a:r>
          </a:p>
        </p:txBody>
      </p:sp>
      <p:sp>
        <p:nvSpPr>
          <p:cNvPr id="7" name="text-5">
            <a:extLst xmlns:a="http://schemas.openxmlformats.org/drawingml/2006/main">
              <a:ext uri="{FF2B5EF4-FFF2-40B4-BE49-F238E27FC236}">
                <a16:creationId xmlns:a16="http://schemas.microsoft.com/office/drawing/2014/main" id="{6C24323C-D1D7-4B2D-A2BA-B58AAFC78AE1}"/>
              </a:ext>
            </a:extLst>
          </p:cNvPr>
          <p:cNvSpPr>
            <a:spLocks xmlns:a="http://schemas.openxmlformats.org/drawingml/2006/main" noGrp="1"/>
          </p:cNvSpPr>
          <p:nvPr/>
        </p:nvSpPr>
        <p:spPr>
          <a:xfrm xmlns:a="http://schemas.openxmlformats.org/drawingml/2006/main">
            <a:off x="609600" y="5153025"/>
            <a:ext cx="34671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1800" b="0">
                <a:solidFill>
                  <a:srgbClr val="162A43"/>
                </a:solidFill>
                <a:latin typeface="Nimbus Sans"/>
                <a:ea typeface="Nimbus Sans"/>
                <a:cs typeface="Nimbus Sans"/>
              </a:defRPr>
            </a:pPr>
            <a:r>
              <a:rPr sz="1800" b="0">
                <a:solidFill>
                  <a:srgbClr val="162A43"/>
                </a:solidFill>
                <a:latin typeface="Nimbus Sans"/>
                <a:ea typeface="Nimbus Sans"/>
                <a:cs typeface="Nimbus Sans"/>
              </a:rPr>
              <a:t>Services and expertise</a:t>
            </a:r>
          </a:p>
        </p:txBody>
      </p:sp>
      <p:sp>
        <p:nvSpPr>
          <p:cNvPr id="8" name="text-6">
            <a:extLst xmlns:a="http://schemas.openxmlformats.org/drawingml/2006/main">
              <a:ext uri="{FF2B5EF4-FFF2-40B4-BE49-F238E27FC236}">
                <a16:creationId xmlns:a16="http://schemas.microsoft.com/office/drawing/2014/main" id="{016DEB77-323B-422D-979E-842DB8CF58ED}"/>
              </a:ext>
            </a:extLst>
          </p:cNvPr>
          <p:cNvSpPr>
            <a:spLocks xmlns:a="http://schemas.openxmlformats.org/drawingml/2006/main" noGrp="1"/>
          </p:cNvSpPr>
          <p:nvPr/>
        </p:nvSpPr>
        <p:spPr>
          <a:xfrm xmlns:a="http://schemas.openxmlformats.org/drawingml/2006/main">
            <a:off x="609600" y="5810250"/>
            <a:ext cx="3467100" cy="27527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75" b="0">
                <a:solidFill>
                  <a:srgbClr val="003DA5"/>
                </a:solidFill>
                <a:latin typeface="Nimbus Sans"/>
                <a:ea typeface="Nimbus Sans"/>
                <a:cs typeface="Nimbus Sans"/>
              </a:defRPr>
            </a:pPr>
            <a:r>
              <a:rPr sz="1275" b="0" u="sng">
                <a:solidFill>
                  <a:srgbClr val="003DA5"/>
                </a:solidFill>
                <a:latin typeface="Nimbus Sans"/>
                <a:ea typeface="Nimbus Sans"/>
                <a:cs typeface="Nimbus Sans"/>
                <a:hlinkClick xmlns:r="http://schemas.openxmlformats.org/officeDocument/2006/relationships" r:id="R7b184ef0fb744c67"/>
              </a:rPr>
              <a:t>library.ucr.edu/research-support</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ba45c2f9b2b4b06"/>
          <a:stretch xmlns:a="http://schemas.openxmlformats.org/drawingml/2006/main"/>
        </p:blipFill>
        <p:spPr>
          <a:xfrm xmlns:a="http://schemas.openxmlformats.org/drawingml/2006/main">
            <a:off x="4800600" y="1847850"/>
            <a:ext cx="2381250" cy="2381250"/>
          </a:xfrm>
          <a:prstGeom xmlns:a="http://schemas.openxmlformats.org/drawingml/2006/main" prst="rect">
            <a:avLst/>
          </a:prstGeom>
        </p:spPr>
      </p:pic>
      <p:sp>
        <p:nvSpPr>
          <p:cNvPr id="10" name="text-7">
            <a:extLst xmlns:a="http://schemas.openxmlformats.org/drawingml/2006/main">
              <a:ext uri="{FF2B5EF4-FFF2-40B4-BE49-F238E27FC236}">
                <a16:creationId xmlns:a16="http://schemas.microsoft.com/office/drawing/2014/main" id="{440EE5C3-B6A7-4D7E-B603-6614CAF8919A}"/>
              </a:ext>
            </a:extLst>
          </p:cNvPr>
          <p:cNvSpPr>
            <a:spLocks xmlns:a="http://schemas.openxmlformats.org/drawingml/2006/main" noGrp="1"/>
          </p:cNvSpPr>
          <p:nvPr/>
        </p:nvSpPr>
        <p:spPr>
          <a:xfrm xmlns:a="http://schemas.openxmlformats.org/drawingml/2006/main">
            <a:off x="4352925" y="4552950"/>
            <a:ext cx="34671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2325" b="1">
                <a:solidFill>
                  <a:srgbClr val="003DA5"/>
                </a:solidFill>
                <a:latin typeface="Nimbus Sans"/>
                <a:ea typeface="Nimbus Sans"/>
                <a:cs typeface="Nimbus Sans"/>
              </a:defRPr>
            </a:pPr>
            <a:r>
              <a:rPr sz="2325" b="1">
                <a:solidFill>
                  <a:srgbClr val="003DA5"/>
                </a:solidFill>
                <a:latin typeface="Nimbus Sans"/>
                <a:ea typeface="Nimbus Sans"/>
                <a:cs typeface="Nimbus Sans"/>
              </a:rPr>
              <a:t>Workshops &amp; Events</a:t>
            </a:r>
          </a:p>
        </p:txBody>
      </p:sp>
      <p:sp>
        <p:nvSpPr>
          <p:cNvPr id="11" name="text-8">
            <a:extLst xmlns:a="http://schemas.openxmlformats.org/drawingml/2006/main">
              <a:ext uri="{FF2B5EF4-FFF2-40B4-BE49-F238E27FC236}">
                <a16:creationId xmlns:a16="http://schemas.microsoft.com/office/drawing/2014/main" id="{B9B0E984-04C4-442C-9736-EC03B19B4F67}"/>
              </a:ext>
            </a:extLst>
          </p:cNvPr>
          <p:cNvSpPr>
            <a:spLocks xmlns:a="http://schemas.openxmlformats.org/drawingml/2006/main" noGrp="1"/>
          </p:cNvSpPr>
          <p:nvPr/>
        </p:nvSpPr>
        <p:spPr>
          <a:xfrm xmlns:a="http://schemas.openxmlformats.org/drawingml/2006/main">
            <a:off x="4352925" y="5153025"/>
            <a:ext cx="34671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1800" b="0">
                <a:solidFill>
                  <a:srgbClr val="162A43"/>
                </a:solidFill>
                <a:latin typeface="Nimbus Sans"/>
                <a:ea typeface="Nimbus Sans"/>
                <a:cs typeface="Nimbus Sans"/>
              </a:defRPr>
            </a:pPr>
            <a:r>
              <a:rPr sz="1800" b="0">
                <a:solidFill>
                  <a:srgbClr val="162A43"/>
                </a:solidFill>
                <a:latin typeface="Nimbus Sans"/>
                <a:ea typeface="Nimbus Sans"/>
                <a:cs typeface="Nimbus Sans"/>
              </a:rPr>
              <a:t>Registration and schedules</a:t>
            </a:r>
          </a:p>
        </p:txBody>
      </p:sp>
      <p:sp>
        <p:nvSpPr>
          <p:cNvPr id="12" name="text-9">
            <a:extLst xmlns:a="http://schemas.openxmlformats.org/drawingml/2006/main">
              <a:ext uri="{FF2B5EF4-FFF2-40B4-BE49-F238E27FC236}">
                <a16:creationId xmlns:a16="http://schemas.microsoft.com/office/drawing/2014/main" id="{39159B7F-2900-4A89-8E50-60C590F575FF}"/>
              </a:ext>
            </a:extLst>
          </p:cNvPr>
          <p:cNvSpPr>
            <a:spLocks xmlns:a="http://schemas.openxmlformats.org/drawingml/2006/main" noGrp="1"/>
          </p:cNvSpPr>
          <p:nvPr/>
        </p:nvSpPr>
        <p:spPr>
          <a:xfrm xmlns:a="http://schemas.openxmlformats.org/drawingml/2006/main">
            <a:off x="4352925" y="5810250"/>
            <a:ext cx="3467100" cy="27527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75" b="0">
                <a:solidFill>
                  <a:srgbClr val="003DA5"/>
                </a:solidFill>
                <a:latin typeface="Nimbus Sans"/>
                <a:ea typeface="Nimbus Sans"/>
                <a:cs typeface="Nimbus Sans"/>
              </a:defRPr>
            </a:pPr>
            <a:r>
              <a:rPr sz="1275" b="0" u="sng">
                <a:solidFill>
                  <a:srgbClr val="003DA5"/>
                </a:solidFill>
                <a:latin typeface="Nimbus Sans"/>
                <a:ea typeface="Nimbus Sans"/>
                <a:cs typeface="Nimbus Sans"/>
                <a:hlinkClick xmlns:r="http://schemas.openxmlformats.org/officeDocument/2006/relationships" r:id="R10477aeada6244ea"/>
              </a:rPr>
              <a:t>library.ucr.edu/about/workshops-events</a:t>
            </a:r>
          </a:p>
        </p:txBody>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e9a039a770604112"/>
          <a:stretch xmlns:a="http://schemas.openxmlformats.org/drawingml/2006/main"/>
        </p:blipFill>
        <p:spPr>
          <a:xfrm xmlns:a="http://schemas.openxmlformats.org/drawingml/2006/main">
            <a:off x="8543925" y="1847850"/>
            <a:ext cx="2381250" cy="2381250"/>
          </a:xfrm>
          <a:prstGeom xmlns:a="http://schemas.openxmlformats.org/drawingml/2006/main" prst="rect">
            <a:avLst/>
          </a:prstGeom>
        </p:spPr>
      </p:pic>
      <p:sp>
        <p:nvSpPr>
          <p:cNvPr id="14" name="text-10">
            <a:extLst xmlns:a="http://schemas.openxmlformats.org/drawingml/2006/main">
              <a:ext uri="{FF2B5EF4-FFF2-40B4-BE49-F238E27FC236}">
                <a16:creationId xmlns:a16="http://schemas.microsoft.com/office/drawing/2014/main" id="{57103813-85FC-4F6A-88AF-E29E88FAB06D}"/>
              </a:ext>
            </a:extLst>
          </p:cNvPr>
          <p:cNvSpPr>
            <a:spLocks xmlns:a="http://schemas.openxmlformats.org/drawingml/2006/main" noGrp="1"/>
          </p:cNvSpPr>
          <p:nvPr/>
        </p:nvSpPr>
        <p:spPr>
          <a:xfrm xmlns:a="http://schemas.openxmlformats.org/drawingml/2006/main">
            <a:off x="8096250" y="4552950"/>
            <a:ext cx="34671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2325" b="1">
                <a:solidFill>
                  <a:srgbClr val="003DA5"/>
                </a:solidFill>
                <a:latin typeface="Nimbus Sans"/>
                <a:ea typeface="Nimbus Sans"/>
                <a:cs typeface="Nimbus Sans"/>
              </a:defRPr>
            </a:pPr>
            <a:r>
              <a:rPr sz="2325" b="1">
                <a:solidFill>
                  <a:srgbClr val="003DA5"/>
                </a:solidFill>
                <a:latin typeface="Nimbus Sans"/>
                <a:ea typeface="Nimbus Sans"/>
                <a:cs typeface="Nimbus Sans"/>
              </a:rPr>
              <a:t>Ask Us</a:t>
            </a:r>
          </a:p>
        </p:txBody>
      </p:sp>
      <p:sp>
        <p:nvSpPr>
          <p:cNvPr id="15" name="text-11">
            <a:extLst xmlns:a="http://schemas.openxmlformats.org/drawingml/2006/main">
              <a:ext uri="{FF2B5EF4-FFF2-40B4-BE49-F238E27FC236}">
                <a16:creationId xmlns:a16="http://schemas.microsoft.com/office/drawing/2014/main" id="{726CC1DD-E8FB-441F-AC62-15024E04FCCC}"/>
              </a:ext>
            </a:extLst>
          </p:cNvPr>
          <p:cNvSpPr>
            <a:spLocks xmlns:a="http://schemas.openxmlformats.org/drawingml/2006/main" noGrp="1"/>
          </p:cNvSpPr>
          <p:nvPr/>
        </p:nvSpPr>
        <p:spPr>
          <a:xfrm xmlns:a="http://schemas.openxmlformats.org/drawingml/2006/main">
            <a:off x="8096250" y="5153025"/>
            <a:ext cx="34671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1800" b="0">
                <a:solidFill>
                  <a:srgbClr val="162A43"/>
                </a:solidFill>
                <a:latin typeface="Nimbus Sans"/>
                <a:ea typeface="Nimbus Sans"/>
                <a:cs typeface="Nimbus Sans"/>
              </a:defRPr>
            </a:pPr>
            <a:r>
              <a:rPr sz="1800" b="0">
                <a:solidFill>
                  <a:srgbClr val="162A43"/>
                </a:solidFill>
                <a:latin typeface="Nimbus Sans"/>
                <a:ea typeface="Nimbus Sans"/>
                <a:cs typeface="Nimbus Sans"/>
              </a:rPr>
              <a:t>Help and consultations</a:t>
            </a:r>
          </a:p>
        </p:txBody>
      </p:sp>
      <p:sp>
        <p:nvSpPr>
          <p:cNvPr id="16" name="text-12">
            <a:extLst xmlns:a="http://schemas.openxmlformats.org/drawingml/2006/main">
              <a:ext uri="{FF2B5EF4-FFF2-40B4-BE49-F238E27FC236}">
                <a16:creationId xmlns:a16="http://schemas.microsoft.com/office/drawing/2014/main" id="{328E44CE-F3BB-4692-B4FA-C6C35A459968}"/>
              </a:ext>
            </a:extLst>
          </p:cNvPr>
          <p:cNvSpPr>
            <a:spLocks xmlns:a="http://schemas.openxmlformats.org/drawingml/2006/main" noGrp="1"/>
          </p:cNvSpPr>
          <p:nvPr/>
        </p:nvSpPr>
        <p:spPr>
          <a:xfrm xmlns:a="http://schemas.openxmlformats.org/drawingml/2006/main">
            <a:off x="8096250" y="5810250"/>
            <a:ext cx="3467100" cy="27527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75" b="0">
                <a:solidFill>
                  <a:srgbClr val="003DA5"/>
                </a:solidFill>
                <a:latin typeface="Nimbus Sans"/>
                <a:ea typeface="Nimbus Sans"/>
                <a:cs typeface="Nimbus Sans"/>
              </a:defRPr>
            </a:pPr>
            <a:r>
              <a:rPr sz="1275" b="0" u="sng">
                <a:solidFill>
                  <a:srgbClr val="003DA5"/>
                </a:solidFill>
                <a:latin typeface="Nimbus Sans"/>
                <a:ea typeface="Nimbus Sans"/>
                <a:cs typeface="Nimbus Sans"/>
                <a:hlinkClick xmlns:r="http://schemas.openxmlformats.org/officeDocument/2006/relationships" r:id="R8f8f62d294a94206"/>
              </a:rPr>
              <a:t>library.ucr.edu/research-support/ask-a-librarian</a:t>
            </a:r>
          </a:p>
        </p:txBody>
      </p:sp>
    </p:spTree>
    <p:extLst>
      <p:ext uri="{BB962C8B-B14F-4D97-AF65-F5344CB8AC3E}">
        <p14:creationId xmlns:p14="http://schemas.microsoft.com/office/powerpoint/2010/main" val="1947639662"/>
      </p:ext>
    </p:extLst>
  </p:cSld>
</p:sld>
</file>

<file path=ppt/slides/slide30.xml><?xml version="1.0" encoding="utf-8"?>
<p:sld xmlns:p="http://schemas.openxmlformats.org/presentationml/2006/main">
  <p:cSld>
    <p:bg>
      <p:bgPr>
        <a:solidFill xmlns:a="http://schemas.openxmlformats.org/drawingml/2006/main">
          <a:srgbClr val="0D2047"/>
        </a:solidFill>
      </p:bgPr>
    </p:bg>
    <p:spTree>
      <p:nvGrpSpPr>
        <p:cNvPr id="1" name=""/>
        <p:cNvGrpSpPr/>
        <p:nvPr/>
      </p:nvGrpSpPr>
      <p:grpSpPr>
        <a:xfrm xmlns:a="http://schemas.openxmlformats.org/drawingml/2006/main"/>
      </p:grpSpPr>
      <p:sp>
        <p:nvSpPr>
          <p:cNvPr id="11" name="text-1">
            <a:extLst xmlns:a="http://schemas.openxmlformats.org/drawingml/2006/main">
              <a:ext uri="{FF2B5EF4-FFF2-40B4-BE49-F238E27FC236}">
                <a16:creationId xmlns:a16="http://schemas.microsoft.com/office/drawing/2014/main" id="{CA104B50-5FD5-4839-93E0-7666EA5E94F9}"/>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FFB81C"/>
                </a:solidFill>
                <a:latin typeface="Nimbus Sans"/>
                <a:ea typeface="Nimbus Sans"/>
                <a:cs typeface="Nimbus Sans"/>
              </a:defRPr>
            </a:pPr>
            <a:r>
              <a:rPr sz="1200" b="1">
                <a:solidFill>
                  <a:srgbClr val="FFB81C"/>
                </a:solidFill>
                <a:latin typeface="Nimbus Sans"/>
                <a:ea typeface="Nimbus Sans"/>
                <a:cs typeface="Nimbus Sans"/>
              </a:rPr>
              <a:t>SPEAKS</a:t>
            </a:r>
          </a:p>
        </p:txBody>
      </p:sp>
      <p:sp>
        <p:nvSpPr>
          <p:cNvPr id="2" name="text-2">
            <a:extLst xmlns:a="http://schemas.openxmlformats.org/drawingml/2006/main">
              <a:ext uri="{FF2B5EF4-FFF2-40B4-BE49-F238E27FC236}">
                <a16:creationId xmlns:a16="http://schemas.microsoft.com/office/drawing/2014/main" id="{9A0ED7C4-E0C4-4274-8A5A-DE75B92471EA}"/>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FFFFFF"/>
                </a:solidFill>
                <a:latin typeface="Nimbus Sans"/>
                <a:ea typeface="Nimbus Sans"/>
                <a:cs typeface="Nimbus Sans"/>
              </a:defRPr>
            </a:pPr>
            <a:r>
              <a:rPr sz="3300" b="1">
                <a:solidFill>
                  <a:srgbClr val="FFFFFF"/>
                </a:solidFill>
                <a:latin typeface="Nimbus Sans"/>
                <a:ea typeface="Nimbus Sans"/>
                <a:cs typeface="Nimbus Sans"/>
              </a:rPr>
              <a:t>Comments and questions</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88a66a8f5b1f4ac9"/>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3A301A5C-4DE5-4A53-AA10-92DD805017AE}"/>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CBD5E5"/>
                </a:solidFill>
                <a:latin typeface="Nimbus Sans"/>
                <a:ea typeface="Nimbus Sans"/>
                <a:cs typeface="Nimbus Sans"/>
              </a:defRPr>
            </a:pPr>
            <a:r>
              <a:rPr sz="1125" b="0">
                <a:solidFill>
                  <a:srgbClr val="CBD5E5"/>
                </a:solidFill>
                <a:latin typeface="Nimbus Sans"/>
                <a:ea typeface="Nimbus Sans"/>
                <a:cs typeface="Nimbus Sans"/>
              </a:rPr>
              <a:t>30</a:t>
            </a:r>
          </a:p>
        </p:txBody>
      </p:sp>
      <p:sp>
        <p:nvSpPr>
          <p:cNvPr id="5" name="text-4">
            <a:extLst xmlns:a="http://schemas.openxmlformats.org/drawingml/2006/main">
              <a:ext uri="{FF2B5EF4-FFF2-40B4-BE49-F238E27FC236}">
                <a16:creationId xmlns:a16="http://schemas.microsoft.com/office/drawing/2014/main" id="{1B06CD8C-6138-4FAA-BB24-D30DA2CEF99F}"/>
              </a:ext>
            </a:extLst>
          </p:cNvPr>
          <p:cNvSpPr>
            <a:spLocks xmlns:a="http://schemas.openxmlformats.org/drawingml/2006/main" noGrp="1"/>
          </p:cNvSpPr>
          <p:nvPr/>
        </p:nvSpPr>
        <p:spPr>
          <a:xfrm xmlns:a="http://schemas.openxmlformats.org/drawingml/2006/main">
            <a:off x="609600" y="2124075"/>
            <a:ext cx="6953250" cy="1457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975" b="1">
                <a:solidFill>
                  <a:srgbClr val="FFFFFF"/>
                </a:solidFill>
                <a:latin typeface="Nimbus Sans"/>
                <a:ea typeface="Nimbus Sans"/>
                <a:cs typeface="Nimbus Sans"/>
              </a:defRPr>
            </a:pPr>
            <a:r>
              <a:rPr sz="3975" b="1">
                <a:solidFill>
                  <a:srgbClr val="FFFFFF"/>
                </a:solidFill>
                <a:latin typeface="Nimbus Sans"/>
                <a:ea typeface="Nimbus Sans"/>
                <a:cs typeface="Nimbus Sans"/>
              </a:rPr>
              <a:t>What would help your</a:t>
            </a:r>
          </a:p>
          <a:p xmlns:a="http://schemas.openxmlformats.org/drawingml/2006/main">
            <a:pPr>
              <a:defRPr sz="3975" b="1">
                <a:solidFill>
                  <a:srgbClr val="FFFFFF"/>
                </a:solidFill>
                <a:latin typeface="Nimbus Sans"/>
                <a:ea typeface="Nimbus Sans"/>
                <a:cs typeface="Nimbus Sans"/>
              </a:defRPr>
            </a:pPr>
            <a:r>
              <a:rPr sz="3975" b="1">
                <a:solidFill>
                  <a:srgbClr val="FFFFFF"/>
                </a:solidFill>
                <a:latin typeface="Nimbus Sans"/>
                <a:ea typeface="Nimbus Sans"/>
                <a:cs typeface="Nimbus Sans"/>
              </a:rPr>
              <a:t>research move forward?</a:t>
            </a:r>
          </a:p>
        </p:txBody>
      </p:sp>
      <p:sp>
        <p:nvSpPr>
          <p:cNvPr id="6" name="text-5">
            <a:extLst xmlns:a="http://schemas.openxmlformats.org/drawingml/2006/main">
              <a:ext uri="{FF2B5EF4-FFF2-40B4-BE49-F238E27FC236}">
                <a16:creationId xmlns:a16="http://schemas.microsoft.com/office/drawing/2014/main" id="{D288C0FD-B88D-47CF-AC0E-742C6248365C}"/>
              </a:ext>
            </a:extLst>
          </p:cNvPr>
          <p:cNvSpPr>
            <a:spLocks xmlns:a="http://schemas.openxmlformats.org/drawingml/2006/main" noGrp="1"/>
          </p:cNvSpPr>
          <p:nvPr/>
        </p:nvSpPr>
        <p:spPr>
          <a:xfrm xmlns:a="http://schemas.openxmlformats.org/drawingml/2006/main">
            <a:off x="609600" y="3952875"/>
            <a:ext cx="7143750"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250" b="0">
                <a:solidFill>
                  <a:srgbClr val="FFFFFF"/>
                </a:solidFill>
                <a:latin typeface="Nimbus Sans"/>
                <a:ea typeface="Nimbus Sans"/>
                <a:cs typeface="Nimbus Sans"/>
              </a:defRPr>
            </a:pPr>
            <a:r>
              <a:rPr sz="2250" b="0">
                <a:solidFill>
                  <a:srgbClr val="FFFFFF"/>
                </a:solidFill>
                <a:latin typeface="Nimbus Sans"/>
                <a:ea typeface="Nimbus Sans"/>
                <a:cs typeface="Nimbus Sans"/>
              </a:rPr>
              <a:t>A question, a technical obstacle</a:t>
            </a:r>
          </a:p>
          <a:p xmlns:a="http://schemas.openxmlformats.org/drawingml/2006/main">
            <a:pPr>
              <a:defRPr sz="2250" b="0">
                <a:solidFill>
                  <a:srgbClr val="FFFFFF"/>
                </a:solidFill>
                <a:latin typeface="Nimbus Sans"/>
                <a:ea typeface="Nimbus Sans"/>
                <a:cs typeface="Nimbus Sans"/>
              </a:defRPr>
            </a:pPr>
            <a:r>
              <a:rPr sz="2250" b="0">
                <a:solidFill>
                  <a:srgbClr val="FFFFFF"/>
                </a:solidFill>
                <a:latin typeface="Nimbus Sans"/>
                <a:ea typeface="Nimbus Sans"/>
                <a:cs typeface="Nimbus Sans"/>
              </a:rPr>
              <a:t>or an idea for a new research output.</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33b1b57e379f4f31"/>
          <a:stretch xmlns:a="http://schemas.openxmlformats.org/drawingml/2006/main"/>
        </p:blipFill>
        <p:spPr>
          <a:xfrm xmlns:a="http://schemas.openxmlformats.org/drawingml/2006/main">
            <a:off x="8153400" y="2545660"/>
            <a:ext cx="3429000" cy="1938130"/>
          </a:xfrm>
          <a:prstGeom xmlns:a="http://schemas.openxmlformats.org/drawingml/2006/main" prst="rect">
            <a:avLst/>
          </a:prstGeom>
        </p:spPr>
      </p:pic>
      <p:sp>
        <p:nvSpPr>
          <p:cNvPr id="8" name="text-6">
            <a:extLst xmlns:a="http://schemas.openxmlformats.org/drawingml/2006/main">
              <a:ext uri="{FF2B5EF4-FFF2-40B4-BE49-F238E27FC236}">
                <a16:creationId xmlns:a16="http://schemas.microsoft.com/office/drawing/2014/main" id="{C8F5A7A7-A4F2-4B0B-93C2-D0225438B9AD}"/>
              </a:ext>
            </a:extLst>
          </p:cNvPr>
          <p:cNvSpPr>
            <a:spLocks xmlns:a="http://schemas.openxmlformats.org/drawingml/2006/main" noGrp="1"/>
          </p:cNvSpPr>
          <p:nvPr/>
        </p:nvSpPr>
        <p:spPr>
          <a:xfrm xmlns:a="http://schemas.openxmlformats.org/drawingml/2006/main">
            <a:off x="609600" y="5524500"/>
            <a:ext cx="619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FFFFFF"/>
                </a:solidFill>
                <a:latin typeface="Nimbus Sans"/>
                <a:ea typeface="Nimbus Sans"/>
                <a:cs typeface="Nimbus Sans"/>
              </a:defRPr>
            </a:pPr>
            <a:r>
              <a:rPr sz="2100" b="1">
                <a:solidFill>
                  <a:srgbClr val="FFFFFF"/>
                </a:solidFill>
                <a:latin typeface="Nimbus Sans"/>
                <a:ea typeface="Nimbus Sans"/>
                <a:cs typeface="Nimbus Sans"/>
              </a:rPr>
              <a:t>Ray Uzwyshyn</a:t>
            </a:r>
          </a:p>
        </p:txBody>
      </p:sp>
      <p:sp>
        <p:nvSpPr>
          <p:cNvPr id="9" name="text-7">
            <a:extLst xmlns:a="http://schemas.openxmlformats.org/drawingml/2006/main">
              <a:ext uri="{FF2B5EF4-FFF2-40B4-BE49-F238E27FC236}">
                <a16:creationId xmlns:a16="http://schemas.microsoft.com/office/drawing/2014/main" id="{2C1D2F3C-9EBF-4866-AD0B-0714665F03C3}"/>
              </a:ext>
            </a:extLst>
          </p:cNvPr>
          <p:cNvSpPr>
            <a:spLocks xmlns:a="http://schemas.openxmlformats.org/drawingml/2006/main" noGrp="1"/>
          </p:cNvSpPr>
          <p:nvPr/>
        </p:nvSpPr>
        <p:spPr>
          <a:xfrm xmlns:a="http://schemas.openxmlformats.org/drawingml/2006/main">
            <a:off x="609600" y="5943600"/>
            <a:ext cx="3905250" cy="3724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FFB81C"/>
                </a:solidFill>
                <a:latin typeface="Nimbus Sans"/>
                <a:ea typeface="Nimbus Sans"/>
                <a:cs typeface="Nimbus Sans"/>
              </a:defRPr>
            </a:pPr>
            <a:r>
              <a:rPr sz="1725" b="0" u="sng">
                <a:solidFill>
                  <a:srgbClr val="FFB81C"/>
                </a:solidFill>
                <a:latin typeface="Nimbus Sans"/>
                <a:ea typeface="Nimbus Sans"/>
                <a:cs typeface="Nimbus Sans"/>
                <a:hlinkClick xmlns:r="http://schemas.openxmlformats.org/officeDocument/2006/relationships" r:id="Rde4d5d462ecd4da3"/>
              </a:rPr>
              <a:t>raymondu@ucr.edu</a:t>
            </a:r>
          </a:p>
        </p:txBody>
      </p:sp>
      <p:sp>
        <p:nvSpPr>
          <p:cNvPr id="10" name="text-8">
            <a:extLst xmlns:a="http://schemas.openxmlformats.org/drawingml/2006/main">
              <a:ext uri="{FF2B5EF4-FFF2-40B4-BE49-F238E27FC236}">
                <a16:creationId xmlns:a16="http://schemas.microsoft.com/office/drawing/2014/main" id="{EC59D05F-9A87-4444-9BE4-61A50F334A71}"/>
              </a:ext>
            </a:extLst>
          </p:cNvPr>
          <p:cNvSpPr>
            <a:spLocks xmlns:a="http://schemas.openxmlformats.org/drawingml/2006/main" noGrp="1"/>
          </p:cNvSpPr>
          <p:nvPr/>
        </p:nvSpPr>
        <p:spPr>
          <a:xfrm xmlns:a="http://schemas.openxmlformats.org/drawingml/2006/main">
            <a:off x="4552950" y="5943600"/>
            <a:ext cx="3619500" cy="3724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FFB81C"/>
                </a:solidFill>
                <a:latin typeface="Nimbus Sans"/>
                <a:ea typeface="Nimbus Sans"/>
                <a:cs typeface="Nimbus Sans"/>
              </a:defRPr>
            </a:pPr>
            <a:r>
              <a:rPr sz="1725" b="0" u="sng">
                <a:solidFill>
                  <a:srgbClr val="FFB81C"/>
                </a:solidFill>
                <a:latin typeface="Nimbus Sans"/>
                <a:ea typeface="Nimbus Sans"/>
                <a:cs typeface="Nimbus Sans"/>
                <a:hlinkClick xmlns:r="http://schemas.openxmlformats.org/officeDocument/2006/relationships" r:id="R1c9a271df4e64c5a"/>
              </a:rPr>
              <a:t>rayuzwyshyn.net</a:t>
            </a:r>
          </a:p>
        </p:txBody>
      </p:sp>
    </p:spTree>
    <p:extLst>
      <p:ext uri="{BB962C8B-B14F-4D97-AF65-F5344CB8AC3E}">
        <p14:creationId xmlns:p14="http://schemas.microsoft.com/office/powerpoint/2010/main" val="1148432048"/>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1">
            <a:extLst xmlns:a="http://schemas.openxmlformats.org/drawingml/2006/main">
              <a:ext uri="{FF2B5EF4-FFF2-40B4-BE49-F238E27FC236}">
                <a16:creationId xmlns:a16="http://schemas.microsoft.com/office/drawing/2014/main" id="{095CCF95-F088-4F4C-BD4B-D6A225FD1067}"/>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REFERENCE</a:t>
            </a:r>
          </a:p>
        </p:txBody>
      </p:sp>
      <p:sp>
        <p:nvSpPr>
          <p:cNvPr id="2" name="text-2">
            <a:extLst xmlns:a="http://schemas.openxmlformats.org/drawingml/2006/main">
              <a:ext uri="{FF2B5EF4-FFF2-40B4-BE49-F238E27FC236}">
                <a16:creationId xmlns:a16="http://schemas.microsoft.com/office/drawing/2014/main" id="{9962A99E-980B-4877-9253-C7F4EDCD7433}"/>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Fall workshops: AI and research data</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51d9d1fd73324299"/>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ED7EF3CB-CC28-4407-B52B-D0CF206B09CE}"/>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31</a:t>
            </a:r>
          </a:p>
        </p:txBody>
      </p:sp>
      <p:graphicFrame>
        <p:nvGraphicFramePr>
          <p:cNvPr id="11" name=""/>
          <p:cNvGraphicFramePr/>
          <p:nvPr/>
        </p:nvGraphicFramePr>
        <p:xfrm>
          <a:off xmlns:a="http://schemas.openxmlformats.org/drawingml/2006/main" x="609600" y="1724025"/>
          <a:ext xmlns:a="http://schemas.openxmlformats.org/drawingml/2006/main" cx="10972800" cy="3905250"/>
        </p:xfrm>
        <a:graphic xmlns:a="http://schemas.openxmlformats.org/drawingml/2006/main">
          <a:graphicData uri="http://schemas.openxmlformats.org/drawingml/2006/table">
            <a:tbl>
              <a:tblPr/>
              <a:tblGrid>
                <a:gridCol w="2533650"/>
                <a:gridCol w="5724525"/>
                <a:gridCol w="2714625"/>
              </a:tblGrid>
              <a:tr h="433917">
                <a:tc>
                  <a:txBody>
                    <a:bodyPr lIns="123825" tIns="57150" rIns="95250" bIns="57150">
                      <a:noAutofit/>
                    </a:bodyPr>
                    <a:lstStyle/>
                    <a:p>
                      <a:r>
                        <a:rPr sz="1500" b="1">
                          <a:solidFill>
                            <a:srgbClr val="FFFFFF"/>
                          </a:solidFill>
                          <a:latin typeface="Nimbus Sans"/>
                          <a:ea typeface="Nimbus Sans"/>
                          <a:cs typeface="Nimbus Sans"/>
                        </a:rPr>
                        <a:t>Date and time</a:t>
                      </a:r>
                    </a:p>
                  </a:txBody>
                  <a:tcPr marL="91440" marR="91440" marT="45720" marB="45720" anchor="ctr">
                    <a:solidFill>
                      <a:srgbClr val="0D2047"/>
                    </a:solidFill>
                  </a:tcPr>
                </a:tc>
                <a:tc>
                  <a:txBody>
                    <a:bodyPr lIns="123825" tIns="57150" rIns="95250" bIns="57150">
                      <a:noAutofit/>
                    </a:bodyPr>
                    <a:lstStyle/>
                    <a:p>
                      <a:r>
                        <a:rPr sz="1500" b="1">
                          <a:solidFill>
                            <a:srgbClr val="FFFFFF"/>
                          </a:solidFill>
                          <a:latin typeface="Nimbus Sans"/>
                          <a:ea typeface="Nimbus Sans"/>
                          <a:cs typeface="Nimbus Sans"/>
                        </a:rPr>
                        <a:t>Session</a:t>
                      </a:r>
                    </a:p>
                  </a:txBody>
                  <a:tcPr marL="91440" marR="91440" marT="45720" marB="45720" anchor="ctr">
                    <a:solidFill>
                      <a:srgbClr val="0D2047"/>
                    </a:solidFill>
                  </a:tcPr>
                </a:tc>
                <a:tc>
                  <a:txBody>
                    <a:bodyPr lIns="123825" tIns="57150" rIns="95250" bIns="57150">
                      <a:noAutofit/>
                    </a:bodyPr>
                    <a:lstStyle/>
                    <a:p>
                      <a:r>
                        <a:rPr sz="1500" b="1">
                          <a:solidFill>
                            <a:srgbClr val="FFFFFF"/>
                          </a:solidFill>
                          <a:latin typeface="Nimbus Sans"/>
                          <a:ea typeface="Nimbus Sans"/>
                          <a:cs typeface="Nimbus Sans"/>
                        </a:rPr>
                        <a:t>Lead</a:t>
                      </a:r>
                    </a:p>
                  </a:txBody>
                  <a:tcPr marL="91440" marR="91440" marT="45720" marB="45720" anchor="ctr">
                    <a:solidFill>
                      <a:srgbClr val="0D2047"/>
                    </a:solidFill>
                  </a:tcPr>
                </a:tc>
              </a:tr>
              <a:tr h="433917">
                <a:tc>
                  <a:txBody>
                    <a:bodyPr lIns="123825" tIns="57150" rIns="95250" bIns="57150">
                      <a:noAutofit/>
                    </a:bodyPr>
                    <a:lstStyle/>
                    <a:p>
                      <a:r>
                        <a:rPr sz="1575" b="0">
                          <a:solidFill>
                            <a:srgbClr val="162A43"/>
                          </a:solidFill>
                          <a:latin typeface="Nimbus Sans"/>
                          <a:ea typeface="Nimbus Sans"/>
                          <a:cs typeface="Nimbus Sans"/>
                        </a:rPr>
                        <a:t>Sep 24, 9–10:30 a.m.</a:t>
                      </a:r>
                    </a:p>
                  </a:txBody>
                  <a:tcPr marL="91440" marR="91440" marT="45720" marB="45720" anchor="ctr">
                    <a:solidFill>
                      <a:srgbClr val="EEF2F7"/>
                    </a:solidFill>
                  </a:tcPr>
                </a:tc>
                <a:tc>
                  <a:txBody>
                    <a:bodyPr lIns="123825" tIns="57150" rIns="95250" bIns="57150">
                      <a:noAutofit/>
                    </a:bodyPr>
                    <a:lstStyle/>
                    <a:p>
                      <a:r>
                        <a:rPr sz="1575" b="0">
                          <a:solidFill>
                            <a:srgbClr val="162A43"/>
                          </a:solidFill>
                          <a:latin typeface="Nimbus Sans"/>
                          <a:ea typeface="Nimbus Sans"/>
                          <a:cs typeface="Nimbus Sans"/>
                        </a:rPr>
                        <a:t>Introduction to Agentic AI</a:t>
                      </a:r>
                    </a:p>
                  </a:txBody>
                  <a:tcPr marL="91440" marR="91440" marT="45720" marB="45720" anchor="ctr">
                    <a:solidFill>
                      <a:srgbClr val="EEF2F7"/>
                    </a:solidFill>
                  </a:tcPr>
                </a:tc>
                <a:tc>
                  <a:txBody>
                    <a:bodyPr lIns="123825" tIns="57150" rIns="95250" bIns="57150">
                      <a:noAutofit/>
                    </a:bodyPr>
                    <a:lstStyle/>
                    <a:p>
                      <a:r>
                        <a:rPr sz="1575" b="0">
                          <a:solidFill>
                            <a:srgbClr val="162A43"/>
                          </a:solidFill>
                          <a:latin typeface="Nimbus Sans"/>
                          <a:ea typeface="Nimbus Sans"/>
                          <a:cs typeface="Nimbus Sans"/>
                        </a:rPr>
                        <a:t>Ray Uzwyshyn</a:t>
                      </a:r>
                    </a:p>
                  </a:txBody>
                  <a:tcPr marL="91440" marR="91440" marT="45720" marB="45720" anchor="ctr">
                    <a:solidFill>
                      <a:srgbClr val="EEF2F7"/>
                    </a:solidFill>
                  </a:tcPr>
                </a:tc>
              </a:tr>
              <a:tr h="433917">
                <a:tc>
                  <a:txBody>
                    <a:bodyPr lIns="123825" tIns="57150" rIns="95250" bIns="57150">
                      <a:noAutofit/>
                    </a:bodyPr>
                    <a:lstStyle/>
                    <a:p>
                      <a:r>
                        <a:rPr sz="1575" b="0">
                          <a:solidFill>
                            <a:srgbClr val="162A43"/>
                          </a:solidFill>
                          <a:latin typeface="Nimbus Sans"/>
                          <a:ea typeface="Nimbus Sans"/>
                          <a:cs typeface="Nimbus Sans"/>
                        </a:rPr>
                        <a:t>Sep 30, 1–2 p.m.</a:t>
                      </a:r>
                    </a:p>
                  </a:txBody>
                  <a:tcPr marL="91440" marR="91440" marT="45720" marB="45720" anchor="ctr">
                    <a:solidFill>
                      <a:srgbClr val="FFFFFF"/>
                    </a:solidFill>
                  </a:tcPr>
                </a:tc>
                <a:tc>
                  <a:txBody>
                    <a:bodyPr lIns="123825" tIns="57150" rIns="95250" bIns="57150">
                      <a:noAutofit/>
                    </a:bodyPr>
                    <a:lstStyle/>
                    <a:p>
                      <a:r>
                        <a:rPr sz="1575" b="0">
                          <a:solidFill>
                            <a:srgbClr val="162A43"/>
                          </a:solidFill>
                          <a:latin typeface="Nimbus Sans"/>
                          <a:ea typeface="Nimbus Sans"/>
                          <a:cs typeface="Nimbus Sans"/>
                        </a:rPr>
                        <a:t>Studying with Gemini Notebook</a:t>
                      </a:r>
                    </a:p>
                  </a:txBody>
                  <a:tcPr marL="91440" marR="91440" marT="45720" marB="45720" anchor="ctr">
                    <a:solidFill>
                      <a:srgbClr val="FFFFFF"/>
                    </a:solidFill>
                  </a:tcPr>
                </a:tc>
                <a:tc>
                  <a:txBody>
                    <a:bodyPr lIns="123825" tIns="57150" rIns="95250" bIns="57150">
                      <a:noAutofit/>
                    </a:bodyPr>
                    <a:lstStyle/>
                    <a:p>
                      <a:r>
                        <a:rPr sz="1575" b="0">
                          <a:solidFill>
                            <a:srgbClr val="162A43"/>
                          </a:solidFill>
                          <a:latin typeface="Nimbus Sans"/>
                          <a:ea typeface="Nimbus Sans"/>
                          <a:cs typeface="Nimbus Sans"/>
                        </a:rPr>
                        <a:t>Amiee Zou / Inyoung Shin</a:t>
                      </a:r>
                    </a:p>
                  </a:txBody>
                  <a:tcPr marL="91440" marR="91440" marT="45720" marB="45720" anchor="ctr">
                    <a:solidFill>
                      <a:srgbClr val="FFFFFF"/>
                    </a:solidFill>
                  </a:tcPr>
                </a:tc>
              </a:tr>
              <a:tr h="433917">
                <a:tc>
                  <a:txBody>
                    <a:bodyPr lIns="123825" tIns="57150" rIns="95250" bIns="57150">
                      <a:noAutofit/>
                    </a:bodyPr>
                    <a:lstStyle/>
                    <a:p>
                      <a:r>
                        <a:rPr sz="1575" b="0">
                          <a:solidFill>
                            <a:srgbClr val="162A43"/>
                          </a:solidFill>
                          <a:latin typeface="Nimbus Sans"/>
                          <a:ea typeface="Nimbus Sans"/>
                          <a:cs typeface="Nimbus Sans"/>
                        </a:rPr>
                        <a:t>Oct 7, 2–3 p.m.</a:t>
                      </a:r>
                    </a:p>
                  </a:txBody>
                  <a:tcPr marL="91440" marR="91440" marT="45720" marB="45720" anchor="ctr">
                    <a:solidFill>
                      <a:srgbClr val="EEF2F7"/>
                    </a:solidFill>
                  </a:tcPr>
                </a:tc>
                <a:tc>
                  <a:txBody>
                    <a:bodyPr lIns="123825" tIns="57150" rIns="95250" bIns="57150">
                      <a:noAutofit/>
                    </a:bodyPr>
                    <a:lstStyle/>
                    <a:p>
                      <a:r>
                        <a:rPr sz="1575" b="0">
                          <a:solidFill>
                            <a:srgbClr val="162A43"/>
                          </a:solidFill>
                          <a:latin typeface="Nimbus Sans"/>
                          <a:ea typeface="Nimbus Sans"/>
                          <a:cs typeface="Nimbus Sans"/>
                        </a:rPr>
                        <a:t>Python for Beginners Using AI</a:t>
                      </a:r>
                    </a:p>
                  </a:txBody>
                  <a:tcPr marL="91440" marR="91440" marT="45720" marB="45720" anchor="ctr">
                    <a:solidFill>
                      <a:srgbClr val="EEF2F7"/>
                    </a:solidFill>
                  </a:tcPr>
                </a:tc>
                <a:tc>
                  <a:txBody>
                    <a:bodyPr lIns="123825" tIns="57150" rIns="95250" bIns="57150">
                      <a:noAutofit/>
                    </a:bodyPr>
                    <a:lstStyle/>
                    <a:p>
                      <a:r>
                        <a:rPr sz="1575" b="0">
                          <a:solidFill>
                            <a:srgbClr val="162A43"/>
                          </a:solidFill>
                          <a:latin typeface="Nimbus Sans"/>
                          <a:ea typeface="Nimbus Sans"/>
                          <a:cs typeface="Nimbus Sans"/>
                        </a:rPr>
                        <a:t>Barbara Martinez Neda</a:t>
                      </a:r>
                    </a:p>
                  </a:txBody>
                  <a:tcPr marL="91440" marR="91440" marT="45720" marB="45720" anchor="ctr">
                    <a:solidFill>
                      <a:srgbClr val="EEF2F7"/>
                    </a:solidFill>
                  </a:tcPr>
                </a:tc>
              </a:tr>
              <a:tr h="433917">
                <a:tc>
                  <a:txBody>
                    <a:bodyPr lIns="123825" tIns="57150" rIns="95250" bIns="57150">
                      <a:noAutofit/>
                    </a:bodyPr>
                    <a:lstStyle/>
                    <a:p>
                      <a:r>
                        <a:rPr sz="1575" b="0">
                          <a:solidFill>
                            <a:srgbClr val="162A43"/>
                          </a:solidFill>
                          <a:latin typeface="Nimbus Sans"/>
                          <a:ea typeface="Nimbus Sans"/>
                          <a:cs typeface="Nimbus Sans"/>
                        </a:rPr>
                        <a:t>Oct 21, 3–4 p.m.</a:t>
                      </a:r>
                    </a:p>
                  </a:txBody>
                  <a:tcPr marL="91440" marR="91440" marT="45720" marB="45720" anchor="ctr">
                    <a:solidFill>
                      <a:srgbClr val="FFFFFF"/>
                    </a:solidFill>
                  </a:tcPr>
                </a:tc>
                <a:tc>
                  <a:txBody>
                    <a:bodyPr lIns="123825" tIns="57150" rIns="95250" bIns="57150">
                      <a:noAutofit/>
                    </a:bodyPr>
                    <a:lstStyle/>
                    <a:p>
                      <a:r>
                        <a:rPr sz="1575" b="0">
                          <a:solidFill>
                            <a:srgbClr val="162A43"/>
                          </a:solidFill>
                          <a:latin typeface="Nimbus Sans"/>
                          <a:ea typeface="Nimbus Sans"/>
                          <a:cs typeface="Nimbus Sans"/>
                        </a:rPr>
                        <a:t>Data Cleaning with Python, Pandas and AI</a:t>
                      </a:r>
                    </a:p>
                  </a:txBody>
                  <a:tcPr marL="91440" marR="91440" marT="45720" marB="45720" anchor="ctr">
                    <a:solidFill>
                      <a:srgbClr val="FFFFFF"/>
                    </a:solidFill>
                  </a:tcPr>
                </a:tc>
                <a:tc>
                  <a:txBody>
                    <a:bodyPr lIns="123825" tIns="57150" rIns="95250" bIns="57150">
                      <a:noAutofit/>
                    </a:bodyPr>
                    <a:lstStyle/>
                    <a:p>
                      <a:r>
                        <a:rPr sz="1575" b="0">
                          <a:solidFill>
                            <a:srgbClr val="162A43"/>
                          </a:solidFill>
                          <a:latin typeface="Nimbus Sans"/>
                          <a:ea typeface="Nimbus Sans"/>
                          <a:cs typeface="Nimbus Sans"/>
                        </a:rPr>
                        <a:t>Barbara Martinez Neda</a:t>
                      </a:r>
                    </a:p>
                  </a:txBody>
                  <a:tcPr marL="91440" marR="91440" marT="45720" marB="45720" anchor="ctr">
                    <a:solidFill>
                      <a:srgbClr val="FFFFFF"/>
                    </a:solidFill>
                  </a:tcPr>
                </a:tc>
              </a:tr>
              <a:tr h="433917">
                <a:tc>
                  <a:txBody>
                    <a:bodyPr lIns="123825" tIns="57150" rIns="95250" bIns="57150">
                      <a:noAutofit/>
                    </a:bodyPr>
                    <a:lstStyle/>
                    <a:p>
                      <a:r>
                        <a:rPr sz="1575" b="0">
                          <a:solidFill>
                            <a:srgbClr val="162A43"/>
                          </a:solidFill>
                          <a:latin typeface="Nimbus Sans"/>
                          <a:ea typeface="Nimbus Sans"/>
                          <a:cs typeface="Nimbus Sans"/>
                        </a:rPr>
                        <a:t>Oct 28, Noon–1 p.m.</a:t>
                      </a:r>
                    </a:p>
                  </a:txBody>
                  <a:tcPr marL="91440" marR="91440" marT="45720" marB="45720" anchor="ctr">
                    <a:solidFill>
                      <a:srgbClr val="EEF2F7"/>
                    </a:solidFill>
                  </a:tcPr>
                </a:tc>
                <a:tc>
                  <a:txBody>
                    <a:bodyPr lIns="123825" tIns="57150" rIns="95250" bIns="57150">
                      <a:noAutofit/>
                    </a:bodyPr>
                    <a:lstStyle/>
                    <a:p>
                      <a:r>
                        <a:rPr sz="1575" b="0">
                          <a:solidFill>
                            <a:srgbClr val="162A43"/>
                          </a:solidFill>
                          <a:latin typeface="Nimbus Sans"/>
                          <a:ea typeface="Nimbus Sans"/>
                          <a:cs typeface="Nimbus Sans"/>
                        </a:rPr>
                        <a:t>AI Literacy 101: Generative AI Through History</a:t>
                      </a:r>
                    </a:p>
                  </a:txBody>
                  <a:tcPr marL="91440" marR="91440" marT="45720" marB="45720" anchor="ctr">
                    <a:solidFill>
                      <a:srgbClr val="EEF2F7"/>
                    </a:solidFill>
                  </a:tcPr>
                </a:tc>
                <a:tc>
                  <a:txBody>
                    <a:bodyPr lIns="123825" tIns="57150" rIns="95250" bIns="57150">
                      <a:noAutofit/>
                    </a:bodyPr>
                    <a:lstStyle/>
                    <a:p>
                      <a:r>
                        <a:rPr sz="1575" b="0">
                          <a:solidFill>
                            <a:srgbClr val="162A43"/>
                          </a:solidFill>
                          <a:latin typeface="Nimbus Sans"/>
                          <a:ea typeface="Nimbus Sans"/>
                          <a:cs typeface="Nimbus Sans"/>
                        </a:rPr>
                        <a:t>Inyoung Shin</a:t>
                      </a:r>
                    </a:p>
                  </a:txBody>
                  <a:tcPr marL="91440" marR="91440" marT="45720" marB="45720" anchor="ctr">
                    <a:solidFill>
                      <a:srgbClr val="EEF2F7"/>
                    </a:solidFill>
                  </a:tcPr>
                </a:tc>
              </a:tr>
              <a:tr h="433917">
                <a:tc>
                  <a:txBody>
                    <a:bodyPr lIns="123825" tIns="57150" rIns="95250" bIns="57150">
                      <a:noAutofit/>
                    </a:bodyPr>
                    <a:lstStyle/>
                    <a:p>
                      <a:r>
                        <a:rPr sz="1575" b="0">
                          <a:solidFill>
                            <a:srgbClr val="162A43"/>
                          </a:solidFill>
                          <a:latin typeface="Nimbus Sans"/>
                          <a:ea typeface="Nimbus Sans"/>
                          <a:cs typeface="Nimbus Sans"/>
                        </a:rPr>
                        <a:t>Nov 4, 2–3:30 p.m.</a:t>
                      </a:r>
                    </a:p>
                  </a:txBody>
                  <a:tcPr marL="91440" marR="91440" marT="45720" marB="45720" anchor="ctr">
                    <a:solidFill>
                      <a:srgbClr val="FFFFFF"/>
                    </a:solidFill>
                  </a:tcPr>
                </a:tc>
                <a:tc>
                  <a:txBody>
                    <a:bodyPr lIns="123825" tIns="57150" rIns="95250" bIns="57150">
                      <a:noAutofit/>
                    </a:bodyPr>
                    <a:lstStyle/>
                    <a:p>
                      <a:r>
                        <a:rPr sz="1575" b="0">
                          <a:solidFill>
                            <a:srgbClr val="162A43"/>
                          </a:solidFill>
                          <a:latin typeface="Nimbus Sans"/>
                          <a:ea typeface="Nimbus Sans"/>
                          <a:cs typeface="Nimbus Sans"/>
                        </a:rPr>
                        <a:t>Introduction to Machine Learning</a:t>
                      </a:r>
                    </a:p>
                  </a:txBody>
                  <a:tcPr marL="91440" marR="91440" marT="45720" marB="45720" anchor="ctr">
                    <a:solidFill>
                      <a:srgbClr val="FFFFFF"/>
                    </a:solidFill>
                  </a:tcPr>
                </a:tc>
                <a:tc>
                  <a:txBody>
                    <a:bodyPr lIns="123825" tIns="57150" rIns="95250" bIns="57150">
                      <a:noAutofit/>
                    </a:bodyPr>
                    <a:lstStyle/>
                    <a:p>
                      <a:r>
                        <a:rPr sz="1575" b="0">
                          <a:solidFill>
                            <a:srgbClr val="162A43"/>
                          </a:solidFill>
                          <a:latin typeface="Nimbus Sans"/>
                          <a:ea typeface="Nimbus Sans"/>
                          <a:cs typeface="Nimbus Sans"/>
                        </a:rPr>
                        <a:t>Barbara Martinez Neda</a:t>
                      </a:r>
                    </a:p>
                  </a:txBody>
                  <a:tcPr marL="91440" marR="91440" marT="45720" marB="45720" anchor="ctr">
                    <a:solidFill>
                      <a:srgbClr val="FFFFFF"/>
                    </a:solidFill>
                  </a:tcPr>
                </a:tc>
              </a:tr>
              <a:tr h="433917">
                <a:tc>
                  <a:txBody>
                    <a:bodyPr lIns="123825" tIns="57150" rIns="95250" bIns="57150">
                      <a:noAutofit/>
                    </a:bodyPr>
                    <a:lstStyle/>
                    <a:p>
                      <a:r>
                        <a:rPr sz="1575" b="0">
                          <a:solidFill>
                            <a:srgbClr val="162A43"/>
                          </a:solidFill>
                          <a:latin typeface="Nimbus Sans"/>
                          <a:ea typeface="Nimbus Sans"/>
                          <a:cs typeface="Nimbus Sans"/>
                        </a:rPr>
                        <a:t>Nov 5, 3–4 p.m.</a:t>
                      </a:r>
                    </a:p>
                  </a:txBody>
                  <a:tcPr marL="91440" marR="91440" marT="45720" marB="45720" anchor="ctr">
                    <a:solidFill>
                      <a:srgbClr val="EEF2F7"/>
                    </a:solidFill>
                  </a:tcPr>
                </a:tc>
                <a:tc>
                  <a:txBody>
                    <a:bodyPr lIns="123825" tIns="57150" rIns="95250" bIns="57150">
                      <a:noAutofit/>
                    </a:bodyPr>
                    <a:lstStyle/>
                    <a:p>
                      <a:r>
                        <a:rPr sz="1575" b="0">
                          <a:solidFill>
                            <a:srgbClr val="162A43"/>
                          </a:solidFill>
                          <a:latin typeface="Nimbus Sans"/>
                          <a:ea typeface="Nimbus Sans"/>
                          <a:cs typeface="Nimbus Sans"/>
                        </a:rPr>
                        <a:t>Web Agent: AI Agent for Data Analysis</a:t>
                      </a:r>
                    </a:p>
                  </a:txBody>
                  <a:tcPr marL="91440" marR="91440" marT="45720" marB="45720" anchor="ctr">
                    <a:solidFill>
                      <a:srgbClr val="EEF2F7"/>
                    </a:solidFill>
                  </a:tcPr>
                </a:tc>
                <a:tc>
                  <a:txBody>
                    <a:bodyPr lIns="123825" tIns="57150" rIns="95250" bIns="57150">
                      <a:noAutofit/>
                    </a:bodyPr>
                    <a:lstStyle/>
                    <a:p>
                      <a:r>
                        <a:rPr sz="1575" b="0">
                          <a:solidFill>
                            <a:srgbClr val="162A43"/>
                          </a:solidFill>
                          <a:latin typeface="Nimbus Sans"/>
                          <a:ea typeface="Nimbus Sans"/>
                          <a:cs typeface="Nimbus Sans"/>
                        </a:rPr>
                        <a:t>Inyoung Shin</a:t>
                      </a:r>
                    </a:p>
                  </a:txBody>
                  <a:tcPr marL="91440" marR="91440" marT="45720" marB="45720" anchor="ctr">
                    <a:solidFill>
                      <a:srgbClr val="EEF2F7"/>
                    </a:solidFill>
                  </a:tcPr>
                </a:tc>
              </a:tr>
              <a:tr h="433917">
                <a:tc>
                  <a:txBody>
                    <a:bodyPr lIns="123825" tIns="57150" rIns="95250" bIns="57150">
                      <a:noAutofit/>
                    </a:bodyPr>
                    <a:lstStyle/>
                    <a:p>
                      <a:r>
                        <a:rPr sz="1575" b="0">
                          <a:solidFill>
                            <a:srgbClr val="162A43"/>
                          </a:solidFill>
                          <a:latin typeface="Nimbus Sans"/>
                          <a:ea typeface="Nimbus Sans"/>
                          <a:cs typeface="Nimbus Sans"/>
                        </a:rPr>
                        <a:t>Nov 23, 3–4 p.m.</a:t>
                      </a:r>
                    </a:p>
                  </a:txBody>
                  <a:tcPr marL="91440" marR="91440" marT="45720" marB="45720" anchor="ctr">
                    <a:solidFill>
                      <a:srgbClr val="FFFFFF"/>
                    </a:solidFill>
                  </a:tcPr>
                </a:tc>
                <a:tc>
                  <a:txBody>
                    <a:bodyPr lIns="123825" tIns="57150" rIns="95250" bIns="57150">
                      <a:noAutofit/>
                    </a:bodyPr>
                    <a:lstStyle/>
                    <a:p>
                      <a:r>
                        <a:rPr sz="1575" b="0">
                          <a:solidFill>
                            <a:srgbClr val="162A43"/>
                          </a:solidFill>
                          <a:latin typeface="Nimbus Sans"/>
                          <a:ea typeface="Nimbus Sans"/>
                          <a:cs typeface="Nimbus Sans"/>
                        </a:rPr>
                        <a:t>Advanced ML: Neural Networks (PyTorch)</a:t>
                      </a:r>
                    </a:p>
                  </a:txBody>
                  <a:tcPr marL="91440" marR="91440" marT="45720" marB="45720" anchor="ctr">
                    <a:solidFill>
                      <a:srgbClr val="FFFFFF"/>
                    </a:solidFill>
                  </a:tcPr>
                </a:tc>
                <a:tc>
                  <a:txBody>
                    <a:bodyPr lIns="123825" tIns="57150" rIns="95250" bIns="57150">
                      <a:noAutofit/>
                    </a:bodyPr>
                    <a:lstStyle/>
                    <a:p>
                      <a:r>
                        <a:rPr sz="1575" b="0">
                          <a:solidFill>
                            <a:srgbClr val="162A43"/>
                          </a:solidFill>
                          <a:latin typeface="Nimbus Sans"/>
                          <a:ea typeface="Nimbus Sans"/>
                          <a:cs typeface="Nimbus Sans"/>
                        </a:rPr>
                        <a:t>Inyoung Shin</a:t>
                      </a:r>
                    </a:p>
                  </a:txBody>
                  <a:tcPr marL="91440" marR="91440" marT="45720" marB="45720" anchor="ctr">
                    <a:solidFill>
                      <a:srgbClr val="FFFFFF"/>
                    </a:solidFill>
                  </a:tcPr>
                </a:tc>
              </a:tr>
            </a:tbl>
          </a:graphicData>
        </a:graphic>
      </p:graphicFrame>
      <p:sp>
        <p:nvSpPr>
          <p:cNvPr id="6" name="text-4">
            <a:extLst xmlns:a="http://schemas.openxmlformats.org/drawingml/2006/main">
              <a:ext uri="{FF2B5EF4-FFF2-40B4-BE49-F238E27FC236}">
                <a16:creationId xmlns:a16="http://schemas.microsoft.com/office/drawing/2014/main" id="{B20FF0BF-9F39-466D-9230-98E3952D7E9A}"/>
              </a:ext>
            </a:extLst>
          </p:cNvPr>
          <p:cNvSpPr>
            <a:spLocks xmlns:a="http://schemas.openxmlformats.org/drawingml/2006/main" noGrp="1"/>
          </p:cNvSpPr>
          <p:nvPr/>
        </p:nvSpPr>
        <p:spPr>
          <a:xfrm xmlns:a="http://schemas.openxmlformats.org/drawingml/2006/main">
            <a:off x="609600" y="5953125"/>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0">
                <a:solidFill>
                  <a:srgbClr val="003DA5"/>
                </a:solidFill>
                <a:latin typeface="Nimbus Sans"/>
                <a:ea typeface="Nimbus Sans"/>
                <a:cs typeface="Nimbus Sans"/>
              </a:defRPr>
            </a:pPr>
            <a:r>
              <a:rPr sz="1500" b="0" u="sng">
                <a:solidFill>
                  <a:srgbClr val="003DA5"/>
                </a:solidFill>
                <a:latin typeface="Nimbus Sans"/>
                <a:ea typeface="Nimbus Sans"/>
                <a:cs typeface="Nimbus Sans"/>
                <a:hlinkClick xmlns:r="http://schemas.openxmlformats.org/officeDocument/2006/relationships" r:id="R9c4a155dee4d49e8"/>
              </a:rPr>
              <a:t>All times Pacific. Calendar and registration</a:t>
            </a:r>
          </a:p>
        </p:txBody>
      </p:sp>
    </p:spTree>
    <p:extLst>
      <p:ext uri="{BB962C8B-B14F-4D97-AF65-F5344CB8AC3E}">
        <p14:creationId xmlns:p14="http://schemas.microsoft.com/office/powerpoint/2010/main" val="1892926848"/>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1">
            <a:extLst xmlns:a="http://schemas.openxmlformats.org/drawingml/2006/main">
              <a:ext uri="{FF2B5EF4-FFF2-40B4-BE49-F238E27FC236}">
                <a16:creationId xmlns:a16="http://schemas.microsoft.com/office/drawing/2014/main" id="{2CFB8D82-F5C6-49E1-964F-31B324579BA4}"/>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REFERENCE</a:t>
            </a:r>
          </a:p>
        </p:txBody>
      </p:sp>
      <p:sp>
        <p:nvSpPr>
          <p:cNvPr id="2" name="text-2">
            <a:extLst xmlns:a="http://schemas.openxmlformats.org/drawingml/2006/main">
              <a:ext uri="{FF2B5EF4-FFF2-40B4-BE49-F238E27FC236}">
                <a16:creationId xmlns:a16="http://schemas.microsoft.com/office/drawing/2014/main" id="{2DA0B750-D557-4D75-A84F-CBDB7520C108}"/>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Fall workshops: making and robotics</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4098aad063784fbf"/>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592B5B70-302E-41B4-AA6F-67B14736863E}"/>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32</a:t>
            </a:r>
          </a:p>
        </p:txBody>
      </p:sp>
      <p:graphicFrame>
        <p:nvGraphicFramePr>
          <p:cNvPr id="12" name=""/>
          <p:cNvGraphicFramePr/>
          <p:nvPr/>
        </p:nvGraphicFramePr>
        <p:xfrm>
          <a:off xmlns:a="http://schemas.openxmlformats.org/drawingml/2006/main" x="609600" y="1781175"/>
          <a:ext xmlns:a="http://schemas.openxmlformats.org/drawingml/2006/main" cx="10972800" cy="3476625"/>
        </p:xfrm>
        <a:graphic xmlns:a="http://schemas.openxmlformats.org/drawingml/2006/main">
          <a:graphicData uri="http://schemas.openxmlformats.org/drawingml/2006/table">
            <a:tbl>
              <a:tblPr/>
              <a:tblGrid>
                <a:gridCol w="2876550"/>
                <a:gridCol w="5362575"/>
                <a:gridCol w="2733675"/>
              </a:tblGrid>
              <a:tr h="579438">
                <a:tc>
                  <a:txBody>
                    <a:bodyPr lIns="123825" tIns="57150" rIns="95250" bIns="57150">
                      <a:noAutofit/>
                    </a:bodyPr>
                    <a:lstStyle/>
                    <a:p>
                      <a:r>
                        <a:rPr sz="1650" b="1">
                          <a:solidFill>
                            <a:srgbClr val="FFFFFF"/>
                          </a:solidFill>
                          <a:latin typeface="Nimbus Sans"/>
                          <a:ea typeface="Nimbus Sans"/>
                          <a:cs typeface="Nimbus Sans"/>
                        </a:rPr>
                        <a:t>Date and time</a:t>
                      </a:r>
                    </a:p>
                  </a:txBody>
                  <a:tcPr marL="91440" marR="91440" marT="45720" marB="45720" anchor="ctr">
                    <a:solidFill>
                      <a:srgbClr val="0D2047"/>
                    </a:solidFill>
                  </a:tcPr>
                </a:tc>
                <a:tc>
                  <a:txBody>
                    <a:bodyPr lIns="123825" tIns="57150" rIns="95250" bIns="57150">
                      <a:noAutofit/>
                    </a:bodyPr>
                    <a:lstStyle/>
                    <a:p>
                      <a:r>
                        <a:rPr sz="1650" b="1">
                          <a:solidFill>
                            <a:srgbClr val="FFFFFF"/>
                          </a:solidFill>
                          <a:latin typeface="Nimbus Sans"/>
                          <a:ea typeface="Nimbus Sans"/>
                          <a:cs typeface="Nimbus Sans"/>
                        </a:rPr>
                        <a:t>Session</a:t>
                      </a:r>
                    </a:p>
                  </a:txBody>
                  <a:tcPr marL="91440" marR="91440" marT="45720" marB="45720" anchor="ctr">
                    <a:solidFill>
                      <a:srgbClr val="0D2047"/>
                    </a:solidFill>
                  </a:tcPr>
                </a:tc>
                <a:tc>
                  <a:txBody>
                    <a:bodyPr lIns="123825" tIns="57150" rIns="95250" bIns="57150">
                      <a:noAutofit/>
                    </a:bodyPr>
                    <a:lstStyle/>
                    <a:p>
                      <a:r>
                        <a:rPr sz="1650" b="1">
                          <a:solidFill>
                            <a:srgbClr val="FFFFFF"/>
                          </a:solidFill>
                          <a:latin typeface="Nimbus Sans"/>
                          <a:ea typeface="Nimbus Sans"/>
                          <a:cs typeface="Nimbus Sans"/>
                        </a:rPr>
                        <a:t>Lead</a:t>
                      </a:r>
                    </a:p>
                  </a:txBody>
                  <a:tcPr marL="91440" marR="91440" marT="45720" marB="45720" anchor="ctr">
                    <a:solidFill>
                      <a:srgbClr val="0D2047"/>
                    </a:solidFill>
                  </a:tcPr>
                </a:tc>
              </a:tr>
              <a:tr h="579438">
                <a:tc>
                  <a:txBody>
                    <a:bodyPr lIns="123825" tIns="57150" rIns="95250" bIns="57150">
                      <a:noAutofit/>
                    </a:bodyPr>
                    <a:lstStyle/>
                    <a:p>
                      <a:r>
                        <a:rPr sz="1725" b="0">
                          <a:solidFill>
                            <a:srgbClr val="162A43"/>
                          </a:solidFill>
                          <a:latin typeface="Nimbus Sans"/>
                          <a:ea typeface="Nimbus Sans"/>
                          <a:cs typeface="Nimbus Sans"/>
                        </a:rPr>
                        <a:t>Oct 7, 11 a.m.–Noon</a:t>
                      </a:r>
                    </a:p>
                  </a:txBody>
                  <a:tcPr marL="91440" marR="91440" marT="45720" marB="45720" anchor="ctr">
                    <a:solidFill>
                      <a:srgbClr val="EEF2F7"/>
                    </a:solidFill>
                  </a:tcPr>
                </a:tc>
                <a:tc>
                  <a:txBody>
                    <a:bodyPr lIns="123825" tIns="57150" rIns="95250" bIns="57150">
                      <a:noAutofit/>
                    </a:bodyPr>
                    <a:lstStyle/>
                    <a:p>
                      <a:r>
                        <a:rPr sz="1725" b="0">
                          <a:solidFill>
                            <a:srgbClr val="162A43"/>
                          </a:solidFill>
                          <a:latin typeface="Nimbus Sans"/>
                          <a:ea typeface="Nimbus Sans"/>
                          <a:cs typeface="Nimbus Sans"/>
                        </a:rPr>
                        <a:t>Tinkering Research: Using the Makerspace</a:t>
                      </a:r>
                    </a:p>
                  </a:txBody>
                  <a:tcPr marL="91440" marR="91440" marT="45720" marB="45720" anchor="ctr">
                    <a:solidFill>
                      <a:srgbClr val="EEF2F7"/>
                    </a:solidFill>
                  </a:tcPr>
                </a:tc>
                <a:tc>
                  <a:txBody>
                    <a:bodyPr lIns="123825" tIns="57150" rIns="95250" bIns="57150">
                      <a:noAutofit/>
                    </a:bodyPr>
                    <a:lstStyle/>
                    <a:p>
                      <a:r>
                        <a:rPr sz="1725" b="0">
                          <a:solidFill>
                            <a:srgbClr val="162A43"/>
                          </a:solidFill>
                          <a:latin typeface="Nimbus Sans"/>
                          <a:ea typeface="Nimbus Sans"/>
                          <a:cs typeface="Nimbus Sans"/>
                        </a:rPr>
                        <a:t>Brendon Wheeler</a:t>
                      </a:r>
                    </a:p>
                  </a:txBody>
                  <a:tcPr marL="91440" marR="91440" marT="45720" marB="45720" anchor="ctr">
                    <a:solidFill>
                      <a:srgbClr val="EEF2F7"/>
                    </a:solidFill>
                  </a:tcPr>
                </a:tc>
              </a:tr>
              <a:tr h="579438">
                <a:tc>
                  <a:txBody>
                    <a:bodyPr lIns="123825" tIns="57150" rIns="95250" bIns="57150">
                      <a:noAutofit/>
                    </a:bodyPr>
                    <a:lstStyle/>
                    <a:p>
                      <a:r>
                        <a:rPr sz="1725" b="0">
                          <a:solidFill>
                            <a:srgbClr val="162A43"/>
                          </a:solidFill>
                          <a:latin typeface="Nimbus Sans"/>
                          <a:ea typeface="Nimbus Sans"/>
                          <a:cs typeface="Nimbus Sans"/>
                        </a:rPr>
                        <a:t>Oct 28, Noon–1:30 p.m.</a:t>
                      </a:r>
                    </a:p>
                  </a:txBody>
                  <a:tcPr marL="91440" marR="91440" marT="45720" marB="45720" anchor="ctr">
                    <a:solidFill>
                      <a:srgbClr val="FFFFFF"/>
                    </a:solidFill>
                  </a:tcPr>
                </a:tc>
                <a:tc>
                  <a:txBody>
                    <a:bodyPr lIns="123825" tIns="57150" rIns="95250" bIns="57150">
                      <a:noAutofit/>
                    </a:bodyPr>
                    <a:lstStyle/>
                    <a:p>
                      <a:r>
                        <a:rPr sz="1725" b="0">
                          <a:solidFill>
                            <a:srgbClr val="162A43"/>
                          </a:solidFill>
                          <a:latin typeface="Nimbus Sans"/>
                          <a:ea typeface="Nimbus Sans"/>
                          <a:cs typeface="Nimbus Sans"/>
                        </a:rPr>
                        <a:t>Mini Maker: Pumpkin Carving</a:t>
                      </a:r>
                    </a:p>
                  </a:txBody>
                  <a:tcPr marL="91440" marR="91440" marT="45720" marB="45720" anchor="ctr">
                    <a:solidFill>
                      <a:srgbClr val="FFFFFF"/>
                    </a:solidFill>
                  </a:tcPr>
                </a:tc>
                <a:tc>
                  <a:txBody>
                    <a:bodyPr lIns="123825" tIns="57150" rIns="95250" bIns="57150">
                      <a:noAutofit/>
                    </a:bodyPr>
                    <a:lstStyle/>
                    <a:p>
                      <a:r>
                        <a:rPr sz="1725" b="0">
                          <a:solidFill>
                            <a:srgbClr val="162A43"/>
                          </a:solidFill>
                          <a:latin typeface="Nimbus Sans"/>
                          <a:ea typeface="Nimbus Sans"/>
                          <a:cs typeface="Nimbus Sans"/>
                        </a:rPr>
                        <a:t>Brendon Wheeler</a:t>
                      </a:r>
                    </a:p>
                  </a:txBody>
                  <a:tcPr marL="91440" marR="91440" marT="45720" marB="45720" anchor="ctr">
                    <a:solidFill>
                      <a:srgbClr val="FFFFFF"/>
                    </a:solidFill>
                  </a:tcPr>
                </a:tc>
              </a:tr>
              <a:tr h="579438">
                <a:tc>
                  <a:txBody>
                    <a:bodyPr lIns="123825" tIns="57150" rIns="95250" bIns="57150">
                      <a:noAutofit/>
                    </a:bodyPr>
                    <a:lstStyle/>
                    <a:p>
                      <a:r>
                        <a:rPr sz="1725" b="0">
                          <a:solidFill>
                            <a:srgbClr val="162A43"/>
                          </a:solidFill>
                          <a:latin typeface="Nimbus Sans"/>
                          <a:ea typeface="Nimbus Sans"/>
                          <a:cs typeface="Nimbus Sans"/>
                        </a:rPr>
                        <a:t>Nov 4, 11 a.m.–Noon</a:t>
                      </a:r>
                    </a:p>
                  </a:txBody>
                  <a:tcPr marL="91440" marR="91440" marT="45720" marB="45720" anchor="ctr">
                    <a:solidFill>
                      <a:srgbClr val="EEF2F7"/>
                    </a:solidFill>
                  </a:tcPr>
                </a:tc>
                <a:tc>
                  <a:txBody>
                    <a:bodyPr lIns="123825" tIns="57150" rIns="95250" bIns="57150">
                      <a:noAutofit/>
                    </a:bodyPr>
                    <a:lstStyle/>
                    <a:p>
                      <a:r>
                        <a:rPr sz="1725" b="0">
                          <a:solidFill>
                            <a:srgbClr val="162A43"/>
                          </a:solidFill>
                          <a:latin typeface="Nimbus Sans"/>
                          <a:ea typeface="Nimbus Sans"/>
                          <a:cs typeface="Nimbus Sans"/>
                        </a:rPr>
                        <a:t>Tinkering Research: 3D Printing</a:t>
                      </a:r>
                    </a:p>
                  </a:txBody>
                  <a:tcPr marL="91440" marR="91440" marT="45720" marB="45720" anchor="ctr">
                    <a:solidFill>
                      <a:srgbClr val="EEF2F7"/>
                    </a:solidFill>
                  </a:tcPr>
                </a:tc>
                <a:tc>
                  <a:txBody>
                    <a:bodyPr lIns="123825" tIns="57150" rIns="95250" bIns="57150">
                      <a:noAutofit/>
                    </a:bodyPr>
                    <a:lstStyle/>
                    <a:p>
                      <a:r>
                        <a:rPr sz="1725" b="0">
                          <a:solidFill>
                            <a:srgbClr val="162A43"/>
                          </a:solidFill>
                          <a:latin typeface="Nimbus Sans"/>
                          <a:ea typeface="Nimbus Sans"/>
                          <a:cs typeface="Nimbus Sans"/>
                        </a:rPr>
                        <a:t>Brendon Wheeler</a:t>
                      </a:r>
                    </a:p>
                  </a:txBody>
                  <a:tcPr marL="91440" marR="91440" marT="45720" marB="45720" anchor="ctr">
                    <a:solidFill>
                      <a:srgbClr val="EEF2F7"/>
                    </a:solidFill>
                  </a:tcPr>
                </a:tc>
              </a:tr>
              <a:tr h="579438">
                <a:tc>
                  <a:txBody>
                    <a:bodyPr lIns="123825" tIns="57150" rIns="95250" bIns="57150">
                      <a:noAutofit/>
                    </a:bodyPr>
                    <a:lstStyle/>
                    <a:p>
                      <a:r>
                        <a:rPr sz="1725" b="0">
                          <a:solidFill>
                            <a:srgbClr val="162A43"/>
                          </a:solidFill>
                          <a:latin typeface="Nimbus Sans"/>
                          <a:ea typeface="Nimbus Sans"/>
                          <a:cs typeface="Nimbus Sans"/>
                        </a:rPr>
                        <a:t>Nov 5, 19 and 23*</a:t>
                      </a:r>
                    </a:p>
                    <a:p>
                      <a:r>
                        <a:rPr sz="1725" b="0">
                          <a:solidFill>
                            <a:srgbClr val="162A43"/>
                          </a:solidFill>
                          <a:latin typeface="Nimbus Sans"/>
                          <a:ea typeface="Nimbus Sans"/>
                          <a:cs typeface="Nimbus Sans"/>
                        </a:rPr>
                        <a:t>2–3 p.m.</a:t>
                      </a:r>
                    </a:p>
                  </a:txBody>
                  <a:tcPr marL="91440" marR="91440" marT="45720" marB="45720" anchor="ctr">
                    <a:solidFill>
                      <a:srgbClr val="FFFFFF"/>
                    </a:solidFill>
                  </a:tcPr>
                </a:tc>
                <a:tc>
                  <a:txBody>
                    <a:bodyPr lIns="123825" tIns="57150" rIns="95250" bIns="57150">
                      <a:noAutofit/>
                    </a:bodyPr>
                    <a:lstStyle/>
                    <a:p>
                      <a:r>
                        <a:rPr sz="1725" b="0">
                          <a:solidFill>
                            <a:srgbClr val="162A43"/>
                          </a:solidFill>
                          <a:latin typeface="Nimbus Sans"/>
                          <a:ea typeface="Nimbus Sans"/>
                          <a:cs typeface="Nimbus Sans"/>
                        </a:rPr>
                        <a:t>Brainy Bots: Arduino, ESP32 and LLMs</a:t>
                      </a:r>
                    </a:p>
                  </a:txBody>
                  <a:tcPr marL="91440" marR="91440" marT="45720" marB="45720" anchor="ctr">
                    <a:solidFill>
                      <a:srgbClr val="FFFFFF"/>
                    </a:solidFill>
                  </a:tcPr>
                </a:tc>
                <a:tc>
                  <a:txBody>
                    <a:bodyPr lIns="123825" tIns="57150" rIns="95250" bIns="57150">
                      <a:noAutofit/>
                    </a:bodyPr>
                    <a:lstStyle/>
                    <a:p>
                      <a:r>
                        <a:rPr sz="1725" b="0">
                          <a:solidFill>
                            <a:srgbClr val="162A43"/>
                          </a:solidFill>
                          <a:latin typeface="Nimbus Sans"/>
                          <a:ea typeface="Nimbus Sans"/>
                          <a:cs typeface="Nimbus Sans"/>
                        </a:rPr>
                        <a:t>Alvaro Alvarez / Inyoung Shin</a:t>
                      </a:r>
                    </a:p>
                  </a:txBody>
                  <a:tcPr marL="91440" marR="91440" marT="45720" marB="45720" anchor="ctr">
                    <a:solidFill>
                      <a:srgbClr val="FFFFFF"/>
                    </a:solidFill>
                  </a:tcPr>
                </a:tc>
              </a:tr>
              <a:tr h="579438">
                <a:tc>
                  <a:txBody>
                    <a:bodyPr lIns="123825" tIns="57150" rIns="95250" bIns="57150">
                      <a:noAutofit/>
                    </a:bodyPr>
                    <a:lstStyle/>
                    <a:p>
                      <a:r>
                        <a:rPr sz="1725" b="0">
                          <a:solidFill>
                            <a:srgbClr val="162A43"/>
                          </a:solidFill>
                          <a:latin typeface="Nimbus Sans"/>
                          <a:ea typeface="Nimbus Sans"/>
                          <a:cs typeface="Nimbus Sans"/>
                        </a:rPr>
                        <a:t>Nov 11, 2–3 p.m.</a:t>
                      </a:r>
                    </a:p>
                  </a:txBody>
                  <a:tcPr marL="91440" marR="91440" marT="45720" marB="45720" anchor="ctr">
                    <a:solidFill>
                      <a:srgbClr val="EEF2F7"/>
                    </a:solidFill>
                  </a:tcPr>
                </a:tc>
                <a:tc>
                  <a:txBody>
                    <a:bodyPr lIns="123825" tIns="57150" rIns="95250" bIns="57150">
                      <a:noAutofit/>
                    </a:bodyPr>
                    <a:lstStyle/>
                    <a:p>
                      <a:r>
                        <a:rPr sz="1725" b="0">
                          <a:solidFill>
                            <a:srgbClr val="162A43"/>
                          </a:solidFill>
                          <a:latin typeface="Nimbus Sans"/>
                          <a:ea typeface="Nimbus Sans"/>
                          <a:cs typeface="Nimbus Sans"/>
                        </a:rPr>
                        <a:t>Maker Meetup: Sewing and Embroidery</a:t>
                      </a:r>
                    </a:p>
                  </a:txBody>
                  <a:tcPr marL="91440" marR="91440" marT="45720" marB="45720" anchor="ctr">
                    <a:solidFill>
                      <a:srgbClr val="EEF2F7"/>
                    </a:solidFill>
                  </a:tcPr>
                </a:tc>
                <a:tc>
                  <a:txBody>
                    <a:bodyPr lIns="123825" tIns="57150" rIns="95250" bIns="57150">
                      <a:noAutofit/>
                    </a:bodyPr>
                    <a:lstStyle/>
                    <a:p>
                      <a:r>
                        <a:rPr sz="1725" b="0">
                          <a:solidFill>
                            <a:srgbClr val="162A43"/>
                          </a:solidFill>
                          <a:latin typeface="Nimbus Sans"/>
                          <a:ea typeface="Nimbus Sans"/>
                          <a:cs typeface="Nimbus Sans"/>
                        </a:rPr>
                        <a:t>Brendon Wheeler</a:t>
                      </a:r>
                    </a:p>
                  </a:txBody>
                  <a:tcPr marL="91440" marR="91440" marT="45720" marB="45720" anchor="ctr">
                    <a:solidFill>
                      <a:srgbClr val="EEF2F7"/>
                    </a:solidFill>
                  </a:tcPr>
                </a:tc>
              </a:tr>
            </a:tbl>
          </a:graphicData>
        </a:graphic>
      </p:graphicFrame>
      <p:sp>
        <p:nvSpPr>
          <p:cNvPr id="6" name="text-4">
            <a:extLst xmlns:a="http://schemas.openxmlformats.org/drawingml/2006/main">
              <a:ext uri="{FF2B5EF4-FFF2-40B4-BE49-F238E27FC236}">
                <a16:creationId xmlns:a16="http://schemas.microsoft.com/office/drawing/2014/main" id="{B1594EFB-2C24-4BDD-8523-D3E5EC6E54AA}"/>
              </a:ext>
            </a:extLst>
          </p:cNvPr>
          <p:cNvSpPr>
            <a:spLocks xmlns:a="http://schemas.openxmlformats.org/drawingml/2006/main" noGrp="1"/>
          </p:cNvSpPr>
          <p:nvPr/>
        </p:nvSpPr>
        <p:spPr>
          <a:xfrm xmlns:a="http://schemas.openxmlformats.org/drawingml/2006/main">
            <a:off x="609600" y="548640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1">
                <a:solidFill>
                  <a:srgbClr val="003DA5"/>
                </a:solidFill>
                <a:latin typeface="Nimbus Sans"/>
                <a:ea typeface="Nimbus Sans"/>
                <a:cs typeface="Nimbus Sans"/>
              </a:defRPr>
            </a:pPr>
            <a:r>
              <a:rPr sz="1725" b="1">
                <a:solidFill>
                  <a:srgbClr val="003DA5"/>
                </a:solidFill>
                <a:latin typeface="Nimbus Sans"/>
                <a:ea typeface="Nimbus Sans"/>
                <a:cs typeface="Nimbus Sans"/>
              </a:rPr>
              <a:t>*The November 23 Brainy Bots date requires confirmation.</a:t>
            </a:r>
          </a:p>
        </p:txBody>
      </p:sp>
      <p:sp>
        <p:nvSpPr>
          <p:cNvPr id="7" name="text-5">
            <a:extLst xmlns:a="http://schemas.openxmlformats.org/drawingml/2006/main">
              <a:ext uri="{FF2B5EF4-FFF2-40B4-BE49-F238E27FC236}">
                <a16:creationId xmlns:a16="http://schemas.microsoft.com/office/drawing/2014/main" id="{DD7EBD7D-3DD8-4ECB-BEB6-824BA524A483}"/>
              </a:ext>
            </a:extLst>
          </p:cNvPr>
          <p:cNvSpPr>
            <a:spLocks xmlns:a="http://schemas.openxmlformats.org/drawingml/2006/main" noGrp="1"/>
          </p:cNvSpPr>
          <p:nvPr/>
        </p:nvSpPr>
        <p:spPr>
          <a:xfrm xmlns:a="http://schemas.openxmlformats.org/drawingml/2006/main">
            <a:off x="609600" y="594360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0">
                <a:solidFill>
                  <a:srgbClr val="003DA5"/>
                </a:solidFill>
                <a:latin typeface="Nimbus Sans"/>
                <a:ea typeface="Nimbus Sans"/>
                <a:cs typeface="Nimbus Sans"/>
              </a:defRPr>
            </a:pPr>
            <a:r>
              <a:rPr sz="1500" b="0" u="sng">
                <a:solidFill>
                  <a:srgbClr val="003DA5"/>
                </a:solidFill>
                <a:latin typeface="Nimbus Sans"/>
                <a:ea typeface="Nimbus Sans"/>
                <a:cs typeface="Nimbus Sans"/>
                <a:hlinkClick xmlns:r="http://schemas.openxmlformats.org/officeDocument/2006/relationships" r:id="Rbaa5ba399bc64075"/>
              </a:rPr>
              <a:t>All times Pacific. Calendar and registration</a:t>
            </a:r>
          </a:p>
        </p:txBody>
      </p:sp>
    </p:spTree>
    <p:extLst>
      <p:ext uri="{BB962C8B-B14F-4D97-AF65-F5344CB8AC3E}">
        <p14:creationId xmlns:p14="http://schemas.microsoft.com/office/powerpoint/2010/main" val="1612912040"/>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1">
            <a:extLst xmlns:a="http://schemas.openxmlformats.org/drawingml/2006/main">
              <a:ext uri="{FF2B5EF4-FFF2-40B4-BE49-F238E27FC236}">
                <a16:creationId xmlns:a16="http://schemas.microsoft.com/office/drawing/2014/main" id="{8C6DF71A-24ED-44AC-A361-051692343BE4}"/>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REFERENCE</a:t>
            </a:r>
          </a:p>
        </p:txBody>
      </p:sp>
      <p:sp>
        <p:nvSpPr>
          <p:cNvPr id="2" name="text-2">
            <a:extLst xmlns:a="http://schemas.openxmlformats.org/drawingml/2006/main">
              <a:ext uri="{FF2B5EF4-FFF2-40B4-BE49-F238E27FC236}">
                <a16:creationId xmlns:a16="http://schemas.microsoft.com/office/drawing/2014/main" id="{8D4F7839-50DB-44BE-9F31-B2C2D0556E2D}"/>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Fall workshops: fabrication and media</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f3438dd36c0b4aaa"/>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24B8758D-1595-4059-9626-61929896006F}"/>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33</a:t>
            </a:r>
          </a:p>
        </p:txBody>
      </p:sp>
      <p:graphicFrame>
        <p:nvGraphicFramePr>
          <p:cNvPr id="11" name=""/>
          <p:cNvGraphicFramePr/>
          <p:nvPr/>
        </p:nvGraphicFramePr>
        <p:xfrm>
          <a:off xmlns:a="http://schemas.openxmlformats.org/drawingml/2006/main" x="609600" y="1828800"/>
          <a:ext xmlns:a="http://schemas.openxmlformats.org/drawingml/2006/main" cx="10972800" cy="3686175"/>
        </p:xfrm>
        <a:graphic xmlns:a="http://schemas.openxmlformats.org/drawingml/2006/main">
          <a:graphicData uri="http://schemas.openxmlformats.org/drawingml/2006/table">
            <a:tbl>
              <a:tblPr/>
              <a:tblGrid>
                <a:gridCol w="3267075"/>
                <a:gridCol w="5095875"/>
                <a:gridCol w="2609850"/>
              </a:tblGrid>
              <a:tr h="614363">
                <a:tc>
                  <a:txBody>
                    <a:bodyPr lIns="123825" tIns="57150" rIns="95250" bIns="57150">
                      <a:noAutofit/>
                    </a:bodyPr>
                    <a:lstStyle/>
                    <a:p>
                      <a:r>
                        <a:rPr sz="1650" b="1">
                          <a:solidFill>
                            <a:srgbClr val="FFFFFF"/>
                          </a:solidFill>
                          <a:latin typeface="Nimbus Sans"/>
                          <a:ea typeface="Nimbus Sans"/>
                          <a:cs typeface="Nimbus Sans"/>
                        </a:rPr>
                        <a:t>Date and time</a:t>
                      </a:r>
                    </a:p>
                  </a:txBody>
                  <a:tcPr marL="91440" marR="91440" marT="45720" marB="45720" anchor="ctr">
                    <a:solidFill>
                      <a:srgbClr val="0D2047"/>
                    </a:solidFill>
                  </a:tcPr>
                </a:tc>
                <a:tc>
                  <a:txBody>
                    <a:bodyPr lIns="123825" tIns="57150" rIns="95250" bIns="57150">
                      <a:noAutofit/>
                    </a:bodyPr>
                    <a:lstStyle/>
                    <a:p>
                      <a:r>
                        <a:rPr sz="1650" b="1">
                          <a:solidFill>
                            <a:srgbClr val="FFFFFF"/>
                          </a:solidFill>
                          <a:latin typeface="Nimbus Sans"/>
                          <a:ea typeface="Nimbus Sans"/>
                          <a:cs typeface="Nimbus Sans"/>
                        </a:rPr>
                        <a:t>Session</a:t>
                      </a:r>
                    </a:p>
                  </a:txBody>
                  <a:tcPr marL="91440" marR="91440" marT="45720" marB="45720" anchor="ctr">
                    <a:solidFill>
                      <a:srgbClr val="0D2047"/>
                    </a:solidFill>
                  </a:tcPr>
                </a:tc>
                <a:tc>
                  <a:txBody>
                    <a:bodyPr lIns="123825" tIns="57150" rIns="95250" bIns="57150">
                      <a:noAutofit/>
                    </a:bodyPr>
                    <a:lstStyle/>
                    <a:p>
                      <a:r>
                        <a:rPr sz="1650" b="1">
                          <a:solidFill>
                            <a:srgbClr val="FFFFFF"/>
                          </a:solidFill>
                          <a:latin typeface="Nimbus Sans"/>
                          <a:ea typeface="Nimbus Sans"/>
                          <a:cs typeface="Nimbus Sans"/>
                        </a:rPr>
                        <a:t>Lead</a:t>
                      </a:r>
                    </a:p>
                  </a:txBody>
                  <a:tcPr marL="91440" marR="91440" marT="45720" marB="45720" anchor="ctr">
                    <a:solidFill>
                      <a:srgbClr val="0D2047"/>
                    </a:solidFill>
                  </a:tcPr>
                </a:tc>
              </a:tr>
              <a:tr h="614363">
                <a:tc>
                  <a:txBody>
                    <a:bodyPr lIns="123825" tIns="57150" rIns="95250" bIns="57150">
                      <a:noAutofit/>
                    </a:bodyPr>
                    <a:lstStyle/>
                    <a:p>
                      <a:r>
                        <a:rPr sz="1725" b="0">
                          <a:solidFill>
                            <a:srgbClr val="162A43"/>
                          </a:solidFill>
                          <a:latin typeface="Nimbus Sans"/>
                          <a:ea typeface="Nimbus Sans"/>
                          <a:cs typeface="Nimbus Sans"/>
                        </a:rPr>
                        <a:t>Nov 18, 11 a.m.–Noon</a:t>
                      </a:r>
                    </a:p>
                  </a:txBody>
                  <a:tcPr marL="91440" marR="91440" marT="45720" marB="45720" anchor="ctr">
                    <a:solidFill>
                      <a:srgbClr val="EEF2F7"/>
                    </a:solidFill>
                  </a:tcPr>
                </a:tc>
                <a:tc>
                  <a:txBody>
                    <a:bodyPr lIns="123825" tIns="57150" rIns="95250" bIns="57150">
                      <a:noAutofit/>
                    </a:bodyPr>
                    <a:lstStyle/>
                    <a:p>
                      <a:r>
                        <a:rPr sz="1725" b="0">
                          <a:solidFill>
                            <a:srgbClr val="162A43"/>
                          </a:solidFill>
                          <a:latin typeface="Nimbus Sans"/>
                          <a:ea typeface="Nimbus Sans"/>
                          <a:cs typeface="Nimbus Sans"/>
                        </a:rPr>
                        <a:t>Tinkering Research: Laser Engraving</a:t>
                      </a:r>
                    </a:p>
                  </a:txBody>
                  <a:tcPr marL="91440" marR="91440" marT="45720" marB="45720" anchor="ctr">
                    <a:solidFill>
                      <a:srgbClr val="EEF2F7"/>
                    </a:solidFill>
                  </a:tcPr>
                </a:tc>
                <a:tc>
                  <a:txBody>
                    <a:bodyPr lIns="123825" tIns="57150" rIns="95250" bIns="57150">
                      <a:noAutofit/>
                    </a:bodyPr>
                    <a:lstStyle/>
                    <a:p>
                      <a:r>
                        <a:rPr sz="1725" b="0">
                          <a:solidFill>
                            <a:srgbClr val="162A43"/>
                          </a:solidFill>
                          <a:latin typeface="Nimbus Sans"/>
                          <a:ea typeface="Nimbus Sans"/>
                          <a:cs typeface="Nimbus Sans"/>
                        </a:rPr>
                        <a:t>Brendon Wheeler</a:t>
                      </a:r>
                    </a:p>
                  </a:txBody>
                  <a:tcPr marL="91440" marR="91440" marT="45720" marB="45720" anchor="ctr">
                    <a:solidFill>
                      <a:srgbClr val="EEF2F7"/>
                    </a:solidFill>
                  </a:tcPr>
                </a:tc>
              </a:tr>
              <a:tr h="614363">
                <a:tc>
                  <a:txBody>
                    <a:bodyPr lIns="123825" tIns="57150" rIns="95250" bIns="57150">
                      <a:noAutofit/>
                    </a:bodyPr>
                    <a:lstStyle/>
                    <a:p>
                      <a:r>
                        <a:rPr sz="1725" b="0">
                          <a:solidFill>
                            <a:srgbClr val="162A43"/>
                          </a:solidFill>
                          <a:latin typeface="Nimbus Sans"/>
                          <a:ea typeface="Nimbus Sans"/>
                          <a:cs typeface="Nimbus Sans"/>
                        </a:rPr>
                        <a:t>Nov 18, 2–3 p.m.</a:t>
                      </a:r>
                    </a:p>
                  </a:txBody>
                  <a:tcPr marL="91440" marR="91440" marT="45720" marB="45720" anchor="ctr">
                    <a:solidFill>
                      <a:srgbClr val="FFFFFF"/>
                    </a:solidFill>
                  </a:tcPr>
                </a:tc>
                <a:tc>
                  <a:txBody>
                    <a:bodyPr lIns="123825" tIns="57150" rIns="95250" bIns="57150">
                      <a:noAutofit/>
                    </a:bodyPr>
                    <a:lstStyle/>
                    <a:p>
                      <a:r>
                        <a:rPr sz="1725" b="0">
                          <a:solidFill>
                            <a:srgbClr val="162A43"/>
                          </a:solidFill>
                          <a:latin typeface="Nimbus Sans"/>
                          <a:ea typeface="Nimbus Sans"/>
                          <a:cs typeface="Nimbus Sans"/>
                        </a:rPr>
                        <a:t>The AI 3D Revolution</a:t>
                      </a:r>
                    </a:p>
                  </a:txBody>
                  <a:tcPr marL="91440" marR="91440" marT="45720" marB="45720" anchor="ctr">
                    <a:solidFill>
                      <a:srgbClr val="FFFFFF"/>
                    </a:solidFill>
                  </a:tcPr>
                </a:tc>
                <a:tc>
                  <a:txBody>
                    <a:bodyPr lIns="123825" tIns="57150" rIns="95250" bIns="57150">
                      <a:noAutofit/>
                    </a:bodyPr>
                    <a:lstStyle/>
                    <a:p>
                      <a:r>
                        <a:rPr sz="1725" b="0">
                          <a:solidFill>
                            <a:srgbClr val="162A43"/>
                          </a:solidFill>
                          <a:latin typeface="Nimbus Sans"/>
                          <a:ea typeface="Nimbus Sans"/>
                          <a:cs typeface="Nimbus Sans"/>
                        </a:rPr>
                        <a:t>Alvaro Alvarez</a:t>
                      </a:r>
                    </a:p>
                  </a:txBody>
                  <a:tcPr marL="91440" marR="91440" marT="45720" marB="45720" anchor="ctr">
                    <a:solidFill>
                      <a:srgbClr val="FFFFFF"/>
                    </a:solidFill>
                  </a:tcPr>
                </a:tc>
              </a:tr>
              <a:tr h="614363">
                <a:tc>
                  <a:txBody>
                    <a:bodyPr lIns="123825" tIns="57150" rIns="95250" bIns="57150">
                      <a:noAutofit/>
                    </a:bodyPr>
                    <a:lstStyle/>
                    <a:p>
                      <a:r>
                        <a:rPr sz="1725" b="0">
                          <a:solidFill>
                            <a:srgbClr val="162A43"/>
                          </a:solidFill>
                          <a:latin typeface="Nimbus Sans"/>
                          <a:ea typeface="Nimbus Sans"/>
                          <a:cs typeface="Nimbus Sans"/>
                        </a:rPr>
                        <a:t>Nov 25, Noon–1:30 p.m.</a:t>
                      </a:r>
                    </a:p>
                  </a:txBody>
                  <a:tcPr marL="91440" marR="91440" marT="45720" marB="45720" anchor="ctr">
                    <a:solidFill>
                      <a:srgbClr val="EEF2F7"/>
                    </a:solidFill>
                  </a:tcPr>
                </a:tc>
                <a:tc>
                  <a:txBody>
                    <a:bodyPr lIns="123825" tIns="57150" rIns="95250" bIns="57150">
                      <a:noAutofit/>
                    </a:bodyPr>
                    <a:lstStyle/>
                    <a:p>
                      <a:r>
                        <a:rPr sz="1725" b="0">
                          <a:solidFill>
                            <a:srgbClr val="162A43"/>
                          </a:solidFill>
                          <a:latin typeface="Nimbus Sans"/>
                          <a:ea typeface="Nimbus Sans"/>
                          <a:cs typeface="Nimbus Sans"/>
                        </a:rPr>
                        <a:t>Mini Maker: Thankful Origami</a:t>
                      </a:r>
                    </a:p>
                  </a:txBody>
                  <a:tcPr marL="91440" marR="91440" marT="45720" marB="45720" anchor="ctr">
                    <a:solidFill>
                      <a:srgbClr val="EEF2F7"/>
                    </a:solidFill>
                  </a:tcPr>
                </a:tc>
                <a:tc>
                  <a:txBody>
                    <a:bodyPr lIns="123825" tIns="57150" rIns="95250" bIns="57150">
                      <a:noAutofit/>
                    </a:bodyPr>
                    <a:lstStyle/>
                    <a:p>
                      <a:r>
                        <a:rPr sz="1725" b="0">
                          <a:solidFill>
                            <a:srgbClr val="162A43"/>
                          </a:solidFill>
                          <a:latin typeface="Nimbus Sans"/>
                          <a:ea typeface="Nimbus Sans"/>
                          <a:cs typeface="Nimbus Sans"/>
                        </a:rPr>
                        <a:t>Brendon Wheeler</a:t>
                      </a:r>
                    </a:p>
                  </a:txBody>
                  <a:tcPr marL="91440" marR="91440" marT="45720" marB="45720" anchor="ctr">
                    <a:solidFill>
                      <a:srgbClr val="EEF2F7"/>
                    </a:solidFill>
                  </a:tcPr>
                </a:tc>
              </a:tr>
              <a:tr h="614363">
                <a:tc>
                  <a:txBody>
                    <a:bodyPr lIns="123825" tIns="57150" rIns="95250" bIns="57150">
                      <a:noAutofit/>
                    </a:bodyPr>
                    <a:lstStyle/>
                    <a:p>
                      <a:r>
                        <a:rPr sz="1725" b="0">
                          <a:solidFill>
                            <a:srgbClr val="162A43"/>
                          </a:solidFill>
                          <a:latin typeface="Nimbus Sans"/>
                          <a:ea typeface="Nimbus Sans"/>
                          <a:cs typeface="Nimbus Sans"/>
                        </a:rPr>
                        <a:t>Dec 9, Noon–1:30 p.m.</a:t>
                      </a:r>
                    </a:p>
                  </a:txBody>
                  <a:tcPr marL="91440" marR="91440" marT="45720" marB="45720" anchor="ctr">
                    <a:solidFill>
                      <a:srgbClr val="FFFFFF"/>
                    </a:solidFill>
                  </a:tcPr>
                </a:tc>
                <a:tc>
                  <a:txBody>
                    <a:bodyPr lIns="123825" tIns="57150" rIns="95250" bIns="57150">
                      <a:noAutofit/>
                    </a:bodyPr>
                    <a:lstStyle/>
                    <a:p>
                      <a:r>
                        <a:rPr sz="1725" b="0">
                          <a:solidFill>
                            <a:srgbClr val="162A43"/>
                          </a:solidFill>
                          <a:latin typeface="Nimbus Sans"/>
                          <a:ea typeface="Nimbus Sans"/>
                          <a:cs typeface="Nimbus Sans"/>
                        </a:rPr>
                        <a:t>Mini Maker: Silent Painting</a:t>
                      </a:r>
                    </a:p>
                  </a:txBody>
                  <a:tcPr marL="91440" marR="91440" marT="45720" marB="45720" anchor="ctr">
                    <a:solidFill>
                      <a:srgbClr val="FFFFFF"/>
                    </a:solidFill>
                  </a:tcPr>
                </a:tc>
                <a:tc>
                  <a:txBody>
                    <a:bodyPr lIns="123825" tIns="57150" rIns="95250" bIns="57150">
                      <a:noAutofit/>
                    </a:bodyPr>
                    <a:lstStyle/>
                    <a:p>
                      <a:r>
                        <a:rPr sz="1725" b="0">
                          <a:solidFill>
                            <a:srgbClr val="162A43"/>
                          </a:solidFill>
                          <a:latin typeface="Nimbus Sans"/>
                          <a:ea typeface="Nimbus Sans"/>
                          <a:cs typeface="Nimbus Sans"/>
                        </a:rPr>
                        <a:t>Brendon Wheeler</a:t>
                      </a:r>
                    </a:p>
                  </a:txBody>
                  <a:tcPr marL="91440" marR="91440" marT="45720" marB="45720" anchor="ctr">
                    <a:solidFill>
                      <a:srgbClr val="FFFFFF"/>
                    </a:solidFill>
                  </a:tcPr>
                </a:tc>
              </a:tr>
              <a:tr h="614363">
                <a:tc>
                  <a:txBody>
                    <a:bodyPr lIns="123825" tIns="57150" rIns="95250" bIns="57150">
                      <a:noAutofit/>
                    </a:bodyPr>
                    <a:lstStyle/>
                    <a:p>
                      <a:r>
                        <a:rPr sz="1725" b="0">
                          <a:solidFill>
                            <a:srgbClr val="162A43"/>
                          </a:solidFill>
                          <a:latin typeface="Nimbus Sans"/>
                          <a:ea typeface="Nimbus Sans"/>
                          <a:cs typeface="Nimbus Sans"/>
                        </a:rPr>
                        <a:t>Wednesdays, Oct 7–Dec 16</a:t>
                      </a:r>
                    </a:p>
                    <a:p>
                      <a:r>
                        <a:rPr sz="1725" b="0">
                          <a:solidFill>
                            <a:srgbClr val="162A43"/>
                          </a:solidFill>
                          <a:latin typeface="Nimbus Sans"/>
                          <a:ea typeface="Nimbus Sans"/>
                          <a:cs typeface="Nimbus Sans"/>
                        </a:rPr>
                        <a:t>9:30 a.m.–1 p.m.</a:t>
                      </a:r>
                    </a:p>
                  </a:txBody>
                  <a:tcPr marL="91440" marR="91440" marT="45720" marB="45720" anchor="ctr">
                    <a:solidFill>
                      <a:srgbClr val="EEF2F7"/>
                    </a:solidFill>
                  </a:tcPr>
                </a:tc>
                <a:tc>
                  <a:txBody>
                    <a:bodyPr lIns="123825" tIns="57150" rIns="95250" bIns="57150">
                      <a:noAutofit/>
                    </a:bodyPr>
                    <a:lstStyle/>
                    <a:p>
                      <a:r>
                        <a:rPr sz="1725" b="0">
                          <a:solidFill>
                            <a:srgbClr val="162A43"/>
                          </a:solidFill>
                          <a:latin typeface="Nimbus Sans"/>
                          <a:ea typeface="Nimbus Sans"/>
                          <a:cs typeface="Nimbus Sans"/>
                        </a:rPr>
                        <a:t>Makerspace Tabling at the Bell Tower</a:t>
                      </a:r>
                    </a:p>
                  </a:txBody>
                  <a:tcPr marL="91440" marR="91440" marT="45720" marB="45720" anchor="ctr">
                    <a:solidFill>
                      <a:srgbClr val="EEF2F7"/>
                    </a:solidFill>
                  </a:tcPr>
                </a:tc>
                <a:tc>
                  <a:txBody>
                    <a:bodyPr lIns="123825" tIns="57150" rIns="95250" bIns="57150">
                      <a:noAutofit/>
                    </a:bodyPr>
                    <a:lstStyle/>
                    <a:p>
                      <a:r>
                        <a:rPr sz="1725" b="0">
                          <a:solidFill>
                            <a:srgbClr val="162A43"/>
                          </a:solidFill>
                          <a:latin typeface="Nimbus Sans"/>
                          <a:ea typeface="Nimbus Sans"/>
                          <a:cs typeface="Nimbus Sans"/>
                        </a:rPr>
                        <a:t>Brendon Wheeler</a:t>
                      </a:r>
                    </a:p>
                  </a:txBody>
                  <a:tcPr marL="91440" marR="91440" marT="45720" marB="45720" anchor="ctr">
                    <a:solidFill>
                      <a:srgbClr val="EEF2F7"/>
                    </a:solidFill>
                  </a:tcPr>
                </a:tc>
              </a:tr>
            </a:tbl>
          </a:graphicData>
        </a:graphic>
      </p:graphicFrame>
      <p:sp>
        <p:nvSpPr>
          <p:cNvPr id="6" name="text-4">
            <a:extLst xmlns:a="http://schemas.openxmlformats.org/drawingml/2006/main">
              <a:ext uri="{FF2B5EF4-FFF2-40B4-BE49-F238E27FC236}">
                <a16:creationId xmlns:a16="http://schemas.microsoft.com/office/drawing/2014/main" id="{034BB2FE-4DDB-424F-903B-5917B188E348}"/>
              </a:ext>
            </a:extLst>
          </p:cNvPr>
          <p:cNvSpPr>
            <a:spLocks xmlns:a="http://schemas.openxmlformats.org/drawingml/2006/main" noGrp="1"/>
          </p:cNvSpPr>
          <p:nvPr/>
        </p:nvSpPr>
        <p:spPr>
          <a:xfrm xmlns:a="http://schemas.openxmlformats.org/drawingml/2006/main">
            <a:off x="609600" y="594360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0">
                <a:solidFill>
                  <a:srgbClr val="003DA5"/>
                </a:solidFill>
                <a:latin typeface="Nimbus Sans"/>
                <a:ea typeface="Nimbus Sans"/>
                <a:cs typeface="Nimbus Sans"/>
              </a:defRPr>
            </a:pPr>
            <a:r>
              <a:rPr sz="1500" b="0" u="sng">
                <a:solidFill>
                  <a:srgbClr val="003DA5"/>
                </a:solidFill>
                <a:latin typeface="Nimbus Sans"/>
                <a:ea typeface="Nimbus Sans"/>
                <a:cs typeface="Nimbus Sans"/>
                <a:hlinkClick xmlns:r="http://schemas.openxmlformats.org/officeDocument/2006/relationships" r:id="Rdbb02d497cea4eae"/>
              </a:rPr>
              <a:t>All times Pacific. Calendar and registration</a:t>
            </a:r>
          </a:p>
        </p:txBody>
      </p:sp>
    </p:spTree>
    <p:extLst>
      <p:ext uri="{BB962C8B-B14F-4D97-AF65-F5344CB8AC3E}">
        <p14:creationId xmlns:p14="http://schemas.microsoft.com/office/powerpoint/2010/main" val="994205782"/>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
            <a:extLst xmlns:a="http://schemas.openxmlformats.org/drawingml/2006/main">
              <a:ext uri="{FF2B5EF4-FFF2-40B4-BE49-F238E27FC236}">
                <a16:creationId xmlns:a16="http://schemas.microsoft.com/office/drawing/2014/main" id="{B828E8B9-1EBC-45D1-8150-91209440869C}"/>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REFERENCE</a:t>
            </a:r>
          </a:p>
        </p:txBody>
      </p:sp>
      <p:sp>
        <p:nvSpPr>
          <p:cNvPr id="2" name="text-2">
            <a:extLst xmlns:a="http://schemas.openxmlformats.org/drawingml/2006/main">
              <a:ext uri="{FF2B5EF4-FFF2-40B4-BE49-F238E27FC236}">
                <a16:creationId xmlns:a16="http://schemas.microsoft.com/office/drawing/2014/main" id="{3389B975-B51C-4AA9-9F5A-352B27359103}"/>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Digital scholarship: fall 2026</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e11db3b94884765"/>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F5A34509-C4E6-4053-BA2F-F8C93E900DE6}"/>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34</a:t>
            </a:r>
          </a:p>
        </p:txBody>
      </p:sp>
      <p:sp>
        <p:nvSpPr>
          <p:cNvPr id="5" name="text-4">
            <a:extLst xmlns:a="http://schemas.openxmlformats.org/drawingml/2006/main">
              <a:ext uri="{FF2B5EF4-FFF2-40B4-BE49-F238E27FC236}">
                <a16:creationId xmlns:a16="http://schemas.microsoft.com/office/drawing/2014/main" id="{193A3C52-A5FE-470A-8F74-EF60864C64FC}"/>
              </a:ext>
            </a:extLst>
          </p:cNvPr>
          <p:cNvSpPr>
            <a:spLocks xmlns:a="http://schemas.openxmlformats.org/drawingml/2006/main" noGrp="1"/>
          </p:cNvSpPr>
          <p:nvPr/>
        </p:nvSpPr>
        <p:spPr>
          <a:xfrm xmlns:a="http://schemas.openxmlformats.org/drawingml/2006/main">
            <a:off x="609600" y="17145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0">
                <a:solidFill>
                  <a:srgbClr val="003DA5"/>
                </a:solidFill>
                <a:latin typeface="Nimbus Sans"/>
                <a:ea typeface="Nimbus Sans"/>
                <a:cs typeface="Nimbus Sans"/>
              </a:defRPr>
            </a:pPr>
            <a:r>
              <a:rPr sz="2025" b="0">
                <a:solidFill>
                  <a:srgbClr val="003DA5"/>
                </a:solidFill>
                <a:latin typeface="Nimbus Sans"/>
                <a:ea typeface="Nimbus Sans"/>
                <a:cs typeface="Nimbus Sans"/>
              </a:rPr>
              <a:t>Workshops: 11 a.m.–Noon Pacific on Zoom</a:t>
            </a:r>
          </a:p>
        </p:txBody>
      </p:sp>
      <p:graphicFrame>
        <p:nvGraphicFramePr>
          <p:cNvPr id="14" name=""/>
          <p:cNvGraphicFramePr/>
          <p:nvPr/>
        </p:nvGraphicFramePr>
        <p:xfrm>
          <a:off xmlns:a="http://schemas.openxmlformats.org/drawingml/2006/main" x="609600" y="2352675"/>
          <a:ext xmlns:a="http://schemas.openxmlformats.org/drawingml/2006/main" cx="10972800" cy="3219450"/>
        </p:xfrm>
        <a:graphic xmlns:a="http://schemas.openxmlformats.org/drawingml/2006/main">
          <a:graphicData uri="http://schemas.openxmlformats.org/drawingml/2006/table">
            <a:tbl>
              <a:tblPr/>
              <a:tblGrid>
                <a:gridCol w="2000250"/>
                <a:gridCol w="8972550"/>
              </a:tblGrid>
              <a:tr h="536575">
                <a:tc>
                  <a:txBody>
                    <a:bodyPr lIns="123825" tIns="57150" rIns="95250" bIns="57150">
                      <a:noAutofit/>
                    </a:bodyPr>
                    <a:lstStyle/>
                    <a:p>
                      <a:r>
                        <a:rPr sz="1875" b="1">
                          <a:solidFill>
                            <a:srgbClr val="FFFFFF"/>
                          </a:solidFill>
                          <a:latin typeface="Nimbus Sans"/>
                          <a:ea typeface="Nimbus Sans"/>
                          <a:cs typeface="Nimbus Sans"/>
                        </a:rPr>
                        <a:t>Date</a:t>
                      </a:r>
                    </a:p>
                  </a:txBody>
                  <a:tcPr marL="91440" marR="91440" marT="45720" marB="45720" anchor="ctr">
                    <a:solidFill>
                      <a:srgbClr val="0D2047"/>
                    </a:solidFill>
                  </a:tcPr>
                </a:tc>
                <a:tc>
                  <a:txBody>
                    <a:bodyPr lIns="123825" tIns="57150" rIns="95250" bIns="57150">
                      <a:noAutofit/>
                    </a:bodyPr>
                    <a:lstStyle/>
                    <a:p>
                      <a:r>
                        <a:rPr sz="1875" b="1">
                          <a:solidFill>
                            <a:srgbClr val="FFFFFF"/>
                          </a:solidFill>
                          <a:latin typeface="Nimbus Sans"/>
                          <a:ea typeface="Nimbus Sans"/>
                          <a:cs typeface="Nimbus Sans"/>
                        </a:rPr>
                        <a:t>Session or deadline</a:t>
                      </a:r>
                    </a:p>
                  </a:txBody>
                  <a:tcPr marL="91440" marR="91440" marT="45720" marB="45720" anchor="ctr">
                    <a:solidFill>
                      <a:srgbClr val="0D2047"/>
                    </a:solidFill>
                  </a:tcPr>
                </a:tc>
              </a:tr>
              <a:tr h="536575">
                <a:tc>
                  <a:txBody>
                    <a:bodyPr lIns="123825" tIns="57150" rIns="95250" bIns="57150">
                      <a:noAutofit/>
                    </a:bodyPr>
                    <a:lstStyle/>
                    <a:p>
                      <a:r>
                        <a:rPr sz="1950" b="0">
                          <a:solidFill>
                            <a:srgbClr val="162A43"/>
                          </a:solidFill>
                          <a:latin typeface="Nimbus Sans"/>
                          <a:ea typeface="Nimbus Sans"/>
                          <a:cs typeface="Nimbus Sans"/>
                        </a:rPr>
                        <a:t>Sep 28</a:t>
                      </a:r>
                    </a:p>
                  </a:txBody>
                  <a:tcPr marL="91440" marR="91440" marT="45720" marB="45720" anchor="ctr">
                    <a:solidFill>
                      <a:srgbClr val="EEF2F7"/>
                    </a:solidFill>
                  </a:tcPr>
                </a:tc>
                <a:tc>
                  <a:txBody>
                    <a:bodyPr lIns="123825" tIns="57150" rIns="95250" bIns="57150">
                      <a:noAutofit/>
                    </a:bodyPr>
                    <a:lstStyle/>
                    <a:p>
                      <a:r>
                        <a:rPr sz="1950" b="0">
                          <a:solidFill>
                            <a:srgbClr val="162A43"/>
                          </a:solidFill>
                          <a:latin typeface="Nimbus Sans"/>
                          <a:ea typeface="Nimbus Sans"/>
                          <a:cs typeface="Nimbus Sans"/>
                        </a:rPr>
                        <a:t>Digital Scholarship Certificate orientation</a:t>
                      </a:r>
                    </a:p>
                  </a:txBody>
                  <a:tcPr marL="91440" marR="91440" marT="45720" marB="45720" anchor="ctr">
                    <a:solidFill>
                      <a:srgbClr val="EEF2F7"/>
                    </a:solidFill>
                  </a:tcPr>
                </a:tc>
              </a:tr>
              <a:tr h="536575">
                <a:tc>
                  <a:txBody>
                    <a:bodyPr lIns="123825" tIns="57150" rIns="95250" bIns="57150">
                      <a:noAutofit/>
                    </a:bodyPr>
                    <a:lstStyle/>
                    <a:p>
                      <a:r>
                        <a:rPr sz="1950" b="0">
                          <a:solidFill>
                            <a:srgbClr val="162A43"/>
                          </a:solidFill>
                          <a:latin typeface="Nimbus Sans"/>
                          <a:ea typeface="Nimbus Sans"/>
                          <a:cs typeface="Nimbus Sans"/>
                        </a:rPr>
                        <a:t>Oct 14</a:t>
                      </a:r>
                    </a:p>
                  </a:txBody>
                  <a:tcPr marL="91440" marR="91440" marT="45720" marB="45720" anchor="ctr">
                    <a:solidFill>
                      <a:srgbClr val="FFFFFF"/>
                    </a:solidFill>
                  </a:tcPr>
                </a:tc>
                <a:tc>
                  <a:txBody>
                    <a:bodyPr lIns="123825" tIns="57150" rIns="95250" bIns="57150">
                      <a:noAutofit/>
                    </a:bodyPr>
                    <a:lstStyle/>
                    <a:p>
                      <a:r>
                        <a:rPr sz="1950" b="0">
                          <a:solidFill>
                            <a:srgbClr val="162A43"/>
                          </a:solidFill>
                          <a:latin typeface="Nimbus Sans"/>
                          <a:ea typeface="Nimbus Sans"/>
                          <a:cs typeface="Nimbus Sans"/>
                        </a:rPr>
                        <a:t>Digital Research Portfolio Using No/Low-Code Tools</a:t>
                      </a:r>
                    </a:p>
                  </a:txBody>
                  <a:tcPr marL="91440" marR="91440" marT="45720" marB="45720" anchor="ctr">
                    <a:solidFill>
                      <a:srgbClr val="FFFFFF"/>
                    </a:solidFill>
                  </a:tcPr>
                </a:tc>
              </a:tr>
              <a:tr h="536575">
                <a:tc>
                  <a:txBody>
                    <a:bodyPr lIns="123825" tIns="57150" rIns="95250" bIns="57150">
                      <a:noAutofit/>
                    </a:bodyPr>
                    <a:lstStyle/>
                    <a:p>
                      <a:r>
                        <a:rPr sz="1950" b="0">
                          <a:solidFill>
                            <a:srgbClr val="162A43"/>
                          </a:solidFill>
                          <a:latin typeface="Nimbus Sans"/>
                          <a:ea typeface="Nimbus Sans"/>
                          <a:cs typeface="Nimbus Sans"/>
                        </a:rPr>
                        <a:t>Nov 4</a:t>
                      </a:r>
                    </a:p>
                  </a:txBody>
                  <a:tcPr marL="91440" marR="91440" marT="45720" marB="45720" anchor="ctr">
                    <a:solidFill>
                      <a:srgbClr val="EEF2F7"/>
                    </a:solidFill>
                  </a:tcPr>
                </a:tc>
                <a:tc>
                  <a:txBody>
                    <a:bodyPr lIns="123825" tIns="57150" rIns="95250" bIns="57150">
                      <a:noAutofit/>
                    </a:bodyPr>
                    <a:lstStyle/>
                    <a:p>
                      <a:r>
                        <a:rPr sz="1950" b="0">
                          <a:solidFill>
                            <a:srgbClr val="162A43"/>
                          </a:solidFill>
                          <a:latin typeface="Nimbus Sans"/>
                          <a:ea typeface="Nimbus Sans"/>
                          <a:cs typeface="Nimbus Sans"/>
                        </a:rPr>
                        <a:t>Digital Scholarship Project Types and Best Practices</a:t>
                      </a:r>
                    </a:p>
                  </a:txBody>
                  <a:tcPr marL="91440" marR="91440" marT="45720" marB="45720" anchor="ctr">
                    <a:solidFill>
                      <a:srgbClr val="EEF2F7"/>
                    </a:solidFill>
                  </a:tcPr>
                </a:tc>
              </a:tr>
              <a:tr h="536575">
                <a:tc>
                  <a:txBody>
                    <a:bodyPr lIns="123825" tIns="57150" rIns="95250" bIns="57150">
                      <a:noAutofit/>
                    </a:bodyPr>
                    <a:lstStyle/>
                    <a:p>
                      <a:r>
                        <a:rPr sz="1950" b="0">
                          <a:solidFill>
                            <a:srgbClr val="162A43"/>
                          </a:solidFill>
                          <a:latin typeface="Nimbus Sans"/>
                          <a:ea typeface="Nimbus Sans"/>
                          <a:cs typeface="Nimbus Sans"/>
                        </a:rPr>
                        <a:t>Nov 18</a:t>
                      </a:r>
                    </a:p>
                  </a:txBody>
                  <a:tcPr marL="91440" marR="91440" marT="45720" marB="45720" anchor="ctr">
                    <a:solidFill>
                      <a:srgbClr val="FFFFFF"/>
                    </a:solidFill>
                  </a:tcPr>
                </a:tc>
                <a:tc>
                  <a:txBody>
                    <a:bodyPr lIns="123825" tIns="57150" rIns="95250" bIns="57150">
                      <a:noAutofit/>
                    </a:bodyPr>
                    <a:lstStyle/>
                    <a:p>
                      <a:r>
                        <a:rPr sz="1950" b="0">
                          <a:solidFill>
                            <a:srgbClr val="162A43"/>
                          </a:solidFill>
                          <a:latin typeface="Nimbus Sans"/>
                          <a:ea typeface="Nimbus Sans"/>
                          <a:cs typeface="Nimbus Sans"/>
                        </a:rPr>
                        <a:t>Digital Storytelling: Building 2D Online Exhibits</a:t>
                      </a:r>
                    </a:p>
                  </a:txBody>
                  <a:tcPr marL="91440" marR="91440" marT="45720" marB="45720" anchor="ctr">
                    <a:solidFill>
                      <a:srgbClr val="FFFFFF"/>
                    </a:solidFill>
                  </a:tcPr>
                </a:tc>
              </a:tr>
              <a:tr h="536575">
                <a:tc>
                  <a:txBody>
                    <a:bodyPr lIns="123825" tIns="57150" rIns="95250" bIns="57150">
                      <a:noAutofit/>
                    </a:bodyPr>
                    <a:lstStyle/>
                    <a:p>
                      <a:r>
                        <a:rPr sz="1950" b="0">
                          <a:solidFill>
                            <a:srgbClr val="162A43"/>
                          </a:solidFill>
                          <a:latin typeface="Nimbus Sans"/>
                          <a:ea typeface="Nimbus Sans"/>
                          <a:cs typeface="Nimbus Sans"/>
                        </a:rPr>
                        <a:t>Dec 11</a:t>
                      </a:r>
                    </a:p>
                  </a:txBody>
                  <a:tcPr marL="91440" marR="91440" marT="45720" marB="45720" anchor="ctr">
                    <a:solidFill>
                      <a:srgbClr val="EEF2F7"/>
                    </a:solidFill>
                  </a:tcPr>
                </a:tc>
                <a:tc>
                  <a:txBody>
                    <a:bodyPr lIns="123825" tIns="57150" rIns="95250" bIns="57150">
                      <a:noAutofit/>
                    </a:bodyPr>
                    <a:lstStyle/>
                    <a:p>
                      <a:r>
                        <a:rPr sz="1950" b="0">
                          <a:solidFill>
                            <a:srgbClr val="162A43"/>
                          </a:solidFill>
                          <a:latin typeface="Nimbus Sans"/>
                          <a:ea typeface="Nimbus Sans"/>
                          <a:cs typeface="Nimbus Sans"/>
                        </a:rPr>
                        <a:t>Experiential Learning Module interest deadline</a:t>
                      </a:r>
                    </a:p>
                  </a:txBody>
                  <a:tcPr marL="91440" marR="91440" marT="45720" marB="45720" anchor="ctr">
                    <a:solidFill>
                      <a:srgbClr val="EEF2F7"/>
                    </a:solidFill>
                  </a:tcPr>
                </a:tc>
              </a:tr>
            </a:tbl>
          </a:graphicData>
        </a:graphic>
      </p:graphicFrame>
      <p:sp>
        <p:nvSpPr>
          <p:cNvPr id="7" name="text-5">
            <a:extLst xmlns:a="http://schemas.openxmlformats.org/drawingml/2006/main">
              <a:ext uri="{FF2B5EF4-FFF2-40B4-BE49-F238E27FC236}">
                <a16:creationId xmlns:a16="http://schemas.microsoft.com/office/drawing/2014/main" id="{CF2E50F1-4F0F-4E6E-A07E-E732C70A657E}"/>
              </a:ext>
            </a:extLst>
          </p:cNvPr>
          <p:cNvSpPr>
            <a:spLocks xmlns:a="http://schemas.openxmlformats.org/drawingml/2006/main" noGrp="1"/>
          </p:cNvSpPr>
          <p:nvPr/>
        </p:nvSpPr>
        <p:spPr>
          <a:xfrm xmlns:a="http://schemas.openxmlformats.org/drawingml/2006/main">
            <a:off x="609600" y="5943600"/>
            <a:ext cx="5048250" cy="35623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650" b="0">
                <a:solidFill>
                  <a:srgbClr val="003DA5"/>
                </a:solidFill>
                <a:latin typeface="Nimbus Sans"/>
                <a:ea typeface="Nimbus Sans"/>
                <a:cs typeface="Nimbus Sans"/>
              </a:defRPr>
            </a:pPr>
            <a:r>
              <a:rPr sz="1650" b="0" u="sng">
                <a:solidFill>
                  <a:srgbClr val="003DA5"/>
                </a:solidFill>
                <a:latin typeface="Nimbus Sans"/>
                <a:ea typeface="Nimbus Sans"/>
                <a:cs typeface="Nimbus Sans"/>
                <a:hlinkClick xmlns:r="http://schemas.openxmlformats.org/officeDocument/2006/relationships" r:id="Re3bdf2d5147d4b0e"/>
              </a:rPr>
              <a:t>Certificate enrollment</a:t>
            </a:r>
          </a:p>
        </p:txBody>
      </p:sp>
      <p:sp>
        <p:nvSpPr>
          <p:cNvPr id="8" name="text-6">
            <a:extLst xmlns:a="http://schemas.openxmlformats.org/drawingml/2006/main">
              <a:ext uri="{FF2B5EF4-FFF2-40B4-BE49-F238E27FC236}">
                <a16:creationId xmlns:a16="http://schemas.microsoft.com/office/drawing/2014/main" id="{0B2C7CAB-27ED-4DEC-BE67-8F208BDE40BB}"/>
              </a:ext>
            </a:extLst>
          </p:cNvPr>
          <p:cNvSpPr>
            <a:spLocks xmlns:a="http://schemas.openxmlformats.org/drawingml/2006/main" noGrp="1"/>
          </p:cNvSpPr>
          <p:nvPr/>
        </p:nvSpPr>
        <p:spPr>
          <a:xfrm xmlns:a="http://schemas.openxmlformats.org/drawingml/2006/main">
            <a:off x="6334125" y="5943600"/>
            <a:ext cx="5048250" cy="35623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650" b="0">
                <a:solidFill>
                  <a:srgbClr val="003DA5"/>
                </a:solidFill>
                <a:latin typeface="Nimbus Sans"/>
                <a:ea typeface="Nimbus Sans"/>
                <a:cs typeface="Nimbus Sans"/>
              </a:defRPr>
            </a:pPr>
            <a:r>
              <a:rPr sz="1650" b="0" u="sng">
                <a:solidFill>
                  <a:srgbClr val="003DA5"/>
                </a:solidFill>
                <a:latin typeface="Nimbus Sans"/>
                <a:ea typeface="Nimbus Sans"/>
                <a:cs typeface="Nimbus Sans"/>
                <a:hlinkClick xmlns:r="http://schemas.openxmlformats.org/officeDocument/2006/relationships" r:id="Ra22fa844775a4700"/>
              </a:rPr>
              <a:t>Questions: jingh@ucr.edu</a:t>
            </a:r>
          </a:p>
        </p:txBody>
      </p:sp>
    </p:spTree>
    <p:extLst>
      <p:ext uri="{BB962C8B-B14F-4D97-AF65-F5344CB8AC3E}">
        <p14:creationId xmlns:p14="http://schemas.microsoft.com/office/powerpoint/2010/main" val="406321286"/>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1">
            <a:extLst xmlns:a="http://schemas.openxmlformats.org/drawingml/2006/main">
              <a:ext uri="{FF2B5EF4-FFF2-40B4-BE49-F238E27FC236}">
                <a16:creationId xmlns:a16="http://schemas.microsoft.com/office/drawing/2014/main" id="{C2F07E2E-5ED4-46CF-AE3E-95F35276B917}"/>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REFERENCE</a:t>
            </a:r>
          </a:p>
        </p:txBody>
      </p:sp>
      <p:sp>
        <p:nvSpPr>
          <p:cNvPr id="2" name="text-2">
            <a:extLst xmlns:a="http://schemas.openxmlformats.org/drawingml/2006/main">
              <a:ext uri="{FF2B5EF4-FFF2-40B4-BE49-F238E27FC236}">
                <a16:creationId xmlns:a16="http://schemas.microsoft.com/office/drawing/2014/main" id="{2C78036C-D10E-4B82-B8D9-6C30B4BF3371}"/>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Digital scholarship: winter and spring 2027</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0f891004ba6a4024"/>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716BFF1A-4806-49A5-A4F4-C3391020E803}"/>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35</a:t>
            </a:r>
          </a:p>
        </p:txBody>
      </p:sp>
      <p:sp>
        <p:nvSpPr>
          <p:cNvPr id="5" name="text-4">
            <a:extLst xmlns:a="http://schemas.openxmlformats.org/drawingml/2006/main">
              <a:ext uri="{FF2B5EF4-FFF2-40B4-BE49-F238E27FC236}">
                <a16:creationId xmlns:a16="http://schemas.microsoft.com/office/drawing/2014/main" id="{25EE7763-36A1-46F9-8787-8F9937042EDC}"/>
              </a:ext>
            </a:extLst>
          </p:cNvPr>
          <p:cNvSpPr>
            <a:spLocks xmlns:a="http://schemas.openxmlformats.org/drawingml/2006/main" noGrp="1"/>
          </p:cNvSpPr>
          <p:nvPr/>
        </p:nvSpPr>
        <p:spPr>
          <a:xfrm xmlns:a="http://schemas.openxmlformats.org/drawingml/2006/main">
            <a:off x="609600" y="17145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0">
                <a:solidFill>
                  <a:srgbClr val="003DA5"/>
                </a:solidFill>
                <a:latin typeface="Nimbus Sans"/>
                <a:ea typeface="Nimbus Sans"/>
                <a:cs typeface="Nimbus Sans"/>
              </a:defRPr>
            </a:pPr>
            <a:r>
              <a:rPr sz="2025" b="0">
                <a:solidFill>
                  <a:srgbClr val="003DA5"/>
                </a:solidFill>
                <a:latin typeface="Nimbus Sans"/>
                <a:ea typeface="Nimbus Sans"/>
                <a:cs typeface="Nimbus Sans"/>
              </a:rPr>
              <a:t>Workshops: 11 a.m.–Noon Pacific on Zoom</a:t>
            </a:r>
          </a:p>
        </p:txBody>
      </p:sp>
      <p:graphicFrame>
        <p:nvGraphicFramePr>
          <p:cNvPr id="13" name=""/>
          <p:cNvGraphicFramePr/>
          <p:nvPr/>
        </p:nvGraphicFramePr>
        <p:xfrm>
          <a:off xmlns:a="http://schemas.openxmlformats.org/drawingml/2006/main" x="609600" y="2286000"/>
          <a:ext xmlns:a="http://schemas.openxmlformats.org/drawingml/2006/main" cx="10972800" cy="3476625"/>
        </p:xfrm>
        <a:graphic xmlns:a="http://schemas.openxmlformats.org/drawingml/2006/main">
          <a:graphicData uri="http://schemas.openxmlformats.org/drawingml/2006/table">
            <a:tbl>
              <a:tblPr/>
              <a:tblGrid>
                <a:gridCol w="2000250"/>
                <a:gridCol w="8972550"/>
              </a:tblGrid>
              <a:tr h="496661">
                <a:tc>
                  <a:txBody>
                    <a:bodyPr lIns="123825" tIns="57150" rIns="95250" bIns="57150">
                      <a:noAutofit/>
                    </a:bodyPr>
                    <a:lstStyle/>
                    <a:p>
                      <a:r>
                        <a:rPr sz="1800" b="1">
                          <a:solidFill>
                            <a:srgbClr val="FFFFFF"/>
                          </a:solidFill>
                          <a:latin typeface="Nimbus Sans"/>
                          <a:ea typeface="Nimbus Sans"/>
                          <a:cs typeface="Nimbus Sans"/>
                        </a:rPr>
                        <a:t>Date</a:t>
                      </a:r>
                    </a:p>
                  </a:txBody>
                  <a:tcPr marL="91440" marR="91440" marT="45720" marB="45720" anchor="ctr">
                    <a:solidFill>
                      <a:srgbClr val="0D2047"/>
                    </a:solidFill>
                  </a:tcPr>
                </a:tc>
                <a:tc>
                  <a:txBody>
                    <a:bodyPr lIns="123825" tIns="57150" rIns="95250" bIns="57150">
                      <a:noAutofit/>
                    </a:bodyPr>
                    <a:lstStyle/>
                    <a:p>
                      <a:r>
                        <a:rPr sz="1800" b="1">
                          <a:solidFill>
                            <a:srgbClr val="FFFFFF"/>
                          </a:solidFill>
                          <a:latin typeface="Nimbus Sans"/>
                          <a:ea typeface="Nimbus Sans"/>
                          <a:cs typeface="Nimbus Sans"/>
                        </a:rPr>
                        <a:t>Session</a:t>
                      </a:r>
                    </a:p>
                  </a:txBody>
                  <a:tcPr marL="91440" marR="91440" marT="45720" marB="45720" anchor="ctr">
                    <a:solidFill>
                      <a:srgbClr val="0D2047"/>
                    </a:solidFill>
                  </a:tcPr>
                </a:tc>
              </a:tr>
              <a:tr h="496661">
                <a:tc>
                  <a:txBody>
                    <a:bodyPr lIns="123825" tIns="57150" rIns="95250" bIns="57150">
                      <a:noAutofit/>
                    </a:bodyPr>
                    <a:lstStyle/>
                    <a:p>
                      <a:r>
                        <a:rPr sz="1875" b="0">
                          <a:solidFill>
                            <a:srgbClr val="162A43"/>
                          </a:solidFill>
                          <a:latin typeface="Nimbus Sans"/>
                          <a:ea typeface="Nimbus Sans"/>
                          <a:cs typeface="Nimbus Sans"/>
                        </a:rPr>
                        <a:t>Jan 13</a:t>
                      </a:r>
                    </a:p>
                  </a:txBody>
                  <a:tcPr marL="91440" marR="91440" marT="45720" marB="45720" anchor="ctr">
                    <a:solidFill>
                      <a:srgbClr val="EEF2F7"/>
                    </a:solidFill>
                  </a:tcPr>
                </a:tc>
                <a:tc>
                  <a:txBody>
                    <a:bodyPr lIns="123825" tIns="57150" rIns="95250" bIns="57150">
                      <a:noAutofit/>
                    </a:bodyPr>
                    <a:lstStyle/>
                    <a:p>
                      <a:r>
                        <a:rPr sz="1875" b="0">
                          <a:solidFill>
                            <a:srgbClr val="162A43"/>
                          </a:solidFill>
                          <a:latin typeface="Nimbus Sans"/>
                          <a:ea typeface="Nimbus Sans"/>
                          <a:cs typeface="Nimbus Sans"/>
                        </a:rPr>
                        <a:t>Computational Methods in Text Analysis, Part 1</a:t>
                      </a:r>
                    </a:p>
                  </a:txBody>
                  <a:tcPr marL="91440" marR="91440" marT="45720" marB="45720" anchor="ctr">
                    <a:solidFill>
                      <a:srgbClr val="EEF2F7"/>
                    </a:solidFill>
                  </a:tcPr>
                </a:tc>
              </a:tr>
              <a:tr h="496661">
                <a:tc>
                  <a:txBody>
                    <a:bodyPr lIns="123825" tIns="57150" rIns="95250" bIns="57150">
                      <a:noAutofit/>
                    </a:bodyPr>
                    <a:lstStyle/>
                    <a:p>
                      <a:r>
                        <a:rPr sz="1875" b="0">
                          <a:solidFill>
                            <a:srgbClr val="162A43"/>
                          </a:solidFill>
                          <a:latin typeface="Nimbus Sans"/>
                          <a:ea typeface="Nimbus Sans"/>
                          <a:cs typeface="Nimbus Sans"/>
                        </a:rPr>
                        <a:t>Feb 3</a:t>
                      </a:r>
                    </a:p>
                  </a:txBody>
                  <a:tcPr marL="91440" marR="91440" marT="45720" marB="45720" anchor="ctr">
                    <a:solidFill>
                      <a:srgbClr val="FFFFFF"/>
                    </a:solidFill>
                  </a:tcPr>
                </a:tc>
                <a:tc>
                  <a:txBody>
                    <a:bodyPr lIns="123825" tIns="57150" rIns="95250" bIns="57150">
                      <a:noAutofit/>
                    </a:bodyPr>
                    <a:lstStyle/>
                    <a:p>
                      <a:r>
                        <a:rPr sz="1875" b="0">
                          <a:solidFill>
                            <a:srgbClr val="162A43"/>
                          </a:solidFill>
                          <a:latin typeface="Nimbus Sans"/>
                          <a:ea typeface="Nimbus Sans"/>
                          <a:cs typeface="Nimbus Sans"/>
                        </a:rPr>
                        <a:t>Computational Methods in Text Analysis, Part 2</a:t>
                      </a:r>
                    </a:p>
                  </a:txBody>
                  <a:tcPr marL="91440" marR="91440" marT="45720" marB="45720" anchor="ctr">
                    <a:solidFill>
                      <a:srgbClr val="FFFFFF"/>
                    </a:solidFill>
                  </a:tcPr>
                </a:tc>
              </a:tr>
              <a:tr h="496661">
                <a:tc>
                  <a:txBody>
                    <a:bodyPr lIns="123825" tIns="57150" rIns="95250" bIns="57150">
                      <a:noAutofit/>
                    </a:bodyPr>
                    <a:lstStyle/>
                    <a:p>
                      <a:r>
                        <a:rPr sz="1875" b="0">
                          <a:solidFill>
                            <a:srgbClr val="162A43"/>
                          </a:solidFill>
                          <a:latin typeface="Nimbus Sans"/>
                          <a:ea typeface="Nimbus Sans"/>
                          <a:cs typeface="Nimbus Sans"/>
                        </a:rPr>
                        <a:t>Feb 17</a:t>
                      </a:r>
                    </a:p>
                  </a:txBody>
                  <a:tcPr marL="91440" marR="91440" marT="45720" marB="45720" anchor="ctr">
                    <a:solidFill>
                      <a:srgbClr val="EEF2F7"/>
                    </a:solidFill>
                  </a:tcPr>
                </a:tc>
                <a:tc>
                  <a:txBody>
                    <a:bodyPr lIns="123825" tIns="57150" rIns="95250" bIns="57150">
                      <a:noAutofit/>
                    </a:bodyPr>
                    <a:lstStyle/>
                    <a:p>
                      <a:r>
                        <a:rPr sz="1875" b="0">
                          <a:solidFill>
                            <a:srgbClr val="162A43"/>
                          </a:solidFill>
                          <a:latin typeface="Nimbus Sans"/>
                          <a:ea typeface="Nimbus Sans"/>
                          <a:cs typeface="Nimbus Sans"/>
                        </a:rPr>
                        <a:t>XR Design and 3D Experiences</a:t>
                      </a:r>
                    </a:p>
                  </a:txBody>
                  <a:tcPr marL="91440" marR="91440" marT="45720" marB="45720" anchor="ctr">
                    <a:solidFill>
                      <a:srgbClr val="EEF2F7"/>
                    </a:solidFill>
                  </a:tcPr>
                </a:tc>
              </a:tr>
              <a:tr h="496661">
                <a:tc>
                  <a:txBody>
                    <a:bodyPr lIns="123825" tIns="57150" rIns="95250" bIns="57150">
                      <a:noAutofit/>
                    </a:bodyPr>
                    <a:lstStyle/>
                    <a:p>
                      <a:r>
                        <a:rPr sz="1875" b="0">
                          <a:solidFill>
                            <a:srgbClr val="162A43"/>
                          </a:solidFill>
                          <a:latin typeface="Nimbus Sans"/>
                          <a:ea typeface="Nimbus Sans"/>
                          <a:cs typeface="Nimbus Sans"/>
                        </a:rPr>
                        <a:t>Mar 31</a:t>
                      </a:r>
                    </a:p>
                  </a:txBody>
                  <a:tcPr marL="91440" marR="91440" marT="45720" marB="45720" anchor="ctr">
                    <a:solidFill>
                      <a:srgbClr val="FFFFFF"/>
                    </a:solidFill>
                  </a:tcPr>
                </a:tc>
                <a:tc>
                  <a:txBody>
                    <a:bodyPr lIns="123825" tIns="57150" rIns="95250" bIns="57150">
                      <a:noAutofit/>
                    </a:bodyPr>
                    <a:lstStyle/>
                    <a:p>
                      <a:r>
                        <a:rPr sz="1875" b="0">
                          <a:solidFill>
                            <a:srgbClr val="162A43"/>
                          </a:solidFill>
                          <a:latin typeface="Nimbus Sans"/>
                          <a:ea typeface="Nimbus Sans"/>
                          <a:cs typeface="Nimbus Sans"/>
                        </a:rPr>
                        <a:t>Qualitative Data Analysis and Tools</a:t>
                      </a:r>
                    </a:p>
                  </a:txBody>
                  <a:tcPr marL="91440" marR="91440" marT="45720" marB="45720" anchor="ctr">
                    <a:solidFill>
                      <a:srgbClr val="FFFFFF"/>
                    </a:solidFill>
                  </a:tcPr>
                </a:tc>
              </a:tr>
              <a:tr h="496661">
                <a:tc>
                  <a:txBody>
                    <a:bodyPr lIns="123825" tIns="57150" rIns="95250" bIns="57150">
                      <a:noAutofit/>
                    </a:bodyPr>
                    <a:lstStyle/>
                    <a:p>
                      <a:r>
                        <a:rPr sz="1875" b="0">
                          <a:solidFill>
                            <a:srgbClr val="162A43"/>
                          </a:solidFill>
                          <a:latin typeface="Nimbus Sans"/>
                          <a:ea typeface="Nimbus Sans"/>
                          <a:cs typeface="Nimbus Sans"/>
                        </a:rPr>
                        <a:t>Apr 21</a:t>
                      </a:r>
                    </a:p>
                  </a:txBody>
                  <a:tcPr marL="91440" marR="91440" marT="45720" marB="45720" anchor="ctr">
                    <a:solidFill>
                      <a:srgbClr val="EEF2F7"/>
                    </a:solidFill>
                  </a:tcPr>
                </a:tc>
                <a:tc>
                  <a:txBody>
                    <a:bodyPr lIns="123825" tIns="57150" rIns="95250" bIns="57150">
                      <a:noAutofit/>
                    </a:bodyPr>
                    <a:lstStyle/>
                    <a:p>
                      <a:r>
                        <a:rPr sz="1875" b="0">
                          <a:solidFill>
                            <a:srgbClr val="162A43"/>
                          </a:solidFill>
                          <a:latin typeface="Nimbus Sans"/>
                          <a:ea typeface="Nimbus Sans"/>
                          <a:cs typeface="Nimbus Sans"/>
                        </a:rPr>
                        <a:t>Academic Publishing: Academic Author Profiles</a:t>
                      </a:r>
                    </a:p>
                  </a:txBody>
                  <a:tcPr marL="91440" marR="91440" marT="45720" marB="45720" anchor="ctr">
                    <a:solidFill>
                      <a:srgbClr val="EEF2F7"/>
                    </a:solidFill>
                  </a:tcPr>
                </a:tc>
              </a:tr>
              <a:tr h="496661">
                <a:tc>
                  <a:txBody>
                    <a:bodyPr lIns="123825" tIns="57150" rIns="95250" bIns="57150">
                      <a:noAutofit/>
                    </a:bodyPr>
                    <a:lstStyle/>
                    <a:p>
                      <a:r>
                        <a:rPr sz="1875" b="0">
                          <a:solidFill>
                            <a:srgbClr val="162A43"/>
                          </a:solidFill>
                          <a:latin typeface="Nimbus Sans"/>
                          <a:ea typeface="Nimbus Sans"/>
                          <a:cs typeface="Nimbus Sans"/>
                        </a:rPr>
                        <a:t>May 12</a:t>
                      </a:r>
                    </a:p>
                  </a:txBody>
                  <a:tcPr marL="91440" marR="91440" marT="45720" marB="45720" anchor="ctr">
                    <a:solidFill>
                      <a:srgbClr val="FFFFFF"/>
                    </a:solidFill>
                  </a:tcPr>
                </a:tc>
                <a:tc>
                  <a:txBody>
                    <a:bodyPr lIns="123825" tIns="57150" rIns="95250" bIns="57150">
                      <a:noAutofit/>
                    </a:bodyPr>
                    <a:lstStyle/>
                    <a:p>
                      <a:r>
                        <a:rPr sz="1875" b="0">
                          <a:solidFill>
                            <a:srgbClr val="162A43"/>
                          </a:solidFill>
                          <a:latin typeface="Nimbus Sans"/>
                          <a:ea typeface="Nimbus Sans"/>
                          <a:cs typeface="Nimbus Sans"/>
                        </a:rPr>
                        <a:t>Academic Publishing: Publications</a:t>
                      </a:r>
                    </a:p>
                  </a:txBody>
                  <a:tcPr marL="91440" marR="91440" marT="45720" marB="45720" anchor="ctr">
                    <a:solidFill>
                      <a:srgbClr val="FFFFFF"/>
                    </a:solidFill>
                  </a:tcPr>
                </a:tc>
              </a:tr>
            </a:tbl>
          </a:graphicData>
        </a:graphic>
      </p:graphicFrame>
      <p:sp>
        <p:nvSpPr>
          <p:cNvPr id="7" name="text-5">
            <a:extLst xmlns:a="http://schemas.openxmlformats.org/drawingml/2006/main">
              <a:ext uri="{FF2B5EF4-FFF2-40B4-BE49-F238E27FC236}">
                <a16:creationId xmlns:a16="http://schemas.microsoft.com/office/drawing/2014/main" id="{58218D3B-444D-42BA-ABAC-10720CBE4313}"/>
              </a:ext>
            </a:extLst>
          </p:cNvPr>
          <p:cNvSpPr>
            <a:spLocks xmlns:a="http://schemas.openxmlformats.org/drawingml/2006/main" noGrp="1"/>
          </p:cNvSpPr>
          <p:nvPr/>
        </p:nvSpPr>
        <p:spPr>
          <a:xfrm xmlns:a="http://schemas.openxmlformats.org/drawingml/2006/main">
            <a:off x="609600" y="5943600"/>
            <a:ext cx="10668000" cy="35623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650" b="0">
                <a:solidFill>
                  <a:srgbClr val="003DA5"/>
                </a:solidFill>
                <a:latin typeface="Nimbus Sans"/>
                <a:ea typeface="Nimbus Sans"/>
                <a:cs typeface="Nimbus Sans"/>
              </a:defRPr>
            </a:pPr>
            <a:r>
              <a:rPr sz="1650" b="0" u="sng">
                <a:solidFill>
                  <a:srgbClr val="003DA5"/>
                </a:solidFill>
                <a:latin typeface="Nimbus Sans"/>
                <a:ea typeface="Nimbus Sans"/>
                <a:cs typeface="Nimbus Sans"/>
                <a:hlinkClick xmlns:r="http://schemas.openxmlformats.org/officeDocument/2006/relationships" r:id="Rc6b3b68d66cf497a"/>
              </a:rPr>
              <a:t>Program calendar and registration</a:t>
            </a:r>
          </a:p>
        </p:txBody>
      </p:sp>
    </p:spTree>
    <p:extLst>
      <p:ext uri="{BB962C8B-B14F-4D97-AF65-F5344CB8AC3E}">
        <p14:creationId xmlns:p14="http://schemas.microsoft.com/office/powerpoint/2010/main" val="1365030371"/>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1">
            <a:extLst xmlns:a="http://schemas.openxmlformats.org/drawingml/2006/main">
              <a:ext uri="{FF2B5EF4-FFF2-40B4-BE49-F238E27FC236}">
                <a16:creationId xmlns:a16="http://schemas.microsoft.com/office/drawing/2014/main" id="{8E803D2D-7D86-41CC-94E0-B7395D4EEA79}"/>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REFERENCE</a:t>
            </a:r>
          </a:p>
        </p:txBody>
      </p:sp>
      <p:sp>
        <p:nvSpPr>
          <p:cNvPr id="2" name="text-2">
            <a:extLst xmlns:a="http://schemas.openxmlformats.org/drawingml/2006/main">
              <a:ext uri="{FF2B5EF4-FFF2-40B4-BE49-F238E27FC236}">
                <a16:creationId xmlns:a16="http://schemas.microsoft.com/office/drawing/2014/main" id="{828E060D-6AF3-4C72-A73C-6E8B88F07DCB}"/>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Research Services contact directory</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0215247a41a7461d"/>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4492BCB6-3CEA-4C89-A162-F9B446A7A0EC}"/>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36</a:t>
            </a:r>
          </a:p>
        </p:txBody>
      </p:sp>
      <p:graphicFrame>
        <p:nvGraphicFramePr>
          <p:cNvPr id="11" name=""/>
          <p:cNvGraphicFramePr/>
          <p:nvPr/>
        </p:nvGraphicFramePr>
        <p:xfrm>
          <a:off xmlns:a="http://schemas.openxmlformats.org/drawingml/2006/main" x="609600" y="1752600"/>
          <a:ext xmlns:a="http://schemas.openxmlformats.org/drawingml/2006/main" cx="10972800" cy="3905250"/>
        </p:xfrm>
        <a:graphic xmlns:a="http://schemas.openxmlformats.org/drawingml/2006/main">
          <a:graphicData uri="http://schemas.openxmlformats.org/drawingml/2006/table">
            <a:tbl>
              <a:tblPr/>
              <a:tblGrid>
                <a:gridCol w="2771775"/>
                <a:gridCol w="3819525"/>
                <a:gridCol w="4381500"/>
              </a:tblGrid>
              <a:tr h="488156">
                <a:tc>
                  <a:txBody>
                    <a:bodyPr lIns="123825" tIns="57150" rIns="95250" bIns="57150">
                      <a:noAutofit/>
                    </a:bodyPr>
                    <a:lstStyle/>
                    <a:p>
                      <a:r>
                        <a:rPr sz="1575" b="1">
                          <a:solidFill>
                            <a:srgbClr val="FFFFFF"/>
                          </a:solidFill>
                          <a:latin typeface="Nimbus Sans"/>
                          <a:ea typeface="Nimbus Sans"/>
                          <a:cs typeface="Nimbus Sans"/>
                        </a:rPr>
                        <a:t>Specialist</a:t>
                      </a:r>
                    </a:p>
                  </a:txBody>
                  <a:tcPr marL="91440" marR="91440" marT="45720" marB="45720" anchor="ctr">
                    <a:solidFill>
                      <a:srgbClr val="0D2047"/>
                    </a:solidFill>
                  </a:tcPr>
                </a:tc>
                <a:tc>
                  <a:txBody>
                    <a:bodyPr lIns="123825" tIns="57150" rIns="95250" bIns="57150">
                      <a:noAutofit/>
                    </a:bodyPr>
                    <a:lstStyle/>
                    <a:p>
                      <a:r>
                        <a:rPr sz="1575" b="1">
                          <a:solidFill>
                            <a:srgbClr val="FFFFFF"/>
                          </a:solidFill>
                          <a:latin typeface="Nimbus Sans"/>
                          <a:ea typeface="Nimbus Sans"/>
                          <a:cs typeface="Nimbus Sans"/>
                        </a:rPr>
                        <a:t>Area</a:t>
                      </a:r>
                    </a:p>
                  </a:txBody>
                  <a:tcPr marL="91440" marR="91440" marT="45720" marB="45720" anchor="ctr">
                    <a:solidFill>
                      <a:srgbClr val="0D2047"/>
                    </a:solidFill>
                  </a:tcPr>
                </a:tc>
                <a:tc>
                  <a:txBody>
                    <a:bodyPr lIns="123825" tIns="57150" rIns="95250" bIns="57150">
                      <a:noAutofit/>
                    </a:bodyPr>
                    <a:lstStyle/>
                    <a:p>
                      <a:r>
                        <a:rPr sz="1575" b="1">
                          <a:solidFill>
                            <a:srgbClr val="FFFFFF"/>
                          </a:solidFill>
                          <a:latin typeface="Nimbus Sans"/>
                          <a:ea typeface="Nimbus Sans"/>
                          <a:cs typeface="Nimbus Sans"/>
                        </a:rPr>
                        <a:t>Contact or booking</a:t>
                      </a:r>
                    </a:p>
                  </a:txBody>
                  <a:tcPr marL="91440" marR="91440" marT="45720" marB="45720" anchor="ctr">
                    <a:solidFill>
                      <a:srgbClr val="0D2047"/>
                    </a:solidFill>
                  </a:tcPr>
                </a:tc>
              </a:tr>
              <a:tr h="488156">
                <a:tc>
                  <a:txBody>
                    <a:bodyPr lIns="123825" tIns="57150" rIns="95250" bIns="57150">
                      <a:noAutofit/>
                    </a:bodyPr>
                    <a:lstStyle/>
                    <a:p>
                      <a:r>
                        <a:rPr sz="1650" b="0">
                          <a:solidFill>
                            <a:srgbClr val="162A43"/>
                          </a:solidFill>
                          <a:latin typeface="Nimbus Sans"/>
                          <a:ea typeface="Nimbus Sans"/>
                          <a:cs typeface="Nimbus Sans"/>
                        </a:rPr>
                        <a:t>Barbara Martinez Neda</a:t>
                      </a:r>
                    </a:p>
                  </a:txBody>
                  <a:tcPr marL="91440" marR="91440" marT="45720" marB="45720" anchor="ctr">
                    <a:solidFill>
                      <a:srgbClr val="EEF2F7"/>
                    </a:solidFill>
                  </a:tcPr>
                </a:tc>
                <a:tc>
                  <a:txBody>
                    <a:bodyPr lIns="123825" tIns="57150" rIns="95250" bIns="57150">
                      <a:noAutofit/>
                    </a:bodyPr>
                    <a:lstStyle/>
                    <a:p>
                      <a:r>
                        <a:rPr sz="1650" b="0">
                          <a:solidFill>
                            <a:srgbClr val="162A43"/>
                          </a:solidFill>
                          <a:latin typeface="Nimbus Sans"/>
                          <a:ea typeface="Nimbus Sans"/>
                          <a:cs typeface="Nimbus Sans"/>
                        </a:rPr>
                        <a:t>Data science</a:t>
                      </a:r>
                    </a:p>
                  </a:txBody>
                  <a:tcPr marL="91440" marR="91440" marT="45720" marB="45720" anchor="ctr">
                    <a:solidFill>
                      <a:srgbClr val="EEF2F7"/>
                    </a:solidFill>
                  </a:tcPr>
                </a:tc>
                <a:tc>
                  <a:txBody>
                    <a:bodyPr lIns="123825" tIns="57150" rIns="95250" bIns="57150">
                      <a:noAutofit/>
                    </a:bodyPr>
                    <a:lstStyle/>
                    <a:p>
                      <a:r>
                        <a:rPr sz="1650" b="0" u="sng">
                          <a:solidFill>
                            <a:srgbClr val="003DA5"/>
                          </a:solidFill>
                          <a:latin typeface="Nimbus Sans"/>
                          <a:ea typeface="Nimbus Sans"/>
                          <a:cs typeface="Nimbus Sans"/>
                          <a:hlinkClick xmlns:r="http://schemas.openxmlformats.org/officeDocument/2006/relationships" r:id="Rb97dfb49af9c4765"/>
                        </a:rPr>
                        <a:t>Book a data consultation</a:t>
                      </a:r>
                    </a:p>
                  </a:txBody>
                  <a:tcPr marL="91440" marR="91440" marT="45720" marB="45720" anchor="ctr">
                    <a:solidFill>
                      <a:srgbClr val="EEF2F7"/>
                    </a:solidFill>
                  </a:tcPr>
                </a:tc>
              </a:tr>
              <a:tr h="488156">
                <a:tc>
                  <a:txBody>
                    <a:bodyPr lIns="123825" tIns="57150" rIns="95250" bIns="57150">
                      <a:noAutofit/>
                    </a:bodyPr>
                    <a:lstStyle/>
                    <a:p>
                      <a:r>
                        <a:rPr sz="1650" b="0">
                          <a:solidFill>
                            <a:srgbClr val="162A43"/>
                          </a:solidFill>
                          <a:latin typeface="Nimbus Sans"/>
                          <a:ea typeface="Nimbus Sans"/>
                          <a:cs typeface="Nimbus Sans"/>
                        </a:rPr>
                        <a:t>Inyoung Shin</a:t>
                      </a:r>
                    </a:p>
                  </a:txBody>
                  <a:tcPr marL="91440" marR="91440" marT="45720" marB="45720" anchor="ctr">
                    <a:solidFill>
                      <a:srgbClr val="FFFFFF"/>
                    </a:solidFill>
                  </a:tcPr>
                </a:tc>
                <a:tc>
                  <a:txBody>
                    <a:bodyPr lIns="123825" tIns="57150" rIns="95250" bIns="57150">
                      <a:noAutofit/>
                    </a:bodyPr>
                    <a:lstStyle/>
                    <a:p>
                      <a:r>
                        <a:rPr sz="1650" b="0">
                          <a:solidFill>
                            <a:srgbClr val="162A43"/>
                          </a:solidFill>
                          <a:latin typeface="Nimbus Sans"/>
                          <a:ea typeface="Nimbus Sans"/>
                          <a:cs typeface="Nimbus Sans"/>
                        </a:rPr>
                        <a:t>AI research support</a:t>
                      </a:r>
                    </a:p>
                  </a:txBody>
                  <a:tcPr marL="91440" marR="91440" marT="45720" marB="45720" anchor="ctr">
                    <a:solidFill>
                      <a:srgbClr val="FFFFFF"/>
                    </a:solidFill>
                  </a:tcPr>
                </a:tc>
                <a:tc>
                  <a:txBody>
                    <a:bodyPr lIns="123825" tIns="57150" rIns="95250" bIns="57150">
                      <a:noAutofit/>
                    </a:bodyPr>
                    <a:lstStyle/>
                    <a:p>
                      <a:r>
                        <a:rPr sz="1650" b="0" u="sng">
                          <a:solidFill>
                            <a:srgbClr val="003DA5"/>
                          </a:solidFill>
                          <a:latin typeface="Nimbus Sans"/>
                          <a:ea typeface="Nimbus Sans"/>
                          <a:cs typeface="Nimbus Sans"/>
                          <a:hlinkClick xmlns:r="http://schemas.openxmlformats.org/officeDocument/2006/relationships" r:id="R57379f9655994460"/>
                        </a:rPr>
                        <a:t>Book an AI consultation</a:t>
                      </a:r>
                    </a:p>
                  </a:txBody>
                  <a:tcPr marL="91440" marR="91440" marT="45720" marB="45720" anchor="ctr">
                    <a:solidFill>
                      <a:srgbClr val="FFFFFF"/>
                    </a:solidFill>
                  </a:tcPr>
                </a:tc>
              </a:tr>
              <a:tr h="488156">
                <a:tc>
                  <a:txBody>
                    <a:bodyPr lIns="123825" tIns="57150" rIns="95250" bIns="57150">
                      <a:noAutofit/>
                    </a:bodyPr>
                    <a:lstStyle/>
                    <a:p>
                      <a:r>
                        <a:rPr sz="1650" b="0">
                          <a:solidFill>
                            <a:srgbClr val="162A43"/>
                          </a:solidFill>
                          <a:latin typeface="Nimbus Sans"/>
                          <a:ea typeface="Nimbus Sans"/>
                          <a:cs typeface="Nimbus Sans"/>
                        </a:rPr>
                        <a:t>Janet Reyes</a:t>
                      </a:r>
                    </a:p>
                  </a:txBody>
                  <a:tcPr marL="91440" marR="91440" marT="45720" marB="45720" anchor="ctr">
                    <a:solidFill>
                      <a:srgbClr val="EEF2F7"/>
                    </a:solidFill>
                  </a:tcPr>
                </a:tc>
                <a:tc>
                  <a:txBody>
                    <a:bodyPr lIns="123825" tIns="57150" rIns="95250" bIns="57150">
                      <a:noAutofit/>
                    </a:bodyPr>
                    <a:lstStyle/>
                    <a:p>
                      <a:r>
                        <a:rPr sz="1650" b="0">
                          <a:solidFill>
                            <a:srgbClr val="162A43"/>
                          </a:solidFill>
                          <a:latin typeface="Nimbus Sans"/>
                          <a:ea typeface="Nimbus Sans"/>
                          <a:cs typeface="Nimbus Sans"/>
                        </a:rPr>
                        <a:t>GIS and geospatial information</a:t>
                      </a:r>
                    </a:p>
                  </a:txBody>
                  <a:tcPr marL="91440" marR="91440" marT="45720" marB="45720" anchor="ctr">
                    <a:solidFill>
                      <a:srgbClr val="EEF2F7"/>
                    </a:solidFill>
                  </a:tcPr>
                </a:tc>
                <a:tc>
                  <a:txBody>
                    <a:bodyPr lIns="123825" tIns="57150" rIns="95250" bIns="57150">
                      <a:noAutofit/>
                    </a:bodyPr>
                    <a:lstStyle/>
                    <a:p>
                      <a:r>
                        <a:rPr sz="1650" b="0" u="sng">
                          <a:solidFill>
                            <a:srgbClr val="003DA5"/>
                          </a:solidFill>
                          <a:latin typeface="Nimbus Sans"/>
                          <a:ea typeface="Nimbus Sans"/>
                          <a:cs typeface="Nimbus Sans"/>
                          <a:hlinkClick xmlns:r="http://schemas.openxmlformats.org/officeDocument/2006/relationships" r:id="R49e34bf7069f471a"/>
                        </a:rPr>
                        <a:t>Book a GIS consultation</a:t>
                      </a:r>
                    </a:p>
                  </a:txBody>
                  <a:tcPr marL="91440" marR="91440" marT="45720" marB="45720" anchor="ctr">
                    <a:solidFill>
                      <a:srgbClr val="EEF2F7"/>
                    </a:solidFill>
                  </a:tcPr>
                </a:tc>
              </a:tr>
              <a:tr h="488156">
                <a:tc>
                  <a:txBody>
                    <a:bodyPr lIns="123825" tIns="57150" rIns="95250" bIns="57150">
                      <a:noAutofit/>
                    </a:bodyPr>
                    <a:lstStyle/>
                    <a:p>
                      <a:r>
                        <a:rPr sz="1650" b="0">
                          <a:solidFill>
                            <a:srgbClr val="162A43"/>
                          </a:solidFill>
                          <a:latin typeface="Nimbus Sans"/>
                          <a:ea typeface="Nimbus Sans"/>
                          <a:cs typeface="Nimbus Sans"/>
                        </a:rPr>
                        <a:t>Jing Han</a:t>
                      </a:r>
                    </a:p>
                  </a:txBody>
                  <a:tcPr marL="91440" marR="91440" marT="45720" marB="45720" anchor="ctr">
                    <a:solidFill>
                      <a:srgbClr val="FFFFFF"/>
                    </a:solidFill>
                  </a:tcPr>
                </a:tc>
                <a:tc>
                  <a:txBody>
                    <a:bodyPr lIns="123825" tIns="57150" rIns="95250" bIns="57150">
                      <a:noAutofit/>
                    </a:bodyPr>
                    <a:lstStyle/>
                    <a:p>
                      <a:r>
                        <a:rPr sz="1650" b="0">
                          <a:solidFill>
                            <a:srgbClr val="162A43"/>
                          </a:solidFill>
                          <a:latin typeface="Nimbus Sans"/>
                          <a:ea typeface="Nimbus Sans"/>
                          <a:cs typeface="Nimbus Sans"/>
                        </a:rPr>
                        <a:t>Digital scholarship and publishing</a:t>
                      </a:r>
                    </a:p>
                  </a:txBody>
                  <a:tcPr marL="91440" marR="91440" marT="45720" marB="45720" anchor="ctr">
                    <a:solidFill>
                      <a:srgbClr val="FFFFFF"/>
                    </a:solidFill>
                  </a:tcPr>
                </a:tc>
                <a:tc>
                  <a:txBody>
                    <a:bodyPr lIns="123825" tIns="57150" rIns="95250" bIns="57150">
                      <a:noAutofit/>
                    </a:bodyPr>
                    <a:lstStyle/>
                    <a:p>
                      <a:r>
                        <a:rPr sz="1650" b="0" u="sng">
                          <a:solidFill>
                            <a:srgbClr val="003DA5"/>
                          </a:solidFill>
                          <a:latin typeface="Nimbus Sans"/>
                          <a:ea typeface="Nimbus Sans"/>
                          <a:cs typeface="Nimbus Sans"/>
                          <a:hlinkClick xmlns:r="http://schemas.openxmlformats.org/officeDocument/2006/relationships" r:id="R334ecabe40744f0a"/>
                        </a:rPr>
                        <a:t>Book a digital scholarship consultation</a:t>
                      </a:r>
                    </a:p>
                  </a:txBody>
                  <a:tcPr marL="91440" marR="91440" marT="45720" marB="45720" anchor="ctr">
                    <a:solidFill>
                      <a:srgbClr val="FFFFFF"/>
                    </a:solidFill>
                  </a:tcPr>
                </a:tc>
              </a:tr>
              <a:tr h="488156">
                <a:tc>
                  <a:txBody>
                    <a:bodyPr lIns="123825" tIns="57150" rIns="95250" bIns="57150">
                      <a:noAutofit/>
                    </a:bodyPr>
                    <a:lstStyle/>
                    <a:p>
                      <a:r>
                        <a:rPr sz="1650" b="0">
                          <a:solidFill>
                            <a:srgbClr val="162A43"/>
                          </a:solidFill>
                          <a:latin typeface="Nimbus Sans"/>
                          <a:ea typeface="Nimbus Sans"/>
                          <a:cs typeface="Nimbus Sans"/>
                        </a:rPr>
                        <a:t>Alvaro Alvarez</a:t>
                      </a:r>
                    </a:p>
                  </a:txBody>
                  <a:tcPr marL="91440" marR="91440" marT="45720" marB="45720" anchor="ctr">
                    <a:solidFill>
                      <a:srgbClr val="EEF2F7"/>
                    </a:solidFill>
                  </a:tcPr>
                </a:tc>
                <a:tc>
                  <a:txBody>
                    <a:bodyPr lIns="123825" tIns="57150" rIns="95250" bIns="57150">
                      <a:noAutofit/>
                    </a:bodyPr>
                    <a:lstStyle/>
                    <a:p>
                      <a:r>
                        <a:rPr sz="1650" b="0">
                          <a:solidFill>
                            <a:srgbClr val="162A43"/>
                          </a:solidFill>
                          <a:latin typeface="Nimbus Sans"/>
                          <a:ea typeface="Nimbus Sans"/>
                          <a:cs typeface="Nimbus Sans"/>
                        </a:rPr>
                        <a:t>Innovative media</a:t>
                      </a:r>
                    </a:p>
                  </a:txBody>
                  <a:tcPr marL="91440" marR="91440" marT="45720" marB="45720" anchor="ctr">
                    <a:solidFill>
                      <a:srgbClr val="EEF2F7"/>
                    </a:solidFill>
                  </a:tcPr>
                </a:tc>
                <a:tc>
                  <a:txBody>
                    <a:bodyPr lIns="123825" tIns="57150" rIns="95250" bIns="57150">
                      <a:noAutofit/>
                    </a:bodyPr>
                    <a:lstStyle/>
                    <a:p>
                      <a:r>
                        <a:rPr sz="1650" b="0" u="sng">
                          <a:solidFill>
                            <a:srgbClr val="003DA5"/>
                          </a:solidFill>
                          <a:latin typeface="Nimbus Sans"/>
                          <a:ea typeface="Nimbus Sans"/>
                          <a:cs typeface="Nimbus Sans"/>
                          <a:hlinkClick xmlns:r="http://schemas.openxmlformats.org/officeDocument/2006/relationships" r:id="Rf2416afaeb4f484d"/>
                        </a:rPr>
                        <a:t>Book a media consultation</a:t>
                      </a:r>
                    </a:p>
                  </a:txBody>
                  <a:tcPr marL="91440" marR="91440" marT="45720" marB="45720" anchor="ctr">
                    <a:solidFill>
                      <a:srgbClr val="EEF2F7"/>
                    </a:solidFill>
                  </a:tcPr>
                </a:tc>
              </a:tr>
              <a:tr h="488156">
                <a:tc>
                  <a:txBody>
                    <a:bodyPr lIns="123825" tIns="57150" rIns="95250" bIns="57150">
                      <a:noAutofit/>
                    </a:bodyPr>
                    <a:lstStyle/>
                    <a:p>
                      <a:r>
                        <a:rPr sz="1650" b="0">
                          <a:solidFill>
                            <a:srgbClr val="162A43"/>
                          </a:solidFill>
                          <a:latin typeface="Nimbus Sans"/>
                          <a:ea typeface="Nimbus Sans"/>
                          <a:cs typeface="Nimbus Sans"/>
                        </a:rPr>
                        <a:t>Brendon Wheeler</a:t>
                      </a:r>
                    </a:p>
                  </a:txBody>
                  <a:tcPr marL="91440" marR="91440" marT="45720" marB="45720" anchor="ctr">
                    <a:solidFill>
                      <a:srgbClr val="FFFFFF"/>
                    </a:solidFill>
                  </a:tcPr>
                </a:tc>
                <a:tc>
                  <a:txBody>
                    <a:bodyPr lIns="123825" tIns="57150" rIns="95250" bIns="57150">
                      <a:noAutofit/>
                    </a:bodyPr>
                    <a:lstStyle/>
                    <a:p>
                      <a:r>
                        <a:rPr sz="1650" b="0">
                          <a:solidFill>
                            <a:srgbClr val="162A43"/>
                          </a:solidFill>
                          <a:latin typeface="Nimbus Sans"/>
                          <a:ea typeface="Nimbus Sans"/>
                          <a:cs typeface="Nimbus Sans"/>
                        </a:rPr>
                        <a:t>Making and robotics</a:t>
                      </a:r>
                    </a:p>
                  </a:txBody>
                  <a:tcPr marL="91440" marR="91440" marT="45720" marB="45720" anchor="ctr">
                    <a:solidFill>
                      <a:srgbClr val="FFFFFF"/>
                    </a:solidFill>
                  </a:tcPr>
                </a:tc>
                <a:tc>
                  <a:txBody>
                    <a:bodyPr lIns="123825" tIns="57150" rIns="95250" bIns="57150">
                      <a:noAutofit/>
                    </a:bodyPr>
                    <a:lstStyle/>
                    <a:p>
                      <a:r>
                        <a:rPr sz="1650" b="0" u="sng">
                          <a:solidFill>
                            <a:srgbClr val="003DA5"/>
                          </a:solidFill>
                          <a:latin typeface="Nimbus Sans"/>
                          <a:ea typeface="Nimbus Sans"/>
                          <a:cs typeface="Nimbus Sans"/>
                          <a:hlinkClick xmlns:r="http://schemas.openxmlformats.org/officeDocument/2006/relationships" r:id="R1a8ed8cfa2d54c85"/>
                        </a:rPr>
                        <a:t>brendon.wheeler@ucr.edu</a:t>
                      </a:r>
                    </a:p>
                  </a:txBody>
                  <a:tcPr marL="91440" marR="91440" marT="45720" marB="45720" anchor="ctr">
                    <a:solidFill>
                      <a:srgbClr val="FFFFFF"/>
                    </a:solidFill>
                  </a:tcPr>
                </a:tc>
              </a:tr>
              <a:tr h="488156">
                <a:tc>
                  <a:txBody>
                    <a:bodyPr lIns="123825" tIns="57150" rIns="95250" bIns="57150">
                      <a:noAutofit/>
                    </a:bodyPr>
                    <a:lstStyle/>
                    <a:p>
                      <a:r>
                        <a:rPr sz="1650" b="0">
                          <a:solidFill>
                            <a:srgbClr val="162A43"/>
                          </a:solidFill>
                          <a:latin typeface="Nimbus Sans"/>
                          <a:ea typeface="Nimbus Sans"/>
                          <a:cs typeface="Nimbus Sans"/>
                        </a:rPr>
                        <a:t>Ray Uzwyshyn</a:t>
                      </a:r>
                    </a:p>
                  </a:txBody>
                  <a:tcPr marL="91440" marR="91440" marT="45720" marB="45720" anchor="ctr">
                    <a:solidFill>
                      <a:srgbClr val="EEF2F7"/>
                    </a:solidFill>
                  </a:tcPr>
                </a:tc>
                <a:tc>
                  <a:txBody>
                    <a:bodyPr lIns="123825" tIns="57150" rIns="95250" bIns="57150">
                      <a:noAutofit/>
                    </a:bodyPr>
                    <a:lstStyle/>
                    <a:p>
                      <a:r>
                        <a:rPr sz="1650" b="0">
                          <a:solidFill>
                            <a:srgbClr val="162A43"/>
                          </a:solidFill>
                          <a:latin typeface="Nimbus Sans"/>
                          <a:ea typeface="Nimbus Sans"/>
                          <a:cs typeface="Nimbus Sans"/>
                        </a:rPr>
                        <a:t>Research partnerships</a:t>
                      </a:r>
                    </a:p>
                  </a:txBody>
                  <a:tcPr marL="91440" marR="91440" marT="45720" marB="45720" anchor="ctr">
                    <a:solidFill>
                      <a:srgbClr val="EEF2F7"/>
                    </a:solidFill>
                  </a:tcPr>
                </a:tc>
                <a:tc>
                  <a:txBody>
                    <a:bodyPr lIns="123825" tIns="57150" rIns="95250" bIns="57150">
                      <a:noAutofit/>
                    </a:bodyPr>
                    <a:lstStyle/>
                    <a:p>
                      <a:r>
                        <a:rPr sz="1650" b="0" u="sng">
                          <a:solidFill>
                            <a:srgbClr val="003DA5"/>
                          </a:solidFill>
                          <a:latin typeface="Nimbus Sans"/>
                          <a:ea typeface="Nimbus Sans"/>
                          <a:cs typeface="Nimbus Sans"/>
                          <a:hlinkClick xmlns:r="http://schemas.openxmlformats.org/officeDocument/2006/relationships" r:id="Ra66d4ac0a44b4b92"/>
                        </a:rPr>
                        <a:t>raymondu@ucr.edu</a:t>
                      </a:r>
                    </a:p>
                  </a:txBody>
                  <a:tcPr marL="91440" marR="91440" marT="45720" marB="45720" anchor="ctr">
                    <a:solidFill>
                      <a:srgbClr val="EEF2F7"/>
                    </a:solidFill>
                  </a:tcPr>
                </a:tc>
              </a:tr>
            </a:tbl>
          </a:graphicData>
        </a:graphic>
      </p:graphicFrame>
      <p:sp>
        <p:nvSpPr>
          <p:cNvPr id="6" name="text-4">
            <a:extLst xmlns:a="http://schemas.openxmlformats.org/drawingml/2006/main">
              <a:ext uri="{FF2B5EF4-FFF2-40B4-BE49-F238E27FC236}">
                <a16:creationId xmlns:a16="http://schemas.microsoft.com/office/drawing/2014/main" id="{470F406B-E3A0-46A0-A8E1-27DEB3BA5DA5}"/>
              </a:ext>
            </a:extLst>
          </p:cNvPr>
          <p:cNvSpPr>
            <a:spLocks xmlns:a="http://schemas.openxmlformats.org/drawingml/2006/main" noGrp="1"/>
          </p:cNvSpPr>
          <p:nvPr/>
        </p:nvSpPr>
        <p:spPr>
          <a:xfrm xmlns:a="http://schemas.openxmlformats.org/drawingml/2006/main">
            <a:off x="609600" y="5943600"/>
            <a:ext cx="10763250" cy="35623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650" b="0">
                <a:solidFill>
                  <a:srgbClr val="003DA5"/>
                </a:solidFill>
                <a:latin typeface="Nimbus Sans"/>
                <a:ea typeface="Nimbus Sans"/>
                <a:cs typeface="Nimbus Sans"/>
              </a:defRPr>
            </a:pPr>
            <a:r>
              <a:rPr sz="1650" b="0" u="sng">
                <a:solidFill>
                  <a:srgbClr val="003DA5"/>
                </a:solidFill>
                <a:latin typeface="Nimbus Sans"/>
                <a:ea typeface="Nimbus Sans"/>
                <a:cs typeface="Nimbus Sans"/>
                <a:hlinkClick xmlns:r="http://schemas.openxmlformats.org/officeDocument/2006/relationships" r:id="R04af6340a6794126"/>
              </a:rPr>
              <a:t>General consultation request</a:t>
            </a:r>
          </a:p>
        </p:txBody>
      </p:sp>
    </p:spTree>
    <p:extLst>
      <p:ext uri="{BB962C8B-B14F-4D97-AF65-F5344CB8AC3E}">
        <p14:creationId xmlns:p14="http://schemas.microsoft.com/office/powerpoint/2010/main" val="852366326"/>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ext-1">
            <a:extLst xmlns:a="http://schemas.openxmlformats.org/drawingml/2006/main">
              <a:ext uri="{FF2B5EF4-FFF2-40B4-BE49-F238E27FC236}">
                <a16:creationId xmlns:a16="http://schemas.microsoft.com/office/drawing/2014/main" id="{84617F68-8B1D-4C14-AFAB-B741B92880E2}"/>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REFERENCE</a:t>
            </a:r>
          </a:p>
        </p:txBody>
      </p:sp>
      <p:sp>
        <p:nvSpPr>
          <p:cNvPr id="2" name="text-2">
            <a:extLst xmlns:a="http://schemas.openxmlformats.org/drawingml/2006/main">
              <a:ext uri="{FF2B5EF4-FFF2-40B4-BE49-F238E27FC236}">
                <a16:creationId xmlns:a16="http://schemas.microsoft.com/office/drawing/2014/main" id="{60A01895-91A1-49D0-BAEE-31589F98AE91}"/>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Spaces, research foundations and poster printing</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5132f6d00ff74c08"/>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093227B0-9E04-4E1F-9B02-3D645A549129}"/>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37</a:t>
            </a:r>
          </a:p>
        </p:txBody>
      </p:sp>
      <p:sp>
        <p:nvSpPr>
          <p:cNvPr id="5" name="text-4">
            <a:extLst xmlns:a="http://schemas.openxmlformats.org/drawingml/2006/main">
              <a:ext uri="{FF2B5EF4-FFF2-40B4-BE49-F238E27FC236}">
                <a16:creationId xmlns:a16="http://schemas.microsoft.com/office/drawing/2014/main" id="{8BD8562C-6FEA-4AB8-A81A-91F728F433A7}"/>
              </a:ext>
            </a:extLst>
          </p:cNvPr>
          <p:cNvSpPr>
            <a:spLocks xmlns:a="http://schemas.openxmlformats.org/drawingml/2006/main" noGrp="1"/>
          </p:cNvSpPr>
          <p:nvPr/>
        </p:nvSpPr>
        <p:spPr>
          <a:xfrm xmlns:a="http://schemas.openxmlformats.org/drawingml/2006/main">
            <a:off x="609600" y="1857375"/>
            <a:ext cx="6400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Graduate spaces</a:t>
            </a:r>
          </a:p>
        </p:txBody>
      </p:sp>
      <p:sp>
        <p:nvSpPr>
          <p:cNvPr id="6" name="text-5">
            <a:extLst xmlns:a="http://schemas.openxmlformats.org/drawingml/2006/main">
              <a:ext uri="{FF2B5EF4-FFF2-40B4-BE49-F238E27FC236}">
                <a16:creationId xmlns:a16="http://schemas.microsoft.com/office/drawing/2014/main" id="{1321B9E0-AC63-4C07-875D-20746058EE22}"/>
              </a:ext>
            </a:extLst>
          </p:cNvPr>
          <p:cNvSpPr>
            <a:spLocks xmlns:a="http://schemas.openxmlformats.org/drawingml/2006/main" noGrp="1"/>
          </p:cNvSpPr>
          <p:nvPr/>
        </p:nvSpPr>
        <p:spPr>
          <a:xfrm xmlns:a="http://schemas.openxmlformats.org/drawingml/2006/main">
            <a:off x="609600" y="2295525"/>
            <a:ext cx="64008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0">
                <a:solidFill>
                  <a:srgbClr val="162A43"/>
                </a:solidFill>
                <a:latin typeface="Nimbus Sans"/>
                <a:ea typeface="Nimbus Sans"/>
                <a:cs typeface="Nimbus Sans"/>
              </a:defRPr>
            </a:pPr>
            <a:r>
              <a:rPr sz="2025" b="0">
                <a:solidFill>
                  <a:srgbClr val="162A43"/>
                </a:solidFill>
                <a:latin typeface="Nimbus Sans"/>
                <a:ea typeface="Nimbus Sans"/>
                <a:cs typeface="Nimbus Sans"/>
              </a:rPr>
              <a:t>GrAdvantage, study wings, carrels and reservable rooms</a:t>
            </a:r>
          </a:p>
        </p:txBody>
      </p:sp>
      <p:sp>
        <p:nvSpPr>
          <p:cNvPr id="7" name="text-6">
            <a:extLst xmlns:a="http://schemas.openxmlformats.org/drawingml/2006/main">
              <a:ext uri="{FF2B5EF4-FFF2-40B4-BE49-F238E27FC236}">
                <a16:creationId xmlns:a16="http://schemas.microsoft.com/office/drawing/2014/main" id="{21331183-D476-44C3-9BBE-9CD985DF1507}"/>
              </a:ext>
            </a:extLst>
          </p:cNvPr>
          <p:cNvSpPr>
            <a:spLocks xmlns:a="http://schemas.openxmlformats.org/drawingml/2006/main" noGrp="1"/>
          </p:cNvSpPr>
          <p:nvPr/>
        </p:nvSpPr>
        <p:spPr>
          <a:xfrm xmlns:a="http://schemas.openxmlformats.org/drawingml/2006/main">
            <a:off x="609600" y="3162300"/>
            <a:ext cx="6400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Research foundations</a:t>
            </a:r>
          </a:p>
        </p:txBody>
      </p:sp>
      <p:sp>
        <p:nvSpPr>
          <p:cNvPr id="8" name="text-7">
            <a:extLst xmlns:a="http://schemas.openxmlformats.org/drawingml/2006/main">
              <a:ext uri="{FF2B5EF4-FFF2-40B4-BE49-F238E27FC236}">
                <a16:creationId xmlns:a16="http://schemas.microsoft.com/office/drawing/2014/main" id="{87F975DD-112F-40A9-9187-6CA93C849318}"/>
              </a:ext>
            </a:extLst>
          </p:cNvPr>
          <p:cNvSpPr>
            <a:spLocks xmlns:a="http://schemas.openxmlformats.org/drawingml/2006/main" noGrp="1"/>
          </p:cNvSpPr>
          <p:nvPr/>
        </p:nvSpPr>
        <p:spPr>
          <a:xfrm xmlns:a="http://schemas.openxmlformats.org/drawingml/2006/main">
            <a:off x="609600" y="3600450"/>
            <a:ext cx="64008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0">
                <a:solidFill>
                  <a:srgbClr val="162A43"/>
                </a:solidFill>
                <a:latin typeface="Nimbus Sans"/>
                <a:ea typeface="Nimbus Sans"/>
                <a:cs typeface="Nimbus Sans"/>
              </a:defRPr>
            </a:pPr>
            <a:r>
              <a:rPr sz="2025" b="0">
                <a:solidFill>
                  <a:srgbClr val="162A43"/>
                </a:solidFill>
                <a:latin typeface="Nimbus Sans"/>
                <a:ea typeface="Nimbus Sans"/>
                <a:cs typeface="Nimbus Sans"/>
              </a:rPr>
              <a:t>Literature reviews, citations and research guides</a:t>
            </a:r>
          </a:p>
        </p:txBody>
      </p:sp>
      <p:sp>
        <p:nvSpPr>
          <p:cNvPr id="9" name="text-8">
            <a:extLst xmlns:a="http://schemas.openxmlformats.org/drawingml/2006/main">
              <a:ext uri="{FF2B5EF4-FFF2-40B4-BE49-F238E27FC236}">
                <a16:creationId xmlns:a16="http://schemas.microsoft.com/office/drawing/2014/main" id="{C651451A-8749-4A80-B62C-D4C5EF39C212}"/>
              </a:ext>
            </a:extLst>
          </p:cNvPr>
          <p:cNvSpPr>
            <a:spLocks xmlns:a="http://schemas.openxmlformats.org/drawingml/2006/main" noGrp="1"/>
          </p:cNvSpPr>
          <p:nvPr/>
        </p:nvSpPr>
        <p:spPr>
          <a:xfrm xmlns:a="http://schemas.openxmlformats.org/drawingml/2006/main">
            <a:off x="609600" y="4467225"/>
            <a:ext cx="6400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003DA5"/>
                </a:solidFill>
                <a:latin typeface="Nimbus Sans"/>
                <a:ea typeface="Nimbus Sans"/>
                <a:cs typeface="Nimbus Sans"/>
              </a:defRPr>
            </a:pPr>
            <a:r>
              <a:rPr sz="2100" b="1">
                <a:solidFill>
                  <a:srgbClr val="003DA5"/>
                </a:solidFill>
                <a:latin typeface="Nimbus Sans"/>
                <a:ea typeface="Nimbus Sans"/>
                <a:cs typeface="Nimbus Sans"/>
              </a:rPr>
              <a:t>Poster printing</a:t>
            </a:r>
          </a:p>
        </p:txBody>
      </p:sp>
      <p:sp>
        <p:nvSpPr>
          <p:cNvPr id="10" name="text-9">
            <a:extLst xmlns:a="http://schemas.openxmlformats.org/drawingml/2006/main">
              <a:ext uri="{FF2B5EF4-FFF2-40B4-BE49-F238E27FC236}">
                <a16:creationId xmlns:a16="http://schemas.microsoft.com/office/drawing/2014/main" id="{072798D7-8BDD-4256-9971-8F50FA0AB39E}"/>
              </a:ext>
            </a:extLst>
          </p:cNvPr>
          <p:cNvSpPr>
            <a:spLocks xmlns:a="http://schemas.openxmlformats.org/drawingml/2006/main" noGrp="1"/>
          </p:cNvSpPr>
          <p:nvPr/>
        </p:nvSpPr>
        <p:spPr>
          <a:xfrm xmlns:a="http://schemas.openxmlformats.org/drawingml/2006/main">
            <a:off x="609600" y="4905375"/>
            <a:ext cx="64008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0">
                <a:solidFill>
                  <a:srgbClr val="162A43"/>
                </a:solidFill>
                <a:latin typeface="Nimbus Sans"/>
                <a:ea typeface="Nimbus Sans"/>
                <a:cs typeface="Nimbus Sans"/>
              </a:defRPr>
            </a:pPr>
            <a:r>
              <a:rPr sz="2025" b="0">
                <a:solidFill>
                  <a:srgbClr val="162A43"/>
                </a:solidFill>
                <a:latin typeface="Nimbus Sans"/>
                <a:ea typeface="Nimbus Sans"/>
                <a:cs typeface="Nimbus Sans"/>
              </a:rPr>
              <a:t>Conference and research posters in Orbach Library</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a08449842fb4c12"/>
          <a:stretch xmlns:a="http://schemas.openxmlformats.org/drawingml/2006/main"/>
        </p:blipFill>
        <p:spPr>
          <a:xfrm xmlns:a="http://schemas.openxmlformats.org/drawingml/2006/main">
            <a:off x="7750572" y="2047875"/>
            <a:ext cx="3710781" cy="2619375"/>
          </a:xfrm>
          <a:prstGeom xmlns:a="http://schemas.openxmlformats.org/drawingml/2006/main" prst="rect">
            <a:avLst/>
          </a:prstGeom>
        </p:spPr>
      </p:pic>
      <p:sp>
        <p:nvSpPr>
          <p:cNvPr id="12" name="text-10">
            <a:extLst xmlns:a="http://schemas.openxmlformats.org/drawingml/2006/main">
              <a:ext uri="{FF2B5EF4-FFF2-40B4-BE49-F238E27FC236}">
                <a16:creationId xmlns:a16="http://schemas.microsoft.com/office/drawing/2014/main" id="{46B11B50-4E07-415F-A244-8403998C1788}"/>
              </a:ext>
            </a:extLst>
          </p:cNvPr>
          <p:cNvSpPr>
            <a:spLocks xmlns:a="http://schemas.openxmlformats.org/drawingml/2006/main" noGrp="1"/>
          </p:cNvSpPr>
          <p:nvPr/>
        </p:nvSpPr>
        <p:spPr>
          <a:xfrm xmlns:a="http://schemas.openxmlformats.org/drawingml/2006/main">
            <a:off x="609600" y="5915025"/>
            <a:ext cx="2571750" cy="340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75" b="0">
                <a:solidFill>
                  <a:srgbClr val="003DA5"/>
                </a:solidFill>
                <a:latin typeface="Nimbus Sans"/>
                <a:ea typeface="Nimbus Sans"/>
                <a:cs typeface="Nimbus Sans"/>
              </a:defRPr>
            </a:pPr>
            <a:r>
              <a:rPr sz="1575" b="0" u="sng">
                <a:solidFill>
                  <a:srgbClr val="003DA5"/>
                </a:solidFill>
                <a:latin typeface="Nimbus Sans"/>
                <a:ea typeface="Nimbus Sans"/>
                <a:cs typeface="Nimbus Sans"/>
                <a:hlinkClick xmlns:r="http://schemas.openxmlformats.org/officeDocument/2006/relationships" r:id="R2b16d64563ba4d94"/>
              </a:rPr>
              <a:t>Study spaces</a:t>
            </a:r>
          </a:p>
        </p:txBody>
      </p:sp>
      <p:sp>
        <p:nvSpPr>
          <p:cNvPr id="13" name="text-11">
            <a:extLst xmlns:a="http://schemas.openxmlformats.org/drawingml/2006/main">
              <a:ext uri="{FF2B5EF4-FFF2-40B4-BE49-F238E27FC236}">
                <a16:creationId xmlns:a16="http://schemas.microsoft.com/office/drawing/2014/main" id="{91308992-7DC2-4746-B2AA-22A1F039F22E}"/>
              </a:ext>
            </a:extLst>
          </p:cNvPr>
          <p:cNvSpPr>
            <a:spLocks xmlns:a="http://schemas.openxmlformats.org/drawingml/2006/main" noGrp="1"/>
          </p:cNvSpPr>
          <p:nvPr/>
        </p:nvSpPr>
        <p:spPr>
          <a:xfrm xmlns:a="http://schemas.openxmlformats.org/drawingml/2006/main">
            <a:off x="3228975" y="5915025"/>
            <a:ext cx="3495675" cy="340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75" b="0">
                <a:solidFill>
                  <a:srgbClr val="003DA5"/>
                </a:solidFill>
                <a:latin typeface="Nimbus Sans"/>
                <a:ea typeface="Nimbus Sans"/>
                <a:cs typeface="Nimbus Sans"/>
              </a:defRPr>
            </a:pPr>
            <a:r>
              <a:rPr sz="1575" b="0" u="sng">
                <a:solidFill>
                  <a:srgbClr val="003DA5"/>
                </a:solidFill>
                <a:latin typeface="Nimbus Sans"/>
                <a:ea typeface="Nimbus Sans"/>
                <a:cs typeface="Nimbus Sans"/>
                <a:hlinkClick xmlns:r="http://schemas.openxmlformats.org/officeDocument/2006/relationships" r:id="R91b52f3556fa47bc"/>
              </a:rPr>
              <a:t>Research fundamentals</a:t>
            </a:r>
          </a:p>
        </p:txBody>
      </p:sp>
      <p:sp>
        <p:nvSpPr>
          <p:cNvPr id="14" name="text-12">
            <a:extLst xmlns:a="http://schemas.openxmlformats.org/drawingml/2006/main">
              <a:ext uri="{FF2B5EF4-FFF2-40B4-BE49-F238E27FC236}">
                <a16:creationId xmlns:a16="http://schemas.microsoft.com/office/drawing/2014/main" id="{6D2BB308-F108-4040-A8CF-836E1B84E9F8}"/>
              </a:ext>
            </a:extLst>
          </p:cNvPr>
          <p:cNvSpPr>
            <a:spLocks xmlns:a="http://schemas.openxmlformats.org/drawingml/2006/main" noGrp="1"/>
          </p:cNvSpPr>
          <p:nvPr/>
        </p:nvSpPr>
        <p:spPr>
          <a:xfrm xmlns:a="http://schemas.openxmlformats.org/drawingml/2006/main">
            <a:off x="7639050" y="5191125"/>
            <a:ext cx="3943350" cy="3724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003DA5"/>
                </a:solidFill>
                <a:latin typeface="Nimbus Sans"/>
                <a:ea typeface="Nimbus Sans"/>
                <a:cs typeface="Nimbus Sans"/>
              </a:defRPr>
            </a:pPr>
            <a:r>
              <a:rPr sz="1725" b="0" u="sng">
                <a:solidFill>
                  <a:srgbClr val="003DA5"/>
                </a:solidFill>
                <a:latin typeface="Nimbus Sans"/>
                <a:ea typeface="Nimbus Sans"/>
                <a:cs typeface="Nimbus Sans"/>
                <a:hlinkClick xmlns:r="http://schemas.openxmlformats.org/officeDocument/2006/relationships" r:id="R5b0e14231e654705"/>
              </a:rPr>
              <a:t>Poster guide</a:t>
            </a:r>
          </a:p>
        </p:txBody>
      </p:sp>
    </p:spTree>
    <p:extLst>
      <p:ext uri="{BB962C8B-B14F-4D97-AF65-F5344CB8AC3E}">
        <p14:creationId xmlns:p14="http://schemas.microsoft.com/office/powerpoint/2010/main" val="889751212"/>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1">
            <a:extLst xmlns:a="http://schemas.openxmlformats.org/drawingml/2006/main">
              <a:ext uri="{FF2B5EF4-FFF2-40B4-BE49-F238E27FC236}">
                <a16:creationId xmlns:a16="http://schemas.microsoft.com/office/drawing/2014/main" id="{C5189561-9F5B-4F94-9C7F-49C11B06F3DD}"/>
              </a:ext>
            </a:extLst>
          </p:cNvPr>
          <p:cNvSpPr>
            <a:spLocks xmlns:a="http://schemas.openxmlformats.org/drawingml/2006/main" noGrp="1"/>
          </p:cNvSpPr>
          <p:nvPr/>
        </p:nvSpPr>
        <p:spPr>
          <a:xfrm xmlns:a="http://schemas.openxmlformats.org/drawingml/2006/main">
            <a:off x="609600" y="3238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00" b="1">
                <a:solidFill>
                  <a:srgbClr val="003DA5"/>
                </a:solidFill>
                <a:latin typeface="Nimbus Sans"/>
                <a:ea typeface="Nimbus Sans"/>
                <a:cs typeface="Nimbus Sans"/>
              </a:defRPr>
            </a:pPr>
            <a:r>
              <a:rPr sz="1200" b="1">
                <a:solidFill>
                  <a:srgbClr val="003DA5"/>
                </a:solidFill>
                <a:latin typeface="Nimbus Sans"/>
                <a:ea typeface="Nimbus Sans"/>
                <a:cs typeface="Nimbus Sans"/>
              </a:rPr>
              <a:t>REFERENCE</a:t>
            </a:r>
          </a:p>
        </p:txBody>
      </p:sp>
      <p:sp>
        <p:nvSpPr>
          <p:cNvPr id="2" name="text-2">
            <a:extLst xmlns:a="http://schemas.openxmlformats.org/drawingml/2006/main">
              <a:ext uri="{FF2B5EF4-FFF2-40B4-BE49-F238E27FC236}">
                <a16:creationId xmlns:a16="http://schemas.microsoft.com/office/drawing/2014/main" id="{DBF7692C-6C6F-4070-A6DE-A828F70DEC55}"/>
              </a:ext>
            </a:extLst>
          </p:cNvPr>
          <p:cNvSpPr>
            <a:spLocks xmlns:a="http://schemas.openxmlformats.org/drawingml/2006/main" noGrp="1"/>
          </p:cNvSpPr>
          <p:nvPr/>
        </p:nvSpPr>
        <p:spPr>
          <a:xfrm xmlns:a="http://schemas.openxmlformats.org/drawingml/2006/main">
            <a:off x="609600" y="74295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0D2047"/>
                </a:solidFill>
                <a:latin typeface="Nimbus Sans"/>
                <a:ea typeface="Nimbus Sans"/>
                <a:cs typeface="Nimbus Sans"/>
              </a:defRPr>
            </a:pPr>
            <a:r>
              <a:rPr sz="3300" b="1">
                <a:solidFill>
                  <a:srgbClr val="0D2047"/>
                </a:solidFill>
                <a:latin typeface="Nimbus Sans"/>
                <a:ea typeface="Nimbus Sans"/>
                <a:cs typeface="Nimbus Sans"/>
              </a:rPr>
              <a:t>Further exploration</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7fc1d7ed7e5e4eda"/>
          <a:stretch xmlns:a="http://schemas.openxmlformats.org/drawingml/2006/main"/>
        </p:blipFill>
        <p:spPr>
          <a:xfrm xmlns:a="http://schemas.openxmlformats.org/drawingml/2006/main">
            <a:off x="609600" y="6308576"/>
            <a:ext cx="1428750" cy="327322"/>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4C47E2C5-AB6E-4F96-9023-96DA188F3F98}"/>
              </a:ext>
            </a:extLst>
          </p:cNvPr>
          <p:cNvSpPr>
            <a:spLocks xmlns:a="http://schemas.openxmlformats.org/drawingml/2006/main" noGrp="1"/>
          </p:cNvSpPr>
          <p:nvPr/>
        </p:nvSpPr>
        <p:spPr>
          <a:xfrm xmlns:a="http://schemas.openxmlformats.org/drawingml/2006/main">
            <a:off x="11144250" y="6381750"/>
            <a:ext cx="4191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26274"/>
                </a:solidFill>
                <a:latin typeface="Nimbus Sans"/>
                <a:ea typeface="Nimbus Sans"/>
                <a:cs typeface="Nimbus Sans"/>
              </a:defRPr>
            </a:pPr>
            <a:r>
              <a:rPr sz="1125" b="0">
                <a:solidFill>
                  <a:srgbClr val="526274"/>
                </a:solidFill>
                <a:latin typeface="Nimbus Sans"/>
                <a:ea typeface="Nimbus Sans"/>
                <a:cs typeface="Nimbus Sans"/>
              </a:rPr>
              <a:t>38</a:t>
            </a:r>
          </a:p>
        </p:txBody>
      </p:sp>
      <p:sp>
        <p:nvSpPr>
          <p:cNvPr id="5" name="text-4">
            <a:extLst xmlns:a="http://schemas.openxmlformats.org/drawingml/2006/main">
              <a:ext uri="{FF2B5EF4-FFF2-40B4-BE49-F238E27FC236}">
                <a16:creationId xmlns:a16="http://schemas.microsoft.com/office/drawing/2014/main" id="{822FA4B4-64BE-483B-92B0-0FC1DF054E2F}"/>
              </a:ext>
            </a:extLst>
          </p:cNvPr>
          <p:cNvSpPr>
            <a:spLocks xmlns:a="http://schemas.openxmlformats.org/drawingml/2006/main" noGrp="1"/>
          </p:cNvSpPr>
          <p:nvPr/>
        </p:nvSpPr>
        <p:spPr>
          <a:xfrm xmlns:a="http://schemas.openxmlformats.org/drawingml/2006/main">
            <a:off x="609600" y="1762125"/>
            <a:ext cx="10572750" cy="46958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0">
                <a:solidFill>
                  <a:srgbClr val="003DA5"/>
                </a:solidFill>
                <a:latin typeface="Nimbus Sans"/>
                <a:ea typeface="Nimbus Sans"/>
                <a:cs typeface="Nimbus Sans"/>
              </a:defRPr>
            </a:pPr>
            <a:r>
              <a:rPr sz="2175" b="0" u="sng">
                <a:solidFill>
                  <a:srgbClr val="003DA5"/>
                </a:solidFill>
                <a:latin typeface="Nimbus Sans"/>
                <a:ea typeface="Nimbus Sans"/>
                <a:cs typeface="Nimbus Sans"/>
                <a:hlinkClick xmlns:r="http://schemas.openxmlformats.org/officeDocument/2006/relationships" r:id="R0b1ccf90bb724f9a"/>
              </a:rPr>
              <a:t>Digital Initiatives</a:t>
            </a:r>
          </a:p>
        </p:txBody>
      </p:sp>
      <p:sp>
        <p:nvSpPr>
          <p:cNvPr id="6" name="text-5">
            <a:extLst xmlns:a="http://schemas.openxmlformats.org/drawingml/2006/main">
              <a:ext uri="{FF2B5EF4-FFF2-40B4-BE49-F238E27FC236}">
                <a16:creationId xmlns:a16="http://schemas.microsoft.com/office/drawing/2014/main" id="{3BCE99DA-6E66-492A-83AE-3DFC58B00ACA}"/>
              </a:ext>
            </a:extLst>
          </p:cNvPr>
          <p:cNvSpPr>
            <a:spLocks xmlns:a="http://schemas.openxmlformats.org/drawingml/2006/main" noGrp="1"/>
          </p:cNvSpPr>
          <p:nvPr/>
        </p:nvSpPr>
        <p:spPr>
          <a:xfrm xmlns:a="http://schemas.openxmlformats.org/drawingml/2006/main">
            <a:off x="609600" y="2200275"/>
            <a:ext cx="105727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26274"/>
                </a:solidFill>
                <a:latin typeface="Nimbus Sans"/>
                <a:ea typeface="Nimbus Sans"/>
                <a:cs typeface="Nimbus Sans"/>
              </a:defRPr>
            </a:pPr>
            <a:r>
              <a:rPr sz="1875" b="0">
                <a:solidFill>
                  <a:srgbClr val="526274"/>
                </a:solidFill>
                <a:latin typeface="Nimbus Sans"/>
                <a:ea typeface="Nimbus Sans"/>
                <a:cs typeface="Nimbus Sans"/>
              </a:rPr>
              <a:t>Research collaborations and project examples</a:t>
            </a:r>
          </a:p>
        </p:txBody>
      </p:sp>
      <p:sp>
        <p:nvSpPr>
          <p:cNvPr id="7" name="text-6">
            <a:extLst xmlns:a="http://schemas.openxmlformats.org/drawingml/2006/main">
              <a:ext uri="{FF2B5EF4-FFF2-40B4-BE49-F238E27FC236}">
                <a16:creationId xmlns:a16="http://schemas.microsoft.com/office/drawing/2014/main" id="{AE5FDD51-4900-4F2D-94EE-031DC33D6B7D}"/>
              </a:ext>
            </a:extLst>
          </p:cNvPr>
          <p:cNvSpPr>
            <a:spLocks xmlns:a="http://schemas.openxmlformats.org/drawingml/2006/main" noGrp="1"/>
          </p:cNvSpPr>
          <p:nvPr/>
        </p:nvSpPr>
        <p:spPr>
          <a:xfrm xmlns:a="http://schemas.openxmlformats.org/drawingml/2006/main">
            <a:off x="609600" y="2819400"/>
            <a:ext cx="10572750" cy="46958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0">
                <a:solidFill>
                  <a:srgbClr val="003DA5"/>
                </a:solidFill>
                <a:latin typeface="Nimbus Sans"/>
                <a:ea typeface="Nimbus Sans"/>
                <a:cs typeface="Nimbus Sans"/>
              </a:defRPr>
            </a:pPr>
            <a:r>
              <a:rPr sz="2175" b="0" u="sng">
                <a:solidFill>
                  <a:srgbClr val="003DA5"/>
                </a:solidFill>
                <a:latin typeface="Nimbus Sans"/>
                <a:ea typeface="Nimbus Sans"/>
                <a:cs typeface="Nimbus Sans"/>
                <a:hlinkClick xmlns:r="http://schemas.openxmlformats.org/officeDocument/2006/relationships" r:id="Rc747dae5c16344b2"/>
              </a:rPr>
              <a:t>The Reference Desk</a:t>
            </a:r>
          </a:p>
        </p:txBody>
      </p:sp>
      <p:sp>
        <p:nvSpPr>
          <p:cNvPr id="8" name="text-7">
            <a:extLst xmlns:a="http://schemas.openxmlformats.org/drawingml/2006/main">
              <a:ext uri="{FF2B5EF4-FFF2-40B4-BE49-F238E27FC236}">
                <a16:creationId xmlns:a16="http://schemas.microsoft.com/office/drawing/2014/main" id="{956FB45E-917E-4004-919C-C36465D8C895}"/>
              </a:ext>
            </a:extLst>
          </p:cNvPr>
          <p:cNvSpPr>
            <a:spLocks xmlns:a="http://schemas.openxmlformats.org/drawingml/2006/main" noGrp="1"/>
          </p:cNvSpPr>
          <p:nvPr/>
        </p:nvSpPr>
        <p:spPr>
          <a:xfrm xmlns:a="http://schemas.openxmlformats.org/drawingml/2006/main">
            <a:off x="609600" y="3257550"/>
            <a:ext cx="105727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26274"/>
                </a:solidFill>
                <a:latin typeface="Nimbus Sans"/>
                <a:ea typeface="Nimbus Sans"/>
                <a:cs typeface="Nimbus Sans"/>
              </a:defRPr>
            </a:pPr>
            <a:r>
              <a:rPr sz="1875" b="0">
                <a:solidFill>
                  <a:srgbClr val="526274"/>
                </a:solidFill>
                <a:latin typeface="Nimbus Sans"/>
                <a:ea typeface="Nimbus Sans"/>
                <a:cs typeface="Nimbus Sans"/>
              </a:rPr>
              <a:t>Conversations with UCR researchers</a:t>
            </a:r>
          </a:p>
        </p:txBody>
      </p:sp>
      <p:sp>
        <p:nvSpPr>
          <p:cNvPr id="9" name="text-8">
            <a:extLst xmlns:a="http://schemas.openxmlformats.org/drawingml/2006/main">
              <a:ext uri="{FF2B5EF4-FFF2-40B4-BE49-F238E27FC236}">
                <a16:creationId xmlns:a16="http://schemas.microsoft.com/office/drawing/2014/main" id="{5A89E7BC-5B62-42CC-A979-C15BE2A5976A}"/>
              </a:ext>
            </a:extLst>
          </p:cNvPr>
          <p:cNvSpPr>
            <a:spLocks xmlns:a="http://schemas.openxmlformats.org/drawingml/2006/main" noGrp="1"/>
          </p:cNvSpPr>
          <p:nvPr/>
        </p:nvSpPr>
        <p:spPr>
          <a:xfrm xmlns:a="http://schemas.openxmlformats.org/drawingml/2006/main">
            <a:off x="609600" y="3876675"/>
            <a:ext cx="10572750" cy="46958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0">
                <a:solidFill>
                  <a:srgbClr val="003DA5"/>
                </a:solidFill>
                <a:latin typeface="Nimbus Sans"/>
                <a:ea typeface="Nimbus Sans"/>
                <a:cs typeface="Nimbus Sans"/>
              </a:defRPr>
            </a:pPr>
            <a:r>
              <a:rPr sz="2175" b="0" u="sng">
                <a:solidFill>
                  <a:srgbClr val="003DA5"/>
                </a:solidFill>
                <a:latin typeface="Nimbus Sans"/>
                <a:ea typeface="Nimbus Sans"/>
                <a:cs typeface="Nimbus Sans"/>
                <a:hlinkClick xmlns:r="http://schemas.openxmlformats.org/officeDocument/2006/relationships" r:id="R2a5d7151afe14ebd"/>
              </a:rPr>
              <a:t>Graduate Research Core Competencies Badge</a:t>
            </a:r>
          </a:p>
        </p:txBody>
      </p:sp>
      <p:sp>
        <p:nvSpPr>
          <p:cNvPr id="10" name="text-9">
            <a:extLst xmlns:a="http://schemas.openxmlformats.org/drawingml/2006/main">
              <a:ext uri="{FF2B5EF4-FFF2-40B4-BE49-F238E27FC236}">
                <a16:creationId xmlns:a16="http://schemas.microsoft.com/office/drawing/2014/main" id="{990AC305-D18E-49B3-8211-D762EB34AF2D}"/>
              </a:ext>
            </a:extLst>
          </p:cNvPr>
          <p:cNvSpPr>
            <a:spLocks xmlns:a="http://schemas.openxmlformats.org/drawingml/2006/main" noGrp="1"/>
          </p:cNvSpPr>
          <p:nvPr/>
        </p:nvSpPr>
        <p:spPr>
          <a:xfrm xmlns:a="http://schemas.openxmlformats.org/drawingml/2006/main">
            <a:off x="609600" y="4314825"/>
            <a:ext cx="105727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26274"/>
                </a:solidFill>
                <a:latin typeface="Nimbus Sans"/>
                <a:ea typeface="Nimbus Sans"/>
                <a:cs typeface="Nimbus Sans"/>
              </a:defRPr>
            </a:pPr>
            <a:r>
              <a:rPr sz="1875" b="0">
                <a:solidFill>
                  <a:srgbClr val="526274"/>
                </a:solidFill>
                <a:latin typeface="Nimbus Sans"/>
                <a:ea typeface="Nimbus Sans"/>
                <a:cs typeface="Nimbus Sans"/>
              </a:rPr>
              <a:t>Self-paced research foundations</a:t>
            </a:r>
          </a:p>
        </p:txBody>
      </p:sp>
      <p:sp>
        <p:nvSpPr>
          <p:cNvPr id="11" name="text-10">
            <a:extLst xmlns:a="http://schemas.openxmlformats.org/drawingml/2006/main">
              <a:ext uri="{FF2B5EF4-FFF2-40B4-BE49-F238E27FC236}">
                <a16:creationId xmlns:a16="http://schemas.microsoft.com/office/drawing/2014/main" id="{EE29BAAD-2764-4810-B266-C92501A3CDEE}"/>
              </a:ext>
            </a:extLst>
          </p:cNvPr>
          <p:cNvSpPr>
            <a:spLocks xmlns:a="http://schemas.openxmlformats.org/drawingml/2006/main" noGrp="1"/>
          </p:cNvSpPr>
          <p:nvPr/>
        </p:nvSpPr>
        <p:spPr>
          <a:xfrm xmlns:a="http://schemas.openxmlformats.org/drawingml/2006/main">
            <a:off x="609600" y="4933950"/>
            <a:ext cx="10572750" cy="46958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0">
                <a:solidFill>
                  <a:srgbClr val="003DA5"/>
                </a:solidFill>
                <a:latin typeface="Nimbus Sans"/>
                <a:ea typeface="Nimbus Sans"/>
                <a:cs typeface="Nimbus Sans"/>
              </a:defRPr>
            </a:pPr>
            <a:r>
              <a:rPr sz="2175" b="0" u="sng">
                <a:solidFill>
                  <a:srgbClr val="003DA5"/>
                </a:solidFill>
                <a:latin typeface="Nimbus Sans"/>
                <a:ea typeface="Nimbus Sans"/>
                <a:cs typeface="Nimbus Sans"/>
                <a:hlinkClick xmlns:r="http://schemas.openxmlformats.org/officeDocument/2006/relationships" r:id="R317dc55182b44980"/>
              </a:rPr>
              <a:t>Ray Uzwyshyn: publications and presentations</a:t>
            </a:r>
          </a:p>
        </p:txBody>
      </p:sp>
      <p:sp>
        <p:nvSpPr>
          <p:cNvPr id="12" name="text-11">
            <a:extLst xmlns:a="http://schemas.openxmlformats.org/drawingml/2006/main">
              <a:ext uri="{FF2B5EF4-FFF2-40B4-BE49-F238E27FC236}">
                <a16:creationId xmlns:a16="http://schemas.microsoft.com/office/drawing/2014/main" id="{62497CEA-7988-41A1-A319-318B0358C3DC}"/>
              </a:ext>
            </a:extLst>
          </p:cNvPr>
          <p:cNvSpPr>
            <a:spLocks xmlns:a="http://schemas.openxmlformats.org/drawingml/2006/main" noGrp="1"/>
          </p:cNvSpPr>
          <p:nvPr/>
        </p:nvSpPr>
        <p:spPr>
          <a:xfrm xmlns:a="http://schemas.openxmlformats.org/drawingml/2006/main">
            <a:off x="609600" y="5372100"/>
            <a:ext cx="105727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26274"/>
                </a:solidFill>
                <a:latin typeface="Nimbus Sans"/>
                <a:ea typeface="Nimbus Sans"/>
                <a:cs typeface="Nimbus Sans"/>
              </a:defRPr>
            </a:pPr>
            <a:r>
              <a:rPr sz="1875" b="0">
                <a:solidFill>
                  <a:srgbClr val="526274"/>
                </a:solidFill>
                <a:latin typeface="Nimbus Sans"/>
                <a:ea typeface="Nimbus Sans"/>
                <a:cs typeface="Nimbus Sans"/>
              </a:rPr>
              <a:t>AI, research infrastructure and digital scholarship</a:t>
            </a:r>
          </a:p>
        </p:txBody>
      </p:sp>
    </p:spTree>
    <p:extLst>
      <p:ext uri="{BB962C8B-B14F-4D97-AF65-F5344CB8AC3E}">
        <p14:creationId xmlns:p14="http://schemas.microsoft.com/office/powerpoint/2010/main" val="50506961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2026-09-11T17:02:27.1660000Z</dcterms:created>
  <dcterms:modified xsi:type="dcterms:W3CDTF">2026-09-11T17:02:27.1660000Z</dcterms:modified>
</coreProperties>
</file>