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9" r:id="rId1"/>
  </p:sldMasterIdLst>
  <p:notesMasterIdLst>
    <p:notesMasterId r:id="rId3"/>
  </p:notesMasterIdLst>
  <p:sldIdLst>
    <p:sldId id="256" r:id="rId2"/>
  </p:sldIdLst>
  <p:sldSz cx="30275213" cy="42803763"/>
  <p:notesSz cx="42803763" cy="30275213"/>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p:scale>
          <a:sx n="41" d="100"/>
          <a:sy n="41" d="100"/>
        </p:scale>
        <p:origin x="30" y="-465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notesMaster" Target="notesMasters/notesMaster1.xml"/><Relationship Id="rId4" Type="http://schemas.openxmlformats.org/officeDocument/2006/relationships/presProps" Target="presProps.xml"/><Relationship Id="rId5" Type="http://schemas.openxmlformats.org/officeDocument/2006/relationships/viewProps" Target="viewProps.xml"/><Relationship Id="rId6" Type="http://schemas.openxmlformats.org/officeDocument/2006/relationships/theme" Target="theme/theme1.xml"/><Relationship Id="rId7" Type="http://schemas.openxmlformats.org/officeDocument/2006/relationships/tableStyles" Target="tableStyles.xml"/><Relationship Id="rId8"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aymond Uzwyshyn" userId="587f6a29-cfac-4975-a4f8-0d65ace1fd6e" providerId="ADAL" clId="{B3A76567-22A5-4DE2-98AD-28DD18F0E72A}"/>
    <pc:docChg chg="undo custSel modSld">
      <pc:chgData name="Raymond Uzwyshyn" userId="587f6a29-cfac-4975-a4f8-0d65ace1fd6e" providerId="ADAL" clId="{B3A76567-22A5-4DE2-98AD-28DD18F0E72A}" dt="2026-09-29T22:44:43.219" v="1025" actId="20577"/>
      <pc:docMkLst>
        <pc:docMk/>
      </pc:docMkLst>
      <pc:sldChg chg="modSp mod">
        <pc:chgData name="Raymond Uzwyshyn" userId="587f6a29-cfac-4975-a4f8-0d65ace1fd6e" providerId="ADAL" clId="{B3A76567-22A5-4DE2-98AD-28DD18F0E72A}" dt="2026-09-29T22:44:43.219" v="1025" actId="20577"/>
        <pc:sldMkLst>
          <pc:docMk/>
          <pc:sldMk cId="0" sldId="256"/>
        </pc:sldMkLst>
        <pc:spChg chg="mod">
          <ac:chgData name="Raymond Uzwyshyn" userId="587f6a29-cfac-4975-a4f8-0d65ace1fd6e" providerId="ADAL" clId="{B3A76567-22A5-4DE2-98AD-28DD18F0E72A}" dt="2026-09-29T18:41:48.758" v="136" actId="20577"/>
          <ac:spMkLst>
            <pc:docMk/>
            <pc:sldMk cId="0" sldId="256"/>
            <ac:spMk id="18" creationId="{00000000-0000-0000-0000-000000000000}"/>
          </ac:spMkLst>
        </pc:spChg>
        <pc:spChg chg="mod">
          <ac:chgData name="Raymond Uzwyshyn" userId="587f6a29-cfac-4975-a4f8-0d65ace1fd6e" providerId="ADAL" clId="{B3A76567-22A5-4DE2-98AD-28DD18F0E72A}" dt="2026-09-29T22:36:40.430" v="904" actId="14100"/>
          <ac:spMkLst>
            <pc:docMk/>
            <pc:sldMk cId="0" sldId="256"/>
            <ac:spMk id="31" creationId="{00000000-0000-0000-0000-000000000000}"/>
          </ac:spMkLst>
        </pc:spChg>
        <pc:spChg chg="mod">
          <ac:chgData name="Raymond Uzwyshyn" userId="587f6a29-cfac-4975-a4f8-0d65ace1fd6e" providerId="ADAL" clId="{B3A76567-22A5-4DE2-98AD-28DD18F0E72A}" dt="2026-09-29T22:42:37.053" v="997" actId="20577"/>
          <ac:spMkLst>
            <pc:docMk/>
            <pc:sldMk cId="0" sldId="256"/>
            <ac:spMk id="33" creationId="{00000000-0000-0000-0000-000000000000}"/>
          </ac:spMkLst>
        </pc:spChg>
        <pc:spChg chg="mod">
          <ac:chgData name="Raymond Uzwyshyn" userId="587f6a29-cfac-4975-a4f8-0d65ace1fd6e" providerId="ADAL" clId="{B3A76567-22A5-4DE2-98AD-28DD18F0E72A}" dt="2026-09-29T18:46:49.975" v="188" actId="6549"/>
          <ac:spMkLst>
            <pc:docMk/>
            <pc:sldMk cId="0" sldId="256"/>
            <ac:spMk id="39" creationId="{00000000-0000-0000-0000-000000000000}"/>
          </ac:spMkLst>
        </pc:spChg>
        <pc:spChg chg="mod">
          <ac:chgData name="Raymond Uzwyshyn" userId="587f6a29-cfac-4975-a4f8-0d65ace1fd6e" providerId="ADAL" clId="{B3A76567-22A5-4DE2-98AD-28DD18F0E72A}" dt="2026-09-29T18:46:26.067" v="187" actId="113"/>
          <ac:spMkLst>
            <pc:docMk/>
            <pc:sldMk cId="0" sldId="256"/>
            <ac:spMk id="73" creationId="{00000000-0000-0000-0000-000000000000}"/>
          </ac:spMkLst>
        </pc:spChg>
        <pc:spChg chg="mod">
          <ac:chgData name="Raymond Uzwyshyn" userId="587f6a29-cfac-4975-a4f8-0d65ace1fd6e" providerId="ADAL" clId="{B3A76567-22A5-4DE2-98AD-28DD18F0E72A}" dt="2026-09-29T18:48:36.286" v="192" actId="113"/>
          <ac:spMkLst>
            <pc:docMk/>
            <pc:sldMk cId="0" sldId="256"/>
            <ac:spMk id="75" creationId="{00000000-0000-0000-0000-000000000000}"/>
          </ac:spMkLst>
        </pc:spChg>
        <pc:spChg chg="mod">
          <ac:chgData name="Raymond Uzwyshyn" userId="587f6a29-cfac-4975-a4f8-0d65ace1fd6e" providerId="ADAL" clId="{B3A76567-22A5-4DE2-98AD-28DD18F0E72A}" dt="2026-09-29T18:47:55.668" v="189" actId="113"/>
          <ac:spMkLst>
            <pc:docMk/>
            <pc:sldMk cId="0" sldId="256"/>
            <ac:spMk id="79" creationId="{00000000-0000-0000-0000-000000000000}"/>
          </ac:spMkLst>
        </pc:spChg>
        <pc:spChg chg="mod">
          <ac:chgData name="Raymond Uzwyshyn" userId="587f6a29-cfac-4975-a4f8-0d65ace1fd6e" providerId="ADAL" clId="{B3A76567-22A5-4DE2-98AD-28DD18F0E72A}" dt="2026-09-29T18:45:16.406" v="186" actId="255"/>
          <ac:spMkLst>
            <pc:docMk/>
            <pc:sldMk cId="0" sldId="256"/>
            <ac:spMk id="83" creationId="{00000000-0000-0000-0000-000000000000}"/>
          </ac:spMkLst>
        </pc:spChg>
        <pc:spChg chg="mod">
          <ac:chgData name="Raymond Uzwyshyn" userId="587f6a29-cfac-4975-a4f8-0d65ace1fd6e" providerId="ADAL" clId="{B3A76567-22A5-4DE2-98AD-28DD18F0E72A}" dt="2026-09-29T18:48:04.990" v="190" actId="113"/>
          <ac:spMkLst>
            <pc:docMk/>
            <pc:sldMk cId="0" sldId="256"/>
            <ac:spMk id="84" creationId="{00000000-0000-0000-0000-000000000000}"/>
          </ac:spMkLst>
        </pc:spChg>
        <pc:spChg chg="mod">
          <ac:chgData name="Raymond Uzwyshyn" userId="587f6a29-cfac-4975-a4f8-0d65ace1fd6e" providerId="ADAL" clId="{B3A76567-22A5-4DE2-98AD-28DD18F0E72A}" dt="2026-09-29T18:52:09.820" v="228" actId="20577"/>
          <ac:spMkLst>
            <pc:docMk/>
            <pc:sldMk cId="0" sldId="256"/>
            <ac:spMk id="100" creationId="{00000000-0000-0000-0000-000000000000}"/>
          </ac:spMkLst>
        </pc:spChg>
        <pc:spChg chg="mod">
          <ac:chgData name="Raymond Uzwyshyn" userId="587f6a29-cfac-4975-a4f8-0d65ace1fd6e" providerId="ADAL" clId="{B3A76567-22A5-4DE2-98AD-28DD18F0E72A}" dt="2026-09-29T22:44:43.219" v="1025" actId="20577"/>
          <ac:spMkLst>
            <pc:docMk/>
            <pc:sldMk cId="0" sldId="256"/>
            <ac:spMk id="106" creationId="{00000000-0000-0000-0000-000000000000}"/>
          </ac:spMkLst>
        </pc:spChg>
        <pc:spChg chg="mod">
          <ac:chgData name="Raymond Uzwyshyn" userId="587f6a29-cfac-4975-a4f8-0d65ace1fd6e" providerId="ADAL" clId="{B3A76567-22A5-4DE2-98AD-28DD18F0E72A}" dt="2026-09-29T18:59:37.926" v="327" actId="20577"/>
          <ac:spMkLst>
            <pc:docMk/>
            <pc:sldMk cId="0" sldId="256"/>
            <ac:spMk id="108" creationId="{00000000-0000-0000-0000-000000000000}"/>
          </ac:spMkLst>
        </pc:spChg>
        <pc:spChg chg="mod">
          <ac:chgData name="Raymond Uzwyshyn" userId="587f6a29-cfac-4975-a4f8-0d65ace1fd6e" providerId="ADAL" clId="{B3A76567-22A5-4DE2-98AD-28DD18F0E72A}" dt="2026-09-29T19:05:19.955" v="388" actId="20577"/>
          <ac:spMkLst>
            <pc:docMk/>
            <pc:sldMk cId="0" sldId="256"/>
            <ac:spMk id="111" creationId="{00000000-0000-0000-0000-000000000000}"/>
          </ac:spMkLst>
        </pc:spChg>
        <pc:spChg chg="mod">
          <ac:chgData name="Raymond Uzwyshyn" userId="587f6a29-cfac-4975-a4f8-0d65ace1fd6e" providerId="ADAL" clId="{B3A76567-22A5-4DE2-98AD-28DD18F0E72A}" dt="2026-09-29T22:38:45.113" v="934"/>
          <ac:spMkLst>
            <pc:docMk/>
            <pc:sldMk cId="0" sldId="256"/>
            <ac:spMk id="113" creationId="{00000000-0000-0000-0000-000000000000}"/>
          </ac:spMkLst>
        </pc:spChg>
        <pc:spChg chg="mod">
          <ac:chgData name="Raymond Uzwyshyn" userId="587f6a29-cfac-4975-a4f8-0d65ace1fd6e" providerId="ADAL" clId="{B3A76567-22A5-4DE2-98AD-28DD18F0E72A}" dt="2026-09-29T22:42:09.008" v="988" actId="113"/>
          <ac:spMkLst>
            <pc:docMk/>
            <pc:sldMk cId="0" sldId="256"/>
            <ac:spMk id="115" creationId="{00000000-0000-0000-0000-000000000000}"/>
          </ac:spMkLst>
        </pc:spChg>
        <pc:spChg chg="mod">
          <ac:chgData name="Raymond Uzwyshyn" userId="587f6a29-cfac-4975-a4f8-0d65ace1fd6e" providerId="ADAL" clId="{B3A76567-22A5-4DE2-98AD-28DD18F0E72A}" dt="2026-09-29T19:15:38.349" v="778" actId="20577"/>
          <ac:spMkLst>
            <pc:docMk/>
            <pc:sldMk cId="0" sldId="256"/>
            <ac:spMk id="117" creationId="{00000000-0000-0000-0000-000000000000}"/>
          </ac:spMkLst>
        </pc:spChg>
        <pc:picChg chg="mod">
          <ac:chgData name="Raymond Uzwyshyn" userId="587f6a29-cfac-4975-a4f8-0d65ace1fd6e" providerId="ADAL" clId="{B3A76567-22A5-4DE2-98AD-28DD18F0E72A}" dt="2026-09-29T19:02:33.864" v="367" actId="1076"/>
          <ac:picMkLst>
            <pc:docMk/>
            <pc:sldMk cId="0" sldId="256"/>
            <ac:picMk id="101" creationId="{00000000-0000-0000-0000-000000000000}"/>
          </ac:picMkLst>
        </pc:picChg>
        <pc:picChg chg="mod">
          <ac:chgData name="Raymond Uzwyshyn" userId="587f6a29-cfac-4975-a4f8-0d65ace1fd6e" providerId="ADAL" clId="{B3A76567-22A5-4DE2-98AD-28DD18F0E72A}" dt="2026-09-29T19:02:59.056" v="370" actId="1076"/>
          <ac:picMkLst>
            <pc:docMk/>
            <pc:sldMk cId="0" sldId="256"/>
            <ac:picMk id="103" creationId="{00000000-0000-0000-0000-000000000000}"/>
          </ac:picMkLst>
        </pc:picChg>
        <pc:picChg chg="mod">
          <ac:chgData name="Raymond Uzwyshyn" userId="587f6a29-cfac-4975-a4f8-0d65ace1fd6e" providerId="ADAL" clId="{B3A76567-22A5-4DE2-98AD-28DD18F0E72A}" dt="2026-09-29T19:01:57.239" v="361" actId="1076"/>
          <ac:picMkLst>
            <pc:docMk/>
            <pc:sldMk cId="0" sldId="256"/>
            <ac:picMk id="105" creationId="{00000000-0000-0000-0000-000000000000}"/>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
        <p:cNvGrpSpPr/>
        <p:nvPr/>
      </p:nvGrpSpPr>
      <p:grpSpPr>
        <a:xfrm>
          <a:off x="0" y="0"/>
          <a:ext cx="0" cy="0"/>
          <a:chOff x="0" y="0"/>
          <a:chExt cx="0" cy="0"/>
        </a:xfrm>
      </p:grpSpPr>
      <p:sp>
        <p:nvSpPr>
          <p:cNvPr id="12" name="Google Shape;12;p1:notes"/>
          <p:cNvSpPr>
            <a:spLocks noGrp="1" noRot="1" noChangeAspect="1"/>
          </p:cNvSpPr>
          <p:nvPr>
            <p:ph type="sldImg" idx="2"/>
          </p:nvPr>
        </p:nvSpPr>
        <p:spPr>
          <a:xfrm>
            <a:off x="2338388" y="1143000"/>
            <a:ext cx="2181225"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 name="Google Shape;13;p1: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4" name="Google Shape;14;p1: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DEFAULT">
  <p:cSld name="DEFAULT">
    <p:bg>
      <p:bgPr>
        <a:solidFill>
          <a:schemeClr val="lt1"/>
        </a:solidFill>
        <a:effectLst/>
      </p:bgPr>
    </p:bg>
    <p:spTree>
      <p:nvGrpSpPr>
        <p:cNvPr id="1" name="Shape 1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Shape 9"/>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4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image" Target="../media/image3.png"/><Relationship Id="rId6" Type="http://schemas.openxmlformats.org/officeDocument/2006/relationships/image" Target="../media/image4.png"/><Relationship Id="rId7" Type="http://schemas.openxmlformats.org/officeDocument/2006/relationships/image" Target="../media/image5.png"/><Relationship Id="rId8" Type="http://schemas.openxmlformats.org/officeDocument/2006/relationships/image" Target="../media/image6.png"/><Relationship Id="rId9" Type="http://schemas.openxmlformats.org/officeDocument/2006/relationships/image" Target="../media/image7.png"/><Relationship Id="rId10" Type="http://schemas.openxmlformats.org/officeDocument/2006/relationships/image" Target="../media/image8.png"/><Relationship Id="rId11" Type="http://schemas.openxmlformats.org/officeDocument/2006/relationships/image" Target="../media/image9.png"/><Relationship Id="rId12" Type="http://schemas.openxmlformats.org/officeDocument/2006/relationships/image" Target="../media/image10.png"/><Relationship Id="rId13" Type="http://schemas.openxmlformats.org/officeDocument/2006/relationships/image" Target="../media/image11.png"/><Relationship Id="rId14" Type="http://schemas.openxmlformats.org/officeDocument/2006/relationships/image" Target="../media/image12.png"/><Relationship Id="rId15" Type="http://schemas.openxmlformats.org/officeDocument/2006/relationships/image" Target="../media/image13.png"/><Relationship Id="rId16" Type="http://schemas.openxmlformats.org/officeDocument/2006/relationships/image" Target="../media/image14.png"/><Relationship Id="rId17" Type="http://schemas.openxmlformats.org/officeDocument/2006/relationships/image" Target="../media/image15.png"/><Relationship Id="rId18" Type="http://schemas.openxmlformats.org/officeDocument/2006/relationships/image" Target="../media/image16.png"/><Relationship Id="rId19" Type="http://schemas.openxmlformats.org/officeDocument/2006/relationships/image" Target="../media/image17.png"/><Relationship Id="rId20" Type="http://schemas.openxmlformats.org/officeDocument/2006/relationships/image" Target="../media/image18.png"/><Relationship Id="rId21"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Shape 15"/>
        <p:cNvGrpSpPr/>
        <p:nvPr/>
      </p:nvGrpSpPr>
      <p:grpSpPr>
        <a:xfrm>
          <a:off x="0" y="0"/>
          <a:ext cx="0" cy="0"/>
          <a:chOff x="0" y="0"/>
          <a:chExt cx="0" cy="0"/>
        </a:xfrm>
      </p:grpSpPr>
      <p:pic>
        <p:nvPicPr>
          <p:cNvPr id="16" name="Google Shape;16;p3" descr="preencoded.png"/>
          <p:cNvPicPr preferRelativeResize="0"/>
          <p:nvPr/>
        </p:nvPicPr>
        <p:blipFill rotWithShape="1">
          <a:blip r:embed="rId3">
            <a:alphaModFix/>
          </a:blip>
          <a:srcRect/>
          <a:stretch/>
        </p:blipFill>
        <p:spPr>
          <a:xfrm>
            <a:off x="822960" y="685800"/>
            <a:ext cx="2971800" cy="2971800"/>
          </a:xfrm>
          <a:prstGeom prst="rect">
            <a:avLst/>
          </a:prstGeom>
          <a:noFill/>
          <a:ln>
            <a:noFill/>
          </a:ln>
        </p:spPr>
      </p:pic>
      <p:sp>
        <p:nvSpPr>
          <p:cNvPr id="17" name="Google Shape;17;p3"/>
          <p:cNvSpPr txBox="1"/>
          <p:nvPr/>
        </p:nvSpPr>
        <p:spPr>
          <a:xfrm>
            <a:off x="4297680" y="502920"/>
            <a:ext cx="19302984" cy="128524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1F3A5F"/>
              </a:buClr>
              <a:buSzPts val="8800"/>
              <a:buFont typeface="Cambria"/>
              <a:buNone/>
            </a:pPr>
            <a:r>
              <a:rPr lang="en-US" sz="8800" b="1" i="0" u="none" strike="noStrike" cap="none">
                <a:solidFill>
                  <a:srgbClr val="1F3A5F"/>
                </a:solidFill>
                <a:latin typeface="Cambria"/>
                <a:ea typeface="Cambria"/>
                <a:cs typeface="Cambria"/>
                <a:sym typeface="Cambria"/>
              </a:rPr>
              <a:t>The Research Data Director</a:t>
            </a:r>
            <a:endParaRPr sz="8800" b="0" i="0" u="none" strike="noStrike" cap="none">
              <a:solidFill>
                <a:schemeClr val="dk1"/>
              </a:solidFill>
              <a:latin typeface="Calibri"/>
              <a:ea typeface="Calibri"/>
              <a:cs typeface="Calibri"/>
              <a:sym typeface="Calibri"/>
            </a:endParaRPr>
          </a:p>
        </p:txBody>
      </p:sp>
      <p:sp>
        <p:nvSpPr>
          <p:cNvPr id="18" name="Google Shape;18;p3"/>
          <p:cNvSpPr txBox="1"/>
          <p:nvPr/>
        </p:nvSpPr>
        <p:spPr>
          <a:xfrm>
            <a:off x="4297680" y="1833880"/>
            <a:ext cx="19302984" cy="112928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3800"/>
              <a:buFont typeface="Cambria"/>
              <a:buNone/>
            </a:pPr>
            <a:r>
              <a:rPr lang="en-US" sz="3800" b="0" i="0" u="none" strike="noStrike" cap="none" dirty="0">
                <a:solidFill>
                  <a:srgbClr val="1B2433"/>
                </a:solidFill>
                <a:latin typeface="Cambria"/>
                <a:ea typeface="Cambria"/>
                <a:cs typeface="Cambria"/>
                <a:sym typeface="Cambria"/>
              </a:rPr>
              <a:t>A Persona-Based Agentic AI Blueprint and Application for FAIR Research Data, Metadata, and Schema and Crosswalk Workflows</a:t>
            </a:r>
            <a:endParaRPr sz="3800" b="0" i="0" u="none" strike="noStrike" cap="none" dirty="0">
              <a:solidFill>
                <a:schemeClr val="dk1"/>
              </a:solidFill>
              <a:latin typeface="Calibri"/>
              <a:ea typeface="Calibri"/>
              <a:cs typeface="Calibri"/>
              <a:sym typeface="Calibri"/>
            </a:endParaRPr>
          </a:p>
        </p:txBody>
      </p:sp>
      <p:pic>
        <p:nvPicPr>
          <p:cNvPr id="19" name="Google Shape;19;p3" descr="preencoded.png"/>
          <p:cNvPicPr preferRelativeResize="0"/>
          <p:nvPr/>
        </p:nvPicPr>
        <p:blipFill rotWithShape="1">
          <a:blip r:embed="rId4">
            <a:alphaModFix/>
          </a:blip>
          <a:srcRect/>
          <a:stretch/>
        </p:blipFill>
        <p:spPr>
          <a:xfrm>
            <a:off x="4297680" y="3210052"/>
            <a:ext cx="2335220" cy="713232"/>
          </a:xfrm>
          <a:prstGeom prst="rect">
            <a:avLst/>
          </a:prstGeom>
          <a:noFill/>
          <a:ln>
            <a:noFill/>
          </a:ln>
        </p:spPr>
      </p:pic>
      <p:sp>
        <p:nvSpPr>
          <p:cNvPr id="20" name="Google Shape;20;p3"/>
          <p:cNvSpPr txBox="1"/>
          <p:nvPr/>
        </p:nvSpPr>
        <p:spPr>
          <a:xfrm>
            <a:off x="6998660" y="3182620"/>
            <a:ext cx="16602004"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433"/>
              </a:buClr>
              <a:buSzPts val="2600"/>
              <a:buFont typeface="Calibri"/>
              <a:buNone/>
            </a:pPr>
            <a:r>
              <a:rPr lang="en-US" sz="2600" b="1" i="0" u="none" strike="noStrike" cap="none">
                <a:solidFill>
                  <a:srgbClr val="1B2433"/>
                </a:solidFill>
                <a:latin typeface="Calibri"/>
                <a:ea typeface="Calibri"/>
                <a:cs typeface="Calibri"/>
                <a:sym typeface="Calibri"/>
              </a:rPr>
              <a:t>Raymond J. Uzwyshyn, Ph.D.</a:t>
            </a:r>
            <a:r>
              <a:rPr lang="en-US" sz="2200" b="0" i="0" u="none" strike="noStrike" cap="none">
                <a:solidFill>
                  <a:srgbClr val="5B6B7F"/>
                </a:solidFill>
                <a:latin typeface="Calibri"/>
                <a:ea typeface="Calibri"/>
                <a:cs typeface="Calibri"/>
                <a:sym typeface="Calibri"/>
              </a:rPr>
              <a:t>   ·   raymondu@ucr.edu  ·  rayuzwyshyn.net</a:t>
            </a:r>
            <a:endParaRPr sz="26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B2433"/>
              </a:buClr>
              <a:buSzPts val="2200"/>
              <a:buFont typeface="Calibri"/>
              <a:buNone/>
            </a:pPr>
            <a:r>
              <a:rPr lang="en-US" sz="2200" b="0" i="0" u="none" strike="noStrike" cap="none">
                <a:solidFill>
                  <a:srgbClr val="1B2433"/>
                </a:solidFill>
                <a:latin typeface="Calibri"/>
                <a:ea typeface="Calibri"/>
                <a:cs typeface="Calibri"/>
                <a:sym typeface="Calibri"/>
              </a:rPr>
              <a:t>Research and Technology, University of California, Riverside Libraries, USA</a:t>
            </a:r>
            <a:endParaRPr sz="2600" b="0" i="0" u="none" strike="noStrike" cap="none">
              <a:solidFill>
                <a:schemeClr val="dk1"/>
              </a:solidFill>
              <a:latin typeface="Calibri"/>
              <a:ea typeface="Calibri"/>
              <a:cs typeface="Calibri"/>
              <a:sym typeface="Calibri"/>
            </a:endParaRPr>
          </a:p>
        </p:txBody>
      </p:sp>
      <p:pic>
        <p:nvPicPr>
          <p:cNvPr id="21" name="Google Shape;21;p3" descr="preencoded.png"/>
          <p:cNvPicPr preferRelativeResize="0"/>
          <p:nvPr/>
        </p:nvPicPr>
        <p:blipFill rotWithShape="1">
          <a:blip r:embed="rId5">
            <a:alphaModFix/>
          </a:blip>
          <a:srcRect/>
          <a:stretch/>
        </p:blipFill>
        <p:spPr>
          <a:xfrm>
            <a:off x="24057864" y="685800"/>
            <a:ext cx="5394960" cy="2405712"/>
          </a:xfrm>
          <a:prstGeom prst="rect">
            <a:avLst/>
          </a:prstGeom>
          <a:noFill/>
          <a:ln>
            <a:noFill/>
          </a:ln>
        </p:spPr>
      </p:pic>
      <p:pic>
        <p:nvPicPr>
          <p:cNvPr id="22" name="Google Shape;22;p3" descr="preencoded.png"/>
          <p:cNvPicPr preferRelativeResize="0"/>
          <p:nvPr/>
        </p:nvPicPr>
        <p:blipFill rotWithShape="1">
          <a:blip r:embed="rId6">
            <a:alphaModFix/>
          </a:blip>
          <a:srcRect/>
          <a:stretch/>
        </p:blipFill>
        <p:spPr>
          <a:xfrm>
            <a:off x="24057864" y="3255264"/>
            <a:ext cx="1600200" cy="963549"/>
          </a:xfrm>
          <a:prstGeom prst="rect">
            <a:avLst/>
          </a:prstGeom>
          <a:noFill/>
          <a:ln>
            <a:noFill/>
          </a:ln>
        </p:spPr>
      </p:pic>
      <p:sp>
        <p:nvSpPr>
          <p:cNvPr id="23" name="Google Shape;23;p3"/>
          <p:cNvSpPr txBox="1"/>
          <p:nvPr/>
        </p:nvSpPr>
        <p:spPr>
          <a:xfrm>
            <a:off x="25840944" y="3273552"/>
            <a:ext cx="3611880" cy="96012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F3A5F"/>
              </a:buClr>
              <a:buSzPts val="2000"/>
              <a:buFont typeface="Calibri"/>
              <a:buNone/>
            </a:pPr>
            <a:r>
              <a:rPr lang="en-US" sz="2000" b="1" i="0" u="none" strike="noStrike" cap="none">
                <a:solidFill>
                  <a:srgbClr val="1F3A5F"/>
                </a:solidFill>
                <a:latin typeface="Calibri"/>
                <a:ea typeface="Calibri"/>
                <a:cs typeface="Calibri"/>
                <a:sym typeface="Calibri"/>
              </a:rPr>
              <a:t>RDA 27th Plenary Meeting</a:t>
            </a:r>
            <a:endParaRPr sz="20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1F3A5F"/>
              </a:buClr>
              <a:buSzPts val="2000"/>
              <a:buFont typeface="Calibri"/>
              <a:buNone/>
            </a:pPr>
            <a:r>
              <a:rPr lang="en-US" sz="2000" b="0" i="0" u="none" strike="noStrike" cap="none">
                <a:solidFill>
                  <a:srgbClr val="1F3A5F"/>
                </a:solidFill>
                <a:latin typeface="Calibri"/>
                <a:ea typeface="Calibri"/>
                <a:cs typeface="Calibri"/>
                <a:sym typeface="Calibri"/>
              </a:rPr>
              <a:t>London · 6–8 October 2026</a:t>
            </a:r>
            <a:endParaRPr sz="2000" b="0" i="0" u="none" strike="noStrike" cap="none">
              <a:solidFill>
                <a:schemeClr val="dk1"/>
              </a:solidFill>
              <a:latin typeface="Calibri"/>
              <a:ea typeface="Calibri"/>
              <a:cs typeface="Calibri"/>
              <a:sym typeface="Calibri"/>
            </a:endParaRPr>
          </a:p>
        </p:txBody>
      </p:sp>
      <p:sp>
        <p:nvSpPr>
          <p:cNvPr id="24" name="Google Shape;24;p3"/>
          <p:cNvSpPr/>
          <p:nvPr/>
        </p:nvSpPr>
        <p:spPr>
          <a:xfrm>
            <a:off x="0" y="4261612"/>
            <a:ext cx="30275784" cy="3011805"/>
          </a:xfrm>
          <a:prstGeom prst="rect">
            <a:avLst/>
          </a:prstGeom>
          <a:solidFill>
            <a:srgbClr val="1F3A5F"/>
          </a:solidFill>
          <a:ln w="12700" cap="flat" cmpd="sng">
            <a:solidFill>
              <a:srgbClr val="1F3A5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5" name="Google Shape;25;p3"/>
          <p:cNvSpPr txBox="1"/>
          <p:nvPr/>
        </p:nvSpPr>
        <p:spPr>
          <a:xfrm>
            <a:off x="822960" y="4572508"/>
            <a:ext cx="28629864" cy="187223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FFFFFF"/>
              </a:buClr>
              <a:buSzPts val="4200"/>
              <a:buFont typeface="Cambria"/>
              <a:buNone/>
            </a:pPr>
            <a:r>
              <a:rPr lang="en-US" sz="4200" b="1" i="0" u="none" strike="noStrike" cap="none">
                <a:solidFill>
                  <a:srgbClr val="FFFFFF"/>
                </a:solidFill>
                <a:latin typeface="Cambria"/>
                <a:ea typeface="Cambria"/>
                <a:cs typeface="Cambria"/>
                <a:sym typeface="Cambria"/>
              </a:rPr>
              <a:t>Six persona-based AI agents, each modeled on an established research-data professional, transform a researcher’s raw dataset into a FAIR-compliant, six-file deposit package, with human judgment and transparency governing consequential decisions.</a:t>
            </a:r>
            <a:endParaRPr sz="4200" b="0" i="0" u="none" strike="noStrike" cap="none">
              <a:solidFill>
                <a:schemeClr val="dk1"/>
              </a:solidFill>
              <a:latin typeface="Calibri"/>
              <a:ea typeface="Calibri"/>
              <a:cs typeface="Calibri"/>
              <a:sym typeface="Calibri"/>
            </a:endParaRPr>
          </a:p>
        </p:txBody>
      </p:sp>
      <p:sp>
        <p:nvSpPr>
          <p:cNvPr id="26" name="Google Shape;26;p3"/>
          <p:cNvSpPr txBox="1"/>
          <p:nvPr/>
        </p:nvSpPr>
        <p:spPr>
          <a:xfrm>
            <a:off x="822960" y="6609334"/>
            <a:ext cx="28629864" cy="371475"/>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E3CFA0"/>
              </a:buClr>
              <a:buSzPts val="2500"/>
              <a:buFont typeface="Calibri"/>
              <a:buNone/>
            </a:pPr>
            <a:r>
              <a:rPr lang="en-US" sz="2500" b="0" i="1" u="none" strike="noStrike" cap="none">
                <a:solidFill>
                  <a:srgbClr val="E3CFA0"/>
                </a:solidFill>
                <a:latin typeface="Calibri"/>
                <a:ea typeface="Calibri"/>
                <a:cs typeface="Calibri"/>
                <a:sym typeface="Calibri"/>
              </a:rPr>
              <a:t>Organizing agentic AI by professional persona brings deeper intelligence to research-data workflows, making them FAIR by design, legible by construction, and accountable at irreversible steps.</a:t>
            </a:r>
            <a:endParaRPr sz="2500" b="0" i="0" u="none" strike="noStrike" cap="none">
              <a:solidFill>
                <a:schemeClr val="dk1"/>
              </a:solidFill>
              <a:latin typeface="Calibri"/>
              <a:ea typeface="Calibri"/>
              <a:cs typeface="Calibri"/>
              <a:sym typeface="Calibri"/>
            </a:endParaRPr>
          </a:p>
        </p:txBody>
      </p:sp>
      <p:sp>
        <p:nvSpPr>
          <p:cNvPr id="27" name="Google Shape;27;p3"/>
          <p:cNvSpPr txBox="1"/>
          <p:nvPr/>
        </p:nvSpPr>
        <p:spPr>
          <a:xfrm>
            <a:off x="822960" y="7547737"/>
            <a:ext cx="16050692" cy="5943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8C6A2E"/>
              </a:buClr>
              <a:buSzPts val="3600"/>
              <a:buFont typeface="Cambria"/>
              <a:buNone/>
            </a:pPr>
            <a:r>
              <a:rPr lang="en-US" sz="3600" b="1" i="0" u="none" strike="noStrike" cap="none">
                <a:solidFill>
                  <a:srgbClr val="8C6A2E"/>
                </a:solidFill>
                <a:latin typeface="Cambria"/>
                <a:ea typeface="Cambria"/>
                <a:cs typeface="Cambria"/>
                <a:sym typeface="Cambria"/>
              </a:rPr>
              <a:t>1  </a:t>
            </a:r>
            <a:r>
              <a:rPr lang="en-US" sz="3600" b="1" i="0" u="none" strike="noStrike" cap="none">
                <a:solidFill>
                  <a:srgbClr val="1F3A5F"/>
                </a:solidFill>
                <a:latin typeface="Cambria"/>
                <a:ea typeface="Cambria"/>
                <a:cs typeface="Cambria"/>
                <a:sym typeface="Cambria"/>
              </a:rPr>
              <a:t>Introduction</a:t>
            </a:r>
            <a:endParaRPr sz="3600" b="0" i="0" u="none" strike="noStrike" cap="none">
              <a:solidFill>
                <a:schemeClr val="dk1"/>
              </a:solidFill>
              <a:latin typeface="Calibri"/>
              <a:ea typeface="Calibri"/>
              <a:cs typeface="Calibri"/>
              <a:sym typeface="Calibri"/>
            </a:endParaRPr>
          </a:p>
        </p:txBody>
      </p:sp>
      <p:sp>
        <p:nvSpPr>
          <p:cNvPr id="28" name="Google Shape;28;p3"/>
          <p:cNvSpPr txBox="1"/>
          <p:nvPr/>
        </p:nvSpPr>
        <p:spPr>
          <a:xfrm>
            <a:off x="822960" y="8343265"/>
            <a:ext cx="16050692" cy="36283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2100"/>
              <a:buFont typeface="Calibri"/>
              <a:buNone/>
            </a:pPr>
            <a:r>
              <a:rPr lang="en-US" sz="2100" b="0" i="0" u="none" strike="noStrike" cap="none">
                <a:solidFill>
                  <a:srgbClr val="1B2433"/>
                </a:solidFill>
                <a:latin typeface="Calibri"/>
                <a:ea typeface="Calibri"/>
                <a:cs typeface="Calibri"/>
                <a:sym typeface="Calibri"/>
              </a:rPr>
              <a:t>Research data curation is specialized, labor-intensive work. A FAIR-compliant deposit requires:</a:t>
            </a:r>
            <a:endParaRPr sz="2100" b="0" i="0" u="none" strike="noStrike" cap="none">
              <a:solidFill>
                <a:schemeClr val="dk1"/>
              </a:solidFill>
              <a:latin typeface="Calibri"/>
              <a:ea typeface="Calibri"/>
              <a:cs typeface="Calibri"/>
              <a:sym typeface="Calibri"/>
            </a:endParaRPr>
          </a:p>
        </p:txBody>
      </p:sp>
      <p:sp>
        <p:nvSpPr>
          <p:cNvPr id="29" name="Google Shape;29;p3"/>
          <p:cNvSpPr txBox="1"/>
          <p:nvPr/>
        </p:nvSpPr>
        <p:spPr>
          <a:xfrm>
            <a:off x="822960" y="8706104"/>
            <a:ext cx="7888186" cy="986917"/>
          </a:xfrm>
          <a:prstGeom prst="rect">
            <a:avLst/>
          </a:prstGeom>
          <a:noFill/>
          <a:ln>
            <a:noFill/>
          </a:ln>
        </p:spPr>
        <p:txBody>
          <a:bodyPr spcFirstLastPara="1" wrap="square" lIns="0" tIns="0" rIns="0" bIns="0" anchor="t" anchorCtr="0">
            <a:noAutofit/>
          </a:bodyPr>
          <a:lstStyle/>
          <a:p>
            <a:pPr marL="240030" marR="0" lvl="0" indent="-240030" algn="l" rtl="0">
              <a:spcBef>
                <a:spcPts val="0"/>
              </a:spcBef>
              <a:spcAft>
                <a:spcPts val="0"/>
              </a:spcAft>
              <a:buClr>
                <a:srgbClr val="1B2433"/>
              </a:buClr>
              <a:buSzPts val="2100"/>
              <a:buFont typeface="Calibri"/>
              <a:buChar char="•"/>
            </a:pPr>
            <a:r>
              <a:rPr lang="en-US" sz="2100" b="0" i="0" u="none" strike="noStrike" cap="none">
                <a:solidFill>
                  <a:srgbClr val="1B2433"/>
                </a:solidFill>
                <a:latin typeface="Calibri"/>
                <a:ea typeface="Calibri"/>
                <a:cs typeface="Calibri"/>
                <a:sym typeface="Calibri"/>
              </a:rPr>
              <a:t>a schema-conformant metadata record;</a:t>
            </a:r>
            <a:endParaRPr sz="2100" b="0" i="0" u="none" strike="noStrike" cap="none">
              <a:solidFill>
                <a:schemeClr val="dk1"/>
              </a:solidFill>
              <a:latin typeface="Calibri"/>
              <a:ea typeface="Calibri"/>
              <a:cs typeface="Calibri"/>
              <a:sym typeface="Calibri"/>
            </a:endParaRPr>
          </a:p>
          <a:p>
            <a:pPr marL="240030" marR="0" lvl="0" indent="-240030" algn="l" rtl="0">
              <a:spcBef>
                <a:spcPts val="200"/>
              </a:spcBef>
              <a:spcAft>
                <a:spcPts val="0"/>
              </a:spcAft>
              <a:buClr>
                <a:srgbClr val="1B2433"/>
              </a:buClr>
              <a:buSzPts val="2100"/>
              <a:buFont typeface="Calibri"/>
              <a:buChar char="•"/>
            </a:pPr>
            <a:r>
              <a:rPr lang="en-US" sz="2100" b="0" i="0" u="none" strike="noStrike" cap="none">
                <a:solidFill>
                  <a:srgbClr val="1B2433"/>
                </a:solidFill>
                <a:latin typeface="Calibri"/>
                <a:ea typeface="Calibri"/>
                <a:cs typeface="Calibri"/>
                <a:sym typeface="Calibri"/>
              </a:rPr>
              <a:t>persistent identifiers for durable findability and citation;</a:t>
            </a:r>
            <a:endParaRPr sz="2100" b="0" i="0" u="none" strike="noStrike" cap="none">
              <a:solidFill>
                <a:schemeClr val="dk1"/>
              </a:solidFill>
              <a:latin typeface="Calibri"/>
              <a:ea typeface="Calibri"/>
              <a:cs typeface="Calibri"/>
              <a:sym typeface="Calibri"/>
            </a:endParaRPr>
          </a:p>
          <a:p>
            <a:pPr marL="240030" marR="0" lvl="0" indent="-240030" algn="l" rtl="0">
              <a:spcBef>
                <a:spcPts val="200"/>
              </a:spcBef>
              <a:spcAft>
                <a:spcPts val="0"/>
              </a:spcAft>
              <a:buClr>
                <a:srgbClr val="1B2433"/>
              </a:buClr>
              <a:buSzPts val="2100"/>
              <a:buFont typeface="Calibri"/>
              <a:buChar char="•"/>
            </a:pPr>
            <a:r>
              <a:rPr lang="en-US" sz="2100" b="0" i="0" u="none" strike="noStrike" cap="none">
                <a:solidFill>
                  <a:srgbClr val="1B2433"/>
                </a:solidFill>
                <a:latin typeface="Calibri"/>
                <a:ea typeface="Calibri"/>
                <a:cs typeface="Calibri"/>
                <a:sym typeface="Calibri"/>
              </a:rPr>
              <a:t>an auditable provenance record;</a:t>
            </a:r>
            <a:endParaRPr sz="2100" b="0" i="0" u="none" strike="noStrike" cap="none">
              <a:solidFill>
                <a:schemeClr val="dk1"/>
              </a:solidFill>
              <a:latin typeface="Calibri"/>
              <a:ea typeface="Calibri"/>
              <a:cs typeface="Calibri"/>
              <a:sym typeface="Calibri"/>
            </a:endParaRPr>
          </a:p>
        </p:txBody>
      </p:sp>
      <p:sp>
        <p:nvSpPr>
          <p:cNvPr id="30" name="Google Shape;30;p3"/>
          <p:cNvSpPr txBox="1"/>
          <p:nvPr/>
        </p:nvSpPr>
        <p:spPr>
          <a:xfrm>
            <a:off x="8985466" y="8706104"/>
            <a:ext cx="7888186" cy="986917"/>
          </a:xfrm>
          <a:prstGeom prst="rect">
            <a:avLst/>
          </a:prstGeom>
          <a:noFill/>
          <a:ln>
            <a:noFill/>
          </a:ln>
        </p:spPr>
        <p:txBody>
          <a:bodyPr spcFirstLastPara="1" wrap="square" lIns="0" tIns="0" rIns="0" bIns="0" anchor="t" anchorCtr="0">
            <a:noAutofit/>
          </a:bodyPr>
          <a:lstStyle/>
          <a:p>
            <a:pPr marL="240030" marR="0" lvl="0" indent="-240030" algn="l" rtl="0">
              <a:spcBef>
                <a:spcPts val="0"/>
              </a:spcBef>
              <a:spcAft>
                <a:spcPts val="0"/>
              </a:spcAft>
              <a:buClr>
                <a:srgbClr val="1B2433"/>
              </a:buClr>
              <a:buSzPts val="2100"/>
              <a:buFont typeface="Calibri"/>
              <a:buChar char="•"/>
            </a:pPr>
            <a:r>
              <a:rPr lang="en-US" sz="2100" b="0" i="0" u="none" strike="noStrike" cap="none">
                <a:solidFill>
                  <a:srgbClr val="1B2433"/>
                </a:solidFill>
                <a:latin typeface="Calibri"/>
                <a:ea typeface="Calibri"/>
                <a:cs typeface="Calibri"/>
                <a:sym typeface="Calibri"/>
              </a:rPr>
              <a:t>licensing and documentation governing access, context, and reuse;</a:t>
            </a:r>
            <a:endParaRPr sz="2100" b="0" i="0" u="none" strike="noStrike" cap="none">
              <a:solidFill>
                <a:schemeClr val="dk1"/>
              </a:solidFill>
              <a:latin typeface="Calibri"/>
              <a:ea typeface="Calibri"/>
              <a:cs typeface="Calibri"/>
              <a:sym typeface="Calibri"/>
            </a:endParaRPr>
          </a:p>
          <a:p>
            <a:pPr marL="240030" marR="0" lvl="0" indent="-240030" algn="l" rtl="0">
              <a:spcBef>
                <a:spcPts val="200"/>
              </a:spcBef>
              <a:spcAft>
                <a:spcPts val="0"/>
              </a:spcAft>
              <a:buClr>
                <a:srgbClr val="1B2433"/>
              </a:buClr>
              <a:buSzPts val="2100"/>
              <a:buFont typeface="Calibri"/>
              <a:buChar char="•"/>
            </a:pPr>
            <a:r>
              <a:rPr lang="en-US" sz="2100" b="0" i="0" u="none" strike="noStrike" cap="none">
                <a:solidFill>
                  <a:srgbClr val="1B2433"/>
                </a:solidFill>
                <a:latin typeface="Calibri"/>
                <a:ea typeface="Calibri"/>
                <a:cs typeface="Calibri"/>
                <a:sym typeface="Calibri"/>
              </a:rPr>
              <a:t>crosswalks to adjacent standards for interdisciplinary discovery.</a:t>
            </a:r>
            <a:endParaRPr sz="2100" b="0" i="0" u="none" strike="noStrike" cap="none">
              <a:solidFill>
                <a:schemeClr val="dk1"/>
              </a:solidFill>
              <a:latin typeface="Calibri"/>
              <a:ea typeface="Calibri"/>
              <a:cs typeface="Calibri"/>
              <a:sym typeface="Calibri"/>
            </a:endParaRPr>
          </a:p>
        </p:txBody>
      </p:sp>
      <p:sp>
        <p:nvSpPr>
          <p:cNvPr id="31" name="Google Shape;31;p3"/>
          <p:cNvSpPr txBox="1"/>
          <p:nvPr/>
        </p:nvSpPr>
        <p:spPr>
          <a:xfrm>
            <a:off x="822959" y="9802749"/>
            <a:ext cx="16058271" cy="37491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2100"/>
              <a:buFont typeface="Calibri"/>
              <a:buNone/>
            </a:pPr>
            <a:r>
              <a:rPr lang="en-US" sz="2100" b="0" i="0" u="none" strike="noStrike" cap="none" dirty="0">
                <a:solidFill>
                  <a:srgbClr val="1B2433"/>
                </a:solidFill>
                <a:latin typeface="Calibri"/>
                <a:ea typeface="Calibri"/>
                <a:cs typeface="Calibri"/>
                <a:sym typeface="Calibri"/>
              </a:rPr>
              <a:t>Few researchers have the time or specialized training to meet these requirements, and few institutions can staff every requisite role. As a result, many datasets are deposited without being findable, interoperable, or reusable, and do not meet funder, data-management, or sharing requirements.</a:t>
            </a:r>
            <a:endParaRPr sz="2100" b="0" i="0" u="none" strike="noStrike" cap="none" dirty="0">
              <a:solidFill>
                <a:schemeClr val="dk1"/>
              </a:solidFill>
              <a:latin typeface="Calibri"/>
              <a:ea typeface="Calibri"/>
              <a:cs typeface="Calibri"/>
              <a:sym typeface="Calibri"/>
            </a:endParaRPr>
          </a:p>
          <a:p>
            <a:pPr marL="0" marR="0" lvl="0" indent="0" algn="l" rtl="0">
              <a:spcBef>
                <a:spcPts val="945"/>
              </a:spcBef>
              <a:spcAft>
                <a:spcPts val="0"/>
              </a:spcAft>
              <a:buClr>
                <a:srgbClr val="1B2433"/>
              </a:buClr>
              <a:buSzPts val="2100"/>
              <a:buFont typeface="Calibri"/>
              <a:buNone/>
            </a:pPr>
            <a:r>
              <a:rPr lang="en-US" sz="2100" b="0" i="0" u="none" strike="noStrike" cap="none" dirty="0">
                <a:solidFill>
                  <a:srgbClr val="1B2433"/>
                </a:solidFill>
                <a:latin typeface="Calibri"/>
                <a:ea typeface="Calibri"/>
                <a:cs typeface="Calibri"/>
                <a:sym typeface="Calibri"/>
              </a:rPr>
              <a:t>The Research Data Director addresses this gap</a:t>
            </a:r>
            <a:r>
              <a:rPr lang="en-US" sz="2100" dirty="0">
                <a:solidFill>
                  <a:srgbClr val="1B2433"/>
                </a:solidFill>
                <a:latin typeface="Calibri"/>
                <a:ea typeface="Calibri"/>
                <a:cs typeface="Calibri"/>
                <a:sym typeface="Calibri"/>
              </a:rPr>
              <a:t> through </a:t>
            </a:r>
            <a:r>
              <a:rPr lang="en-US" sz="2100" b="0" i="0" u="none" strike="noStrike" cap="none" dirty="0">
                <a:solidFill>
                  <a:srgbClr val="1B2433"/>
                </a:solidFill>
                <a:latin typeface="Calibri"/>
                <a:ea typeface="Calibri"/>
                <a:cs typeface="Calibri"/>
                <a:sym typeface="Calibri"/>
              </a:rPr>
              <a:t>a coordinated team of persona-based AI agents that produce a vetted first draft of the complete deposit documentation for human review.</a:t>
            </a:r>
            <a:endParaRPr sz="2100" b="0" i="0" u="none" strike="noStrike" cap="none" dirty="0">
              <a:solidFill>
                <a:schemeClr val="dk1"/>
              </a:solidFill>
              <a:latin typeface="Calibri"/>
              <a:ea typeface="Calibri"/>
              <a:cs typeface="Calibri"/>
              <a:sym typeface="Calibri"/>
            </a:endParaRPr>
          </a:p>
          <a:p>
            <a:pPr marL="0" marR="0" lvl="0" indent="0" algn="l" rtl="0">
              <a:spcBef>
                <a:spcPts val="1865"/>
              </a:spcBef>
              <a:spcAft>
                <a:spcPts val="0"/>
              </a:spcAft>
              <a:buClr>
                <a:srgbClr val="1F3A5F"/>
              </a:buClr>
              <a:buSzPts val="2300"/>
              <a:buFont typeface="Cambria"/>
              <a:buNone/>
            </a:pPr>
            <a:r>
              <a:rPr lang="en-US" sz="2300" b="1" i="0" u="none" strike="noStrike" cap="none" dirty="0">
                <a:solidFill>
                  <a:srgbClr val="1F3A5F"/>
                </a:solidFill>
                <a:latin typeface="Cambria"/>
                <a:ea typeface="Cambria"/>
                <a:cs typeface="Cambria"/>
                <a:sym typeface="Cambria"/>
              </a:rPr>
              <a:t>Objectives</a:t>
            </a:r>
            <a:endParaRPr sz="2100" b="0" i="0" u="none" strike="noStrike" cap="none" dirty="0">
              <a:solidFill>
                <a:schemeClr val="dk1"/>
              </a:solidFill>
              <a:latin typeface="Calibri"/>
              <a:ea typeface="Calibri"/>
              <a:cs typeface="Calibri"/>
              <a:sym typeface="Calibri"/>
            </a:endParaRPr>
          </a:p>
          <a:p>
            <a:pPr marL="222885" marR="0" lvl="0" indent="-222885" algn="l" rtl="0">
              <a:spcBef>
                <a:spcPts val="1035"/>
              </a:spcBef>
              <a:spcAft>
                <a:spcPts val="0"/>
              </a:spcAft>
              <a:buClr>
                <a:srgbClr val="1B2433"/>
              </a:buClr>
              <a:buSzPts val="1950"/>
              <a:buFont typeface="Calibri"/>
              <a:buChar char="•"/>
            </a:pPr>
            <a:r>
              <a:rPr lang="en-US" sz="1950" b="0" i="0" u="none" strike="noStrike" cap="none" dirty="0">
                <a:solidFill>
                  <a:srgbClr val="1B2433"/>
                </a:solidFill>
                <a:latin typeface="Calibri"/>
                <a:ea typeface="Calibri"/>
                <a:cs typeface="Calibri"/>
                <a:sym typeface="Calibri"/>
              </a:rPr>
              <a:t>Automate preparation of a FAIR-compliant deposit package for complex data from a single raw dataset.</a:t>
            </a:r>
            <a:endParaRPr sz="2100" b="0" i="0" u="none" strike="noStrike" cap="none" dirty="0">
              <a:solidFill>
                <a:schemeClr val="dk1"/>
              </a:solidFill>
              <a:latin typeface="Calibri"/>
              <a:ea typeface="Calibri"/>
              <a:cs typeface="Calibri"/>
              <a:sym typeface="Calibri"/>
            </a:endParaRPr>
          </a:p>
          <a:p>
            <a:pPr marL="222885" marR="0" lvl="0" indent="-222885" algn="l" rtl="0">
              <a:spcBef>
                <a:spcPts val="300"/>
              </a:spcBef>
              <a:spcAft>
                <a:spcPts val="0"/>
              </a:spcAft>
              <a:buClr>
                <a:srgbClr val="1B2433"/>
              </a:buClr>
              <a:buSzPts val="1950"/>
              <a:buFont typeface="Calibri"/>
              <a:buChar char="•"/>
            </a:pPr>
            <a:r>
              <a:rPr lang="en-US" sz="1950" b="0" i="0" u="none" strike="noStrike" cap="none" dirty="0">
                <a:solidFill>
                  <a:srgbClr val="1B2433"/>
                </a:solidFill>
                <a:latin typeface="Calibri"/>
                <a:ea typeface="Calibri"/>
                <a:cs typeface="Calibri"/>
                <a:sym typeface="Calibri"/>
              </a:rPr>
              <a:t>Organize agentic capacity by professional persona for legible, auditable, and accountable behavior.</a:t>
            </a:r>
            <a:endParaRPr sz="2100" b="0" i="0" u="none" strike="noStrike" cap="none" dirty="0">
              <a:solidFill>
                <a:schemeClr val="dk1"/>
              </a:solidFill>
              <a:latin typeface="Calibri"/>
              <a:ea typeface="Calibri"/>
              <a:cs typeface="Calibri"/>
              <a:sym typeface="Calibri"/>
            </a:endParaRPr>
          </a:p>
          <a:p>
            <a:pPr marL="222885" marR="0" lvl="0" indent="-222885" algn="l" rtl="0">
              <a:spcBef>
                <a:spcPts val="300"/>
              </a:spcBef>
              <a:spcAft>
                <a:spcPts val="0"/>
              </a:spcAft>
              <a:buClr>
                <a:srgbClr val="1B2433"/>
              </a:buClr>
              <a:buSzPts val="1950"/>
              <a:buFont typeface="Calibri"/>
              <a:buChar char="•"/>
            </a:pPr>
            <a:r>
              <a:rPr lang="en-US" sz="1950" b="0" i="0" u="none" strike="noStrike" cap="none" dirty="0">
                <a:solidFill>
                  <a:srgbClr val="1B2433"/>
                </a:solidFill>
                <a:latin typeface="Calibri"/>
                <a:ea typeface="Calibri"/>
                <a:cs typeface="Calibri"/>
                <a:sym typeface="Calibri"/>
              </a:rPr>
              <a:t>Treat schema mappings and crosswalks as primary, human-reviewed data objects.</a:t>
            </a:r>
            <a:endParaRPr sz="2100" b="0" i="0" u="none" strike="noStrike" cap="none" dirty="0">
              <a:solidFill>
                <a:schemeClr val="dk1"/>
              </a:solidFill>
              <a:latin typeface="Calibri"/>
              <a:ea typeface="Calibri"/>
              <a:cs typeface="Calibri"/>
              <a:sym typeface="Calibri"/>
            </a:endParaRPr>
          </a:p>
          <a:p>
            <a:pPr marL="222885" marR="0" lvl="0" indent="-222885" algn="l" rtl="0">
              <a:spcBef>
                <a:spcPts val="300"/>
              </a:spcBef>
              <a:spcAft>
                <a:spcPts val="0"/>
              </a:spcAft>
              <a:buClr>
                <a:srgbClr val="1B2433"/>
              </a:buClr>
              <a:buSzPts val="1950"/>
              <a:buFont typeface="Calibri"/>
              <a:buChar char="•"/>
            </a:pPr>
            <a:r>
              <a:rPr lang="en-US" sz="1950" b="0" i="0" u="none" strike="noStrike" cap="none" dirty="0">
                <a:solidFill>
                  <a:srgbClr val="1B2433"/>
                </a:solidFill>
                <a:latin typeface="Calibri"/>
                <a:ea typeface="Calibri"/>
                <a:cs typeface="Calibri"/>
                <a:sym typeface="Calibri"/>
              </a:rPr>
              <a:t>Preserve human governance through validation checkpoints and bounded agent authority.</a:t>
            </a:r>
            <a:endParaRPr sz="2100" b="0" i="0" u="none" strike="noStrike" cap="none" dirty="0">
              <a:solidFill>
                <a:schemeClr val="dk1"/>
              </a:solidFill>
              <a:latin typeface="Calibri"/>
              <a:ea typeface="Calibri"/>
              <a:cs typeface="Calibri"/>
              <a:sym typeface="Calibri"/>
            </a:endParaRPr>
          </a:p>
        </p:txBody>
      </p:sp>
      <p:sp>
        <p:nvSpPr>
          <p:cNvPr id="32" name="Google Shape;32;p3"/>
          <p:cNvSpPr txBox="1"/>
          <p:nvPr/>
        </p:nvSpPr>
        <p:spPr>
          <a:xfrm>
            <a:off x="17696612" y="7547737"/>
            <a:ext cx="11756212" cy="5943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8C6A2E"/>
              </a:buClr>
              <a:buSzPts val="3600"/>
              <a:buFont typeface="Cambria"/>
              <a:buNone/>
            </a:pPr>
            <a:r>
              <a:rPr lang="en-US" sz="3600" b="1" i="0" u="none" strike="noStrike" cap="none">
                <a:solidFill>
                  <a:srgbClr val="8C6A2E"/>
                </a:solidFill>
                <a:latin typeface="Cambria"/>
                <a:ea typeface="Cambria"/>
                <a:cs typeface="Cambria"/>
                <a:sym typeface="Cambria"/>
              </a:rPr>
              <a:t>2  </a:t>
            </a:r>
            <a:r>
              <a:rPr lang="en-US" sz="3600" b="1" i="0" u="none" strike="noStrike" cap="none">
                <a:solidFill>
                  <a:srgbClr val="1F3A5F"/>
                </a:solidFill>
                <a:latin typeface="Cambria"/>
                <a:ea typeface="Cambria"/>
                <a:cs typeface="Cambria"/>
                <a:sym typeface="Cambria"/>
              </a:rPr>
              <a:t>Methods</a:t>
            </a:r>
            <a:endParaRPr sz="3600" b="0" i="0" u="none" strike="noStrike" cap="none">
              <a:solidFill>
                <a:schemeClr val="dk1"/>
              </a:solidFill>
              <a:latin typeface="Calibri"/>
              <a:ea typeface="Calibri"/>
              <a:cs typeface="Calibri"/>
              <a:sym typeface="Calibri"/>
            </a:endParaRPr>
          </a:p>
        </p:txBody>
      </p:sp>
      <p:sp>
        <p:nvSpPr>
          <p:cNvPr id="33" name="Google Shape;33;p3"/>
          <p:cNvSpPr txBox="1"/>
          <p:nvPr/>
        </p:nvSpPr>
        <p:spPr>
          <a:xfrm>
            <a:off x="17696612" y="8343265"/>
            <a:ext cx="11756212" cy="497033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1950"/>
              <a:buFont typeface="Calibri"/>
              <a:buNone/>
            </a:pPr>
            <a:r>
              <a:rPr lang="en-US" sz="2000" b="1" dirty="0">
                <a:solidFill>
                  <a:srgbClr val="1B2433"/>
                </a:solidFill>
                <a:latin typeface="Calibri"/>
                <a:ea typeface="Calibri"/>
                <a:cs typeface="Calibri"/>
                <a:sym typeface="Calibri"/>
              </a:rPr>
              <a:t>Agentic AI</a:t>
            </a:r>
            <a:r>
              <a:rPr lang="en-US" sz="2000" b="1" i="0" u="none" strike="noStrike" cap="none" dirty="0">
                <a:solidFill>
                  <a:srgbClr val="1B2433"/>
                </a:solidFill>
                <a:latin typeface="Calibri"/>
                <a:ea typeface="Calibri"/>
                <a:cs typeface="Calibri"/>
                <a:sym typeface="Calibri"/>
              </a:rPr>
              <a:t> </a:t>
            </a:r>
            <a:r>
              <a:rPr lang="en-US" sz="2000" b="1" dirty="0">
                <a:solidFill>
                  <a:srgbClr val="1B2433"/>
                </a:solidFill>
                <a:latin typeface="Calibri"/>
                <a:ea typeface="Calibri"/>
                <a:cs typeface="Calibri"/>
                <a:sym typeface="Calibri"/>
              </a:rPr>
              <a:t>P</a:t>
            </a:r>
            <a:r>
              <a:rPr lang="en-US" sz="2000" b="1" i="0" u="none" strike="noStrike" cap="none" dirty="0">
                <a:solidFill>
                  <a:srgbClr val="1B2433"/>
                </a:solidFill>
                <a:latin typeface="Calibri"/>
                <a:ea typeface="Calibri"/>
                <a:cs typeface="Calibri"/>
                <a:sym typeface="Calibri"/>
              </a:rPr>
              <a:t>ersona Blueprint</a:t>
            </a:r>
            <a:r>
              <a:rPr lang="en-US" sz="1950" b="1" i="0" u="none" strike="noStrike" cap="none" dirty="0">
                <a:solidFill>
                  <a:srgbClr val="1B2433"/>
                </a:solidFill>
                <a:latin typeface="Calibri"/>
                <a:ea typeface="Calibri"/>
                <a:cs typeface="Calibri"/>
                <a:sym typeface="Calibri"/>
              </a:rPr>
              <a:t>. </a:t>
            </a:r>
            <a:r>
              <a:rPr lang="en-US" sz="1950" b="0" i="0" u="none" strike="noStrike" cap="none" dirty="0">
                <a:solidFill>
                  <a:srgbClr val="1B2433"/>
                </a:solidFill>
                <a:latin typeface="Calibri"/>
                <a:ea typeface="Calibri"/>
                <a:cs typeface="Calibri"/>
                <a:sym typeface="Calibri"/>
              </a:rPr>
              <a:t>This work </a:t>
            </a:r>
            <a:r>
              <a:rPr lang="en-US" sz="1950" dirty="0">
                <a:solidFill>
                  <a:srgbClr val="1B2433"/>
                </a:solidFill>
                <a:latin typeface="Calibri"/>
                <a:ea typeface="Calibri"/>
                <a:cs typeface="Calibri"/>
                <a:sym typeface="Calibri"/>
              </a:rPr>
              <a:t>creates</a:t>
            </a:r>
            <a:r>
              <a:rPr lang="en-US" sz="1950" b="0" i="0" u="none" strike="noStrike" cap="none" dirty="0">
                <a:solidFill>
                  <a:srgbClr val="1B2433"/>
                </a:solidFill>
                <a:latin typeface="Calibri"/>
                <a:ea typeface="Calibri"/>
                <a:cs typeface="Calibri"/>
                <a:sym typeface="Calibri"/>
              </a:rPr>
              <a:t> a persona-based agentic AI architecture, building on the RDA/Microsoft-sponsored Data Director capabilities blueprint and recasting that foundation within a persona framework (see Acknowledgments).</a:t>
            </a:r>
            <a:endParaRPr sz="1950" b="0" i="0" u="none" strike="noStrike" cap="none" dirty="0">
              <a:solidFill>
                <a:schemeClr val="dk1"/>
              </a:solidFill>
              <a:latin typeface="Calibri"/>
              <a:ea typeface="Calibri"/>
              <a:cs typeface="Calibri"/>
              <a:sym typeface="Calibri"/>
            </a:endParaRPr>
          </a:p>
          <a:p>
            <a:pPr marL="0" marR="0" lvl="0" indent="0" algn="l" rtl="0">
              <a:spcBef>
                <a:spcPts val="878"/>
              </a:spcBef>
              <a:spcAft>
                <a:spcPts val="0"/>
              </a:spcAft>
              <a:buClr>
                <a:srgbClr val="1B2433"/>
              </a:buClr>
              <a:buSzPts val="1950"/>
              <a:buFont typeface="Calibri"/>
              <a:buNone/>
            </a:pPr>
            <a:r>
              <a:rPr lang="en-US" sz="2000" b="1" i="0" u="none" strike="noStrike" cap="none" dirty="0">
                <a:solidFill>
                  <a:srgbClr val="1B2433"/>
                </a:solidFill>
                <a:latin typeface="Calibri"/>
                <a:ea typeface="Calibri"/>
                <a:cs typeface="Calibri"/>
                <a:sym typeface="Calibri"/>
              </a:rPr>
              <a:t>Persona Specification. </a:t>
            </a:r>
            <a:r>
              <a:rPr lang="en-US" sz="1950" b="0" i="0" u="none" strike="noStrike" cap="none" dirty="0">
                <a:solidFill>
                  <a:srgbClr val="1B2433"/>
                </a:solidFill>
                <a:latin typeface="Calibri"/>
                <a:ea typeface="Calibri"/>
                <a:cs typeface="Calibri"/>
                <a:sym typeface="Calibri"/>
              </a:rPr>
              <a:t>Each agent is modeled on a professional research-data role within </a:t>
            </a:r>
            <a:r>
              <a:rPr lang="en-US" sz="1950" dirty="0">
                <a:solidFill>
                  <a:srgbClr val="1B2433"/>
                </a:solidFill>
                <a:latin typeface="Calibri"/>
                <a:ea typeface="Calibri"/>
                <a:cs typeface="Calibri"/>
                <a:sym typeface="Calibri"/>
              </a:rPr>
              <a:t>a</a:t>
            </a:r>
            <a:r>
              <a:rPr lang="en-US" sz="1950" b="0" i="0" u="none" strike="noStrike" cap="none" dirty="0">
                <a:solidFill>
                  <a:srgbClr val="1B2433"/>
                </a:solidFill>
                <a:latin typeface="Calibri"/>
                <a:ea typeface="Calibri"/>
                <a:cs typeface="Calibri"/>
                <a:sym typeface="Calibri"/>
              </a:rPr>
              <a:t> research institution or library and specified by professional analogue, scope of competence, bounded authority, principal output, escalation trigger for human review, and multi-agent pattern (orchestrator–workers dispatch, evaluator–critique loop, or continuous audit).</a:t>
            </a:r>
            <a:endParaRPr sz="1950" b="0" i="0" u="none" strike="noStrike" cap="none" dirty="0">
              <a:solidFill>
                <a:schemeClr val="dk1"/>
              </a:solidFill>
              <a:latin typeface="Calibri"/>
              <a:ea typeface="Calibri"/>
              <a:cs typeface="Calibri"/>
              <a:sym typeface="Calibri"/>
            </a:endParaRPr>
          </a:p>
          <a:p>
            <a:pPr marL="0" marR="0" lvl="0" indent="0" algn="l" rtl="0">
              <a:spcBef>
                <a:spcPts val="878"/>
              </a:spcBef>
              <a:spcAft>
                <a:spcPts val="0"/>
              </a:spcAft>
              <a:buClr>
                <a:srgbClr val="1B2433"/>
              </a:buClr>
              <a:buSzPts val="1950"/>
              <a:buFont typeface="Calibri"/>
              <a:buNone/>
            </a:pPr>
            <a:r>
              <a:rPr lang="en-US" sz="2000" b="1" dirty="0">
                <a:solidFill>
                  <a:srgbClr val="1B2433"/>
                </a:solidFill>
                <a:latin typeface="Calibri"/>
                <a:ea typeface="Calibri"/>
                <a:cs typeface="Calibri"/>
                <a:sym typeface="Calibri"/>
              </a:rPr>
              <a:t>I</a:t>
            </a:r>
            <a:r>
              <a:rPr lang="en-US" sz="2000" b="1" i="0" u="none" strike="noStrike" cap="none" dirty="0">
                <a:solidFill>
                  <a:srgbClr val="1B2433"/>
                </a:solidFill>
                <a:latin typeface="Calibri"/>
                <a:ea typeface="Calibri"/>
                <a:cs typeface="Calibri"/>
                <a:sym typeface="Calibri"/>
              </a:rPr>
              <a:t>terative Application </a:t>
            </a:r>
            <a:r>
              <a:rPr lang="en-US" sz="2000" b="1" dirty="0">
                <a:solidFill>
                  <a:srgbClr val="1B2433"/>
                </a:solidFill>
                <a:latin typeface="Calibri"/>
                <a:ea typeface="Calibri"/>
                <a:cs typeface="Calibri"/>
                <a:sym typeface="Calibri"/>
              </a:rPr>
              <a:t>P</a:t>
            </a:r>
            <a:r>
              <a:rPr lang="en-US" sz="2000" b="1" i="0" u="none" strike="noStrike" cap="none" dirty="0">
                <a:solidFill>
                  <a:srgbClr val="1B2433"/>
                </a:solidFill>
                <a:latin typeface="Calibri"/>
                <a:ea typeface="Calibri"/>
                <a:cs typeface="Calibri"/>
                <a:sym typeface="Calibri"/>
              </a:rPr>
              <a:t>rototyping</a:t>
            </a:r>
            <a:r>
              <a:rPr lang="en-US" sz="1950" b="1" i="0" u="none" strike="noStrike" cap="none" dirty="0">
                <a:solidFill>
                  <a:srgbClr val="1B2433"/>
                </a:solidFill>
                <a:latin typeface="Calibri"/>
                <a:ea typeface="Calibri"/>
                <a:cs typeface="Calibri"/>
                <a:sym typeface="Calibri"/>
              </a:rPr>
              <a:t>. </a:t>
            </a:r>
            <a:r>
              <a:rPr lang="en-US" sz="1950" b="0" i="0" u="none" strike="noStrike" cap="none" dirty="0">
                <a:solidFill>
                  <a:srgbClr val="1B2433"/>
                </a:solidFill>
                <a:latin typeface="Calibri"/>
                <a:ea typeface="Calibri"/>
                <a:cs typeface="Calibri"/>
                <a:sym typeface="Calibri"/>
              </a:rPr>
              <a:t>The blueprint pairs a conceptual architecture with a buildable implementation (agent specifications, shared memory, human checkpoints, open protocols), realized through twelve prototype iterations in July 2026: deterministic, human-centered interfaces (v1–v4); live large-language-model integration through AI APIs (v5–v9); the full persona model with a transparent deliberation layer, the “Thinking Window” (v10–v11); and experimental voice interaction (v12).</a:t>
            </a:r>
            <a:endParaRPr sz="1950" b="0" i="0" u="none" strike="noStrike" cap="none" dirty="0">
              <a:solidFill>
                <a:schemeClr val="dk1"/>
              </a:solidFill>
              <a:latin typeface="Calibri"/>
              <a:ea typeface="Calibri"/>
              <a:cs typeface="Calibri"/>
              <a:sym typeface="Calibri"/>
            </a:endParaRPr>
          </a:p>
          <a:p>
            <a:pPr marL="0" marR="0" lvl="0" indent="0" algn="l" rtl="0">
              <a:spcBef>
                <a:spcPts val="878"/>
              </a:spcBef>
              <a:spcAft>
                <a:spcPts val="0"/>
              </a:spcAft>
              <a:buClr>
                <a:srgbClr val="1B2433"/>
              </a:buClr>
              <a:buSzPts val="1950"/>
              <a:buFont typeface="Calibri"/>
              <a:buNone/>
            </a:pPr>
            <a:r>
              <a:rPr lang="en-US" sz="2000" b="1" i="0" u="none" strike="noStrike" cap="none" dirty="0">
                <a:solidFill>
                  <a:srgbClr val="1B2433"/>
                </a:solidFill>
                <a:latin typeface="Calibri"/>
                <a:ea typeface="Calibri"/>
                <a:cs typeface="Calibri"/>
                <a:sym typeface="Calibri"/>
              </a:rPr>
              <a:t>Expert review and extension</a:t>
            </a:r>
            <a:r>
              <a:rPr lang="en-US" sz="1950" b="1" i="0" u="none" strike="noStrike" cap="none" dirty="0">
                <a:solidFill>
                  <a:srgbClr val="1B2433"/>
                </a:solidFill>
                <a:latin typeface="Calibri"/>
                <a:ea typeface="Calibri"/>
                <a:cs typeface="Calibri"/>
                <a:sym typeface="Calibri"/>
              </a:rPr>
              <a:t>. </a:t>
            </a:r>
            <a:r>
              <a:rPr lang="en-US" sz="1950" dirty="0">
                <a:solidFill>
                  <a:srgbClr val="1B2433"/>
                </a:solidFill>
                <a:latin typeface="Calibri"/>
                <a:ea typeface="Calibri"/>
                <a:cs typeface="Calibri"/>
                <a:sym typeface="Calibri"/>
              </a:rPr>
              <a:t>Beta prototypes</a:t>
            </a:r>
            <a:r>
              <a:rPr lang="en-US" sz="1950" b="0" i="0" u="none" strike="noStrike" cap="none" dirty="0">
                <a:solidFill>
                  <a:srgbClr val="1B2433"/>
                </a:solidFill>
                <a:latin typeface="Calibri"/>
                <a:ea typeface="Calibri"/>
                <a:cs typeface="Calibri"/>
                <a:sym typeface="Calibri"/>
              </a:rPr>
              <a:t/>
            </a:r>
            <a:r>
              <a:rPr lang="en-US" sz="1950" dirty="0">
                <a:solidFill>
                  <a:srgbClr val="1B2433"/>
                </a:solidFill>
                <a:latin typeface="Calibri"/>
                <a:ea typeface="Calibri"/>
                <a:cs typeface="Calibri"/>
                <a:sym typeface="Calibri"/>
              </a:rPr>
              <a:t> </a:t>
            </a:r>
            <a:r>
              <a:rPr lang="en-US" sz="1950" b="0" i="0" u="none" strike="noStrike" cap="none" dirty="0">
                <a:solidFill>
                  <a:srgbClr val="1B2433"/>
                </a:solidFill>
                <a:latin typeface="Calibri"/>
                <a:ea typeface="Calibri"/>
                <a:cs typeface="Calibri"/>
                <a:sym typeface="Calibri"/>
              </a:rPr>
              <a:t>and presentations were shared with the RDA Artificial Intelligence and Data Visitation (AIDV) and VANTAGE Working Groups in July 2026. Working-group feedback prompted a biomedical variant blueprint and prototype (August 2026) and a companion safety and alignment governance framework, ADAM and the AACP (September 2026).</a:t>
            </a:r>
            <a:endParaRPr sz="1950" b="0" i="0" u="none" strike="noStrike" cap="none" dirty="0">
              <a:solidFill>
                <a:schemeClr val="dk1"/>
              </a:solidFill>
              <a:latin typeface="Calibri"/>
              <a:ea typeface="Calibri"/>
              <a:cs typeface="Calibri"/>
              <a:sym typeface="Calibri"/>
            </a:endParaRPr>
          </a:p>
        </p:txBody>
      </p:sp>
      <p:sp>
        <p:nvSpPr>
          <p:cNvPr id="34" name="Google Shape;34;p3"/>
          <p:cNvSpPr txBox="1"/>
          <p:nvPr/>
        </p:nvSpPr>
        <p:spPr>
          <a:xfrm>
            <a:off x="822960" y="13740638"/>
            <a:ext cx="28629864" cy="5943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8C6A2E"/>
              </a:buClr>
              <a:buSzPts val="3600"/>
              <a:buFont typeface="Cambria"/>
              <a:buNone/>
            </a:pPr>
            <a:r>
              <a:rPr lang="en-US" sz="3600" b="1" i="0" u="none" strike="noStrike" cap="none">
                <a:solidFill>
                  <a:srgbClr val="8C6A2E"/>
                </a:solidFill>
                <a:latin typeface="Cambria"/>
                <a:ea typeface="Cambria"/>
                <a:cs typeface="Cambria"/>
                <a:sym typeface="Cambria"/>
              </a:rPr>
              <a:t>3  </a:t>
            </a:r>
            <a:r>
              <a:rPr lang="en-US" sz="3600" b="1" i="0" u="none" strike="noStrike" cap="none">
                <a:solidFill>
                  <a:srgbClr val="1F3A5F"/>
                </a:solidFill>
                <a:latin typeface="Cambria"/>
                <a:ea typeface="Cambria"/>
                <a:cs typeface="Cambria"/>
                <a:sym typeface="Cambria"/>
              </a:rPr>
              <a:t>Results: The Architecture</a:t>
            </a:r>
            <a:endParaRPr sz="3600" b="0" i="0" u="none" strike="noStrike" cap="none">
              <a:solidFill>
                <a:schemeClr val="dk1"/>
              </a:solidFill>
              <a:latin typeface="Calibri"/>
              <a:ea typeface="Calibri"/>
              <a:cs typeface="Calibri"/>
              <a:sym typeface="Calibri"/>
            </a:endParaRPr>
          </a:p>
        </p:txBody>
      </p:sp>
      <p:sp>
        <p:nvSpPr>
          <p:cNvPr id="35" name="Google Shape;35;p3"/>
          <p:cNvSpPr/>
          <p:nvPr/>
        </p:nvSpPr>
        <p:spPr>
          <a:xfrm>
            <a:off x="3703320" y="14627606"/>
            <a:ext cx="3931920" cy="2560320"/>
          </a:xfrm>
          <a:prstGeom prst="rect">
            <a:avLst/>
          </a:prstGeom>
          <a:solidFill>
            <a:srgbClr val="FFFFFF"/>
          </a:solidFill>
          <a:ln w="19050" cap="flat" cmpd="sng">
            <a:solidFill>
              <a:srgbClr val="C5CBD3"/>
            </a:solidFill>
            <a:prstDash val="solid"/>
            <a:round/>
            <a:headEnd type="none" w="sm" len="sm"/>
            <a:tailEnd type="none" w="sm" len="sm"/>
          </a:ln>
          <a:effectLst>
            <a:outerShdw blurRad="101600" dist="25400" dir="5400000" algn="bl" rotWithShape="0">
              <a:srgbClr val="000000">
                <a:alpha val="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6" name="Google Shape;36;p3"/>
          <p:cNvSpPr/>
          <p:nvPr/>
        </p:nvSpPr>
        <p:spPr>
          <a:xfrm>
            <a:off x="3886200" y="14810486"/>
            <a:ext cx="658368" cy="658368"/>
          </a:xfrm>
          <a:prstGeom prst="ellipse">
            <a:avLst/>
          </a:prstGeom>
          <a:solidFill>
            <a:srgbClr val="EEF1F4"/>
          </a:solidFill>
          <a:ln w="15875"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37" name="Google Shape;37;p3" descr="preencoded.png"/>
          <p:cNvPicPr preferRelativeResize="0"/>
          <p:nvPr/>
        </p:nvPicPr>
        <p:blipFill rotWithShape="1">
          <a:blip r:embed="rId7">
            <a:alphaModFix/>
          </a:blip>
          <a:srcRect/>
          <a:stretch/>
        </p:blipFill>
        <p:spPr>
          <a:xfrm>
            <a:off x="4050792" y="14975078"/>
            <a:ext cx="329184" cy="329184"/>
          </a:xfrm>
          <a:prstGeom prst="rect">
            <a:avLst/>
          </a:prstGeom>
          <a:noFill/>
          <a:ln>
            <a:noFill/>
          </a:ln>
        </p:spPr>
      </p:pic>
      <p:sp>
        <p:nvSpPr>
          <p:cNvPr id="38" name="Google Shape;38;p3"/>
          <p:cNvSpPr txBox="1"/>
          <p:nvPr/>
        </p:nvSpPr>
        <p:spPr>
          <a:xfrm>
            <a:off x="4663440" y="14755622"/>
            <a:ext cx="283464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433"/>
              </a:buClr>
              <a:buSzPts val="2100"/>
              <a:buFont typeface="Cambria"/>
              <a:buNone/>
            </a:pPr>
            <a:r>
              <a:rPr lang="en-US" sz="2100" b="0" i="0" u="none" strike="noStrike" cap="none">
                <a:solidFill>
                  <a:srgbClr val="1B2433"/>
                </a:solidFill>
                <a:latin typeface="Cambria"/>
                <a:ea typeface="Cambria"/>
                <a:cs typeface="Cambria"/>
                <a:sym typeface="Cambria"/>
              </a:rPr>
              <a:t>Research Data Librarian</a:t>
            </a:r>
            <a:endParaRPr sz="2100" b="0" i="0" u="none" strike="noStrike" cap="none">
              <a:solidFill>
                <a:schemeClr val="dk1"/>
              </a:solidFill>
              <a:latin typeface="Calibri"/>
              <a:ea typeface="Calibri"/>
              <a:cs typeface="Calibri"/>
              <a:sym typeface="Calibri"/>
            </a:endParaRPr>
          </a:p>
        </p:txBody>
      </p:sp>
      <p:sp>
        <p:nvSpPr>
          <p:cNvPr id="39" name="Google Shape;39;p3"/>
          <p:cNvSpPr txBox="1"/>
          <p:nvPr/>
        </p:nvSpPr>
        <p:spPr>
          <a:xfrm>
            <a:off x="3904488" y="15587726"/>
            <a:ext cx="3566160" cy="960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F6773"/>
              </a:buClr>
              <a:buSzPts val="1600"/>
              <a:buFont typeface="Calibri"/>
              <a:buNone/>
            </a:pPr>
            <a:r>
              <a:rPr lang="en-US" sz="1600" b="0" i="1" u="none" strike="noStrike" cap="none" dirty="0">
                <a:solidFill>
                  <a:srgbClr val="5F6773"/>
                </a:solidFill>
                <a:latin typeface="Calibri"/>
                <a:ea typeface="Calibri"/>
                <a:cs typeface="Calibri"/>
                <a:sym typeface="Calibri"/>
              </a:rPr>
              <a:t>First-contact intake specialist; sensemaking</a:t>
            </a:r>
            <a:endParaRPr sz="1600" b="0" i="0" u="none" strike="noStrike" cap="none" dirty="0">
              <a:solidFill>
                <a:schemeClr val="dk1"/>
              </a:solidFill>
              <a:latin typeface="Calibri"/>
              <a:ea typeface="Calibri"/>
              <a:cs typeface="Calibri"/>
              <a:sym typeface="Calibri"/>
            </a:endParaRPr>
          </a:p>
        </p:txBody>
      </p:sp>
      <p:pic>
        <p:nvPicPr>
          <p:cNvPr id="40" name="Google Shape;40;p3" descr="preencoded.png"/>
          <p:cNvPicPr preferRelativeResize="0"/>
          <p:nvPr/>
        </p:nvPicPr>
        <p:blipFill rotWithShape="1">
          <a:blip r:embed="rId8">
            <a:alphaModFix/>
          </a:blip>
          <a:srcRect/>
          <a:stretch/>
        </p:blipFill>
        <p:spPr>
          <a:xfrm>
            <a:off x="3904488" y="16703294"/>
            <a:ext cx="246888" cy="246888"/>
          </a:xfrm>
          <a:prstGeom prst="rect">
            <a:avLst/>
          </a:prstGeom>
          <a:noFill/>
          <a:ln>
            <a:noFill/>
          </a:ln>
        </p:spPr>
      </p:pic>
      <p:sp>
        <p:nvSpPr>
          <p:cNvPr id="41" name="Google Shape;41;p3"/>
          <p:cNvSpPr txBox="1"/>
          <p:nvPr/>
        </p:nvSpPr>
        <p:spPr>
          <a:xfrm>
            <a:off x="4251960" y="16566134"/>
            <a:ext cx="32461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6A2E"/>
              </a:buClr>
              <a:buSzPts val="1500"/>
              <a:buFont typeface="Calibri"/>
              <a:buNone/>
            </a:pPr>
            <a:r>
              <a:rPr lang="en-US" sz="1500" b="0" i="0" u="none" strike="noStrike" cap="none">
                <a:solidFill>
                  <a:srgbClr val="8C6A2E"/>
                </a:solidFill>
                <a:latin typeface="Calibri"/>
                <a:ea typeface="Calibri"/>
                <a:cs typeface="Calibri"/>
                <a:sym typeface="Calibri"/>
              </a:rPr>
              <a:t>Escalates: sensitivity and privacy flags</a:t>
            </a:r>
            <a:endParaRPr sz="1500" b="0" i="0" u="none" strike="noStrike" cap="none">
              <a:solidFill>
                <a:schemeClr val="dk1"/>
              </a:solidFill>
              <a:latin typeface="Calibri"/>
              <a:ea typeface="Calibri"/>
              <a:cs typeface="Calibri"/>
              <a:sym typeface="Calibri"/>
            </a:endParaRPr>
          </a:p>
        </p:txBody>
      </p:sp>
      <p:sp>
        <p:nvSpPr>
          <p:cNvPr id="42" name="Google Shape;42;p3"/>
          <p:cNvSpPr/>
          <p:nvPr/>
        </p:nvSpPr>
        <p:spPr>
          <a:xfrm>
            <a:off x="8092440" y="14627606"/>
            <a:ext cx="3931920" cy="2560320"/>
          </a:xfrm>
          <a:prstGeom prst="rect">
            <a:avLst/>
          </a:prstGeom>
          <a:solidFill>
            <a:srgbClr val="FFFFFF"/>
          </a:solidFill>
          <a:ln w="19050" cap="flat" cmpd="sng">
            <a:solidFill>
              <a:srgbClr val="5B6B7F"/>
            </a:solidFill>
            <a:prstDash val="dash"/>
            <a:round/>
            <a:headEnd type="none" w="sm" len="sm"/>
            <a:tailEnd type="none" w="sm" len="sm"/>
          </a:ln>
          <a:effectLst>
            <a:outerShdw blurRad="101600" dist="25400" dir="5400000" algn="bl" rotWithShape="0">
              <a:srgbClr val="000000">
                <a:alpha val="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43" name="Google Shape;43;p3"/>
          <p:cNvSpPr/>
          <p:nvPr/>
        </p:nvSpPr>
        <p:spPr>
          <a:xfrm>
            <a:off x="8275320" y="14810486"/>
            <a:ext cx="658368" cy="658368"/>
          </a:xfrm>
          <a:prstGeom prst="ellipse">
            <a:avLst/>
          </a:prstGeom>
          <a:solidFill>
            <a:srgbClr val="EEF1F4"/>
          </a:solidFill>
          <a:ln w="15875"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44" name="Google Shape;44;p3" descr="preencoded.png"/>
          <p:cNvPicPr preferRelativeResize="0"/>
          <p:nvPr/>
        </p:nvPicPr>
        <p:blipFill rotWithShape="1">
          <a:blip r:embed="rId9">
            <a:alphaModFix/>
          </a:blip>
          <a:srcRect/>
          <a:stretch/>
        </p:blipFill>
        <p:spPr>
          <a:xfrm>
            <a:off x="8439912" y="14975078"/>
            <a:ext cx="329184" cy="329184"/>
          </a:xfrm>
          <a:prstGeom prst="rect">
            <a:avLst/>
          </a:prstGeom>
          <a:noFill/>
          <a:ln>
            <a:noFill/>
          </a:ln>
        </p:spPr>
      </p:pic>
      <p:sp>
        <p:nvSpPr>
          <p:cNvPr id="45" name="Google Shape;45;p3"/>
          <p:cNvSpPr txBox="1"/>
          <p:nvPr/>
        </p:nvSpPr>
        <p:spPr>
          <a:xfrm>
            <a:off x="9052560" y="14755622"/>
            <a:ext cx="283464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433"/>
              </a:buClr>
              <a:buSzPts val="2100"/>
              <a:buFont typeface="Cambria"/>
              <a:buNone/>
            </a:pPr>
            <a:r>
              <a:rPr lang="en-US" sz="2100" b="0" i="0" u="none" strike="noStrike" cap="none">
                <a:solidFill>
                  <a:srgbClr val="1B2433"/>
                </a:solidFill>
                <a:latin typeface="Cambria"/>
                <a:ea typeface="Cambria"/>
                <a:cs typeface="Cambria"/>
                <a:sym typeface="Cambria"/>
              </a:rPr>
              <a:t>Provenance Recorder</a:t>
            </a:r>
            <a:endParaRPr sz="2100" b="0" i="0" u="none" strike="noStrike" cap="none">
              <a:solidFill>
                <a:schemeClr val="dk1"/>
              </a:solidFill>
              <a:latin typeface="Calibri"/>
              <a:ea typeface="Calibri"/>
              <a:cs typeface="Calibri"/>
              <a:sym typeface="Calibri"/>
            </a:endParaRPr>
          </a:p>
        </p:txBody>
      </p:sp>
      <p:sp>
        <p:nvSpPr>
          <p:cNvPr id="46" name="Google Shape;46;p3"/>
          <p:cNvSpPr txBox="1"/>
          <p:nvPr/>
        </p:nvSpPr>
        <p:spPr>
          <a:xfrm>
            <a:off x="8293608" y="15587726"/>
            <a:ext cx="3566160" cy="960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F6773"/>
              </a:buClr>
              <a:buSzPts val="1600"/>
              <a:buFont typeface="Calibri"/>
              <a:buNone/>
            </a:pPr>
            <a:r>
              <a:rPr lang="en-US" sz="1600" b="0" i="1" u="none" strike="noStrike" cap="none">
                <a:solidFill>
                  <a:srgbClr val="5F6773"/>
                </a:solidFill>
                <a:latin typeface="Calibri"/>
                <a:ea typeface="Calibri"/>
                <a:cs typeface="Calibri"/>
                <a:sym typeface="Calibri"/>
              </a:rPr>
              <a:t>Digital archivist</a:t>
            </a:r>
            <a:endParaRPr sz="1600" b="0" i="0" u="none" strike="noStrike" cap="none">
              <a:solidFill>
                <a:schemeClr val="dk1"/>
              </a:solidFill>
              <a:latin typeface="Calibri"/>
              <a:ea typeface="Calibri"/>
              <a:cs typeface="Calibri"/>
              <a:sym typeface="Calibri"/>
            </a:endParaRPr>
          </a:p>
          <a:p>
            <a:pPr marL="0" marR="0" lvl="0" indent="0" algn="l" rtl="0">
              <a:spcBef>
                <a:spcPts val="300"/>
              </a:spcBef>
              <a:spcAft>
                <a:spcPts val="0"/>
              </a:spcAft>
              <a:buClr>
                <a:srgbClr val="1B2433"/>
              </a:buClr>
              <a:buSzPts val="1600"/>
              <a:buFont typeface="Calibri"/>
              <a:buNone/>
            </a:pPr>
            <a:r>
              <a:rPr lang="en-US" sz="1600" b="0" i="0" u="none" strike="noStrike" cap="none">
                <a:solidFill>
                  <a:srgbClr val="1B2433"/>
                </a:solidFill>
                <a:latin typeface="Calibri"/>
                <a:ea typeface="Calibri"/>
                <a:cs typeface="Calibri"/>
                <a:sym typeface="Calibri"/>
              </a:rPr>
              <a:t>PROV-O audit log of every action</a:t>
            </a:r>
            <a:endParaRPr sz="1600" b="0" i="0" u="none" strike="noStrike" cap="none">
              <a:solidFill>
                <a:schemeClr val="dk1"/>
              </a:solidFill>
              <a:latin typeface="Calibri"/>
              <a:ea typeface="Calibri"/>
              <a:cs typeface="Calibri"/>
              <a:sym typeface="Calibri"/>
            </a:endParaRPr>
          </a:p>
        </p:txBody>
      </p:sp>
      <p:pic>
        <p:nvPicPr>
          <p:cNvPr id="47" name="Google Shape;47;p3" descr="preencoded.png"/>
          <p:cNvPicPr preferRelativeResize="0"/>
          <p:nvPr/>
        </p:nvPicPr>
        <p:blipFill rotWithShape="1">
          <a:blip r:embed="rId8">
            <a:alphaModFix/>
          </a:blip>
          <a:srcRect/>
          <a:stretch/>
        </p:blipFill>
        <p:spPr>
          <a:xfrm>
            <a:off x="8293608" y="16703294"/>
            <a:ext cx="246888" cy="246888"/>
          </a:xfrm>
          <a:prstGeom prst="rect">
            <a:avLst/>
          </a:prstGeom>
          <a:noFill/>
          <a:ln>
            <a:noFill/>
          </a:ln>
        </p:spPr>
      </p:pic>
      <p:sp>
        <p:nvSpPr>
          <p:cNvPr id="48" name="Google Shape;48;p3"/>
          <p:cNvSpPr txBox="1"/>
          <p:nvPr/>
        </p:nvSpPr>
        <p:spPr>
          <a:xfrm>
            <a:off x="8641080" y="16566134"/>
            <a:ext cx="32461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6A2E"/>
              </a:buClr>
              <a:buSzPts val="1500"/>
              <a:buFont typeface="Calibri"/>
              <a:buNone/>
            </a:pPr>
            <a:r>
              <a:rPr lang="en-US" sz="1500" b="0" i="0" u="none" strike="noStrike" cap="none">
                <a:solidFill>
                  <a:srgbClr val="8C6A2E"/>
                </a:solidFill>
                <a:latin typeface="Calibri"/>
                <a:ea typeface="Calibri"/>
                <a:cs typeface="Calibri"/>
                <a:sym typeface="Calibri"/>
              </a:rPr>
              <a:t>Continuous ambient audit</a:t>
            </a:r>
            <a:endParaRPr sz="1500" b="0" i="0" u="none" strike="noStrike" cap="none">
              <a:solidFill>
                <a:schemeClr val="dk1"/>
              </a:solidFill>
              <a:latin typeface="Calibri"/>
              <a:ea typeface="Calibri"/>
              <a:cs typeface="Calibri"/>
              <a:sym typeface="Calibri"/>
            </a:endParaRPr>
          </a:p>
        </p:txBody>
      </p:sp>
      <p:sp>
        <p:nvSpPr>
          <p:cNvPr id="49" name="Google Shape;49;p3"/>
          <p:cNvSpPr/>
          <p:nvPr/>
        </p:nvSpPr>
        <p:spPr>
          <a:xfrm>
            <a:off x="12481560" y="14627606"/>
            <a:ext cx="3931920" cy="2560320"/>
          </a:xfrm>
          <a:prstGeom prst="rect">
            <a:avLst/>
          </a:prstGeom>
          <a:solidFill>
            <a:srgbClr val="FFFFFF"/>
          </a:solidFill>
          <a:ln w="19050" cap="flat" cmpd="sng">
            <a:solidFill>
              <a:srgbClr val="C5CBD3"/>
            </a:solidFill>
            <a:prstDash val="solid"/>
            <a:round/>
            <a:headEnd type="none" w="sm" len="sm"/>
            <a:tailEnd type="none" w="sm" len="sm"/>
          </a:ln>
          <a:effectLst>
            <a:outerShdw blurRad="101600" dist="25400" dir="5400000" algn="bl" rotWithShape="0">
              <a:srgbClr val="000000">
                <a:alpha val="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0" name="Google Shape;50;p3"/>
          <p:cNvSpPr/>
          <p:nvPr/>
        </p:nvSpPr>
        <p:spPr>
          <a:xfrm>
            <a:off x="12664440" y="14810486"/>
            <a:ext cx="658368" cy="658368"/>
          </a:xfrm>
          <a:prstGeom prst="ellipse">
            <a:avLst/>
          </a:prstGeom>
          <a:solidFill>
            <a:srgbClr val="EEF1F4"/>
          </a:solidFill>
          <a:ln w="15875"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1" name="Google Shape;51;p3" descr="preencoded.png"/>
          <p:cNvPicPr preferRelativeResize="0"/>
          <p:nvPr/>
        </p:nvPicPr>
        <p:blipFill rotWithShape="1">
          <a:blip r:embed="rId10">
            <a:alphaModFix/>
          </a:blip>
          <a:srcRect/>
          <a:stretch/>
        </p:blipFill>
        <p:spPr>
          <a:xfrm>
            <a:off x="12829032" y="14975078"/>
            <a:ext cx="329184" cy="329184"/>
          </a:xfrm>
          <a:prstGeom prst="rect">
            <a:avLst/>
          </a:prstGeom>
          <a:noFill/>
          <a:ln>
            <a:noFill/>
          </a:ln>
        </p:spPr>
      </p:pic>
      <p:sp>
        <p:nvSpPr>
          <p:cNvPr id="52" name="Google Shape;52;p3"/>
          <p:cNvSpPr txBox="1"/>
          <p:nvPr/>
        </p:nvSpPr>
        <p:spPr>
          <a:xfrm>
            <a:off x="13441680" y="14755622"/>
            <a:ext cx="283464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433"/>
              </a:buClr>
              <a:buSzPts val="2100"/>
              <a:buFont typeface="Cambria"/>
              <a:buNone/>
            </a:pPr>
            <a:r>
              <a:rPr lang="en-US" sz="2100" b="0" i="0" u="none" strike="noStrike" cap="none">
                <a:solidFill>
                  <a:srgbClr val="1B2433"/>
                </a:solidFill>
                <a:latin typeface="Cambria"/>
                <a:ea typeface="Cambria"/>
                <a:cs typeface="Cambria"/>
                <a:sym typeface="Cambria"/>
              </a:rPr>
              <a:t>Metadata Librarian</a:t>
            </a:r>
            <a:endParaRPr sz="2100" b="0" i="0" u="none" strike="noStrike" cap="none">
              <a:solidFill>
                <a:schemeClr val="dk1"/>
              </a:solidFill>
              <a:latin typeface="Calibri"/>
              <a:ea typeface="Calibri"/>
              <a:cs typeface="Calibri"/>
              <a:sym typeface="Calibri"/>
            </a:endParaRPr>
          </a:p>
        </p:txBody>
      </p:sp>
      <p:sp>
        <p:nvSpPr>
          <p:cNvPr id="53" name="Google Shape;53;p3"/>
          <p:cNvSpPr txBox="1"/>
          <p:nvPr/>
        </p:nvSpPr>
        <p:spPr>
          <a:xfrm>
            <a:off x="12682728" y="15587726"/>
            <a:ext cx="3566160" cy="960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F6773"/>
              </a:buClr>
              <a:buSzPts val="1600"/>
              <a:buFont typeface="Calibri"/>
              <a:buNone/>
            </a:pPr>
            <a:r>
              <a:rPr lang="en-US" sz="1600" b="0" i="1" u="none" strike="noStrike" cap="none">
                <a:solidFill>
                  <a:srgbClr val="5F6773"/>
                </a:solidFill>
                <a:latin typeface="Calibri"/>
                <a:ea typeface="Calibri"/>
                <a:cs typeface="Calibri"/>
                <a:sym typeface="Calibri"/>
              </a:rPr>
              <a:t>Senior cataloger; taxonomy and ontology</a:t>
            </a:r>
            <a:endParaRPr sz="1600" b="0" i="0" u="none" strike="noStrike" cap="none">
              <a:solidFill>
                <a:schemeClr val="dk1"/>
              </a:solidFill>
              <a:latin typeface="Calibri"/>
              <a:ea typeface="Calibri"/>
              <a:cs typeface="Calibri"/>
              <a:sym typeface="Calibri"/>
            </a:endParaRPr>
          </a:p>
          <a:p>
            <a:pPr marL="0" marR="0" lvl="0" indent="0" algn="l" rtl="0">
              <a:spcBef>
                <a:spcPts val="300"/>
              </a:spcBef>
              <a:spcAft>
                <a:spcPts val="0"/>
              </a:spcAft>
              <a:buClr>
                <a:srgbClr val="1B2433"/>
              </a:buClr>
              <a:buSzPts val="1600"/>
              <a:buFont typeface="Calibri"/>
              <a:buNone/>
            </a:pPr>
            <a:r>
              <a:rPr lang="en-US" sz="1600" b="0" i="0" u="none" strike="noStrike" cap="none">
                <a:solidFill>
                  <a:srgbClr val="1B2433"/>
                </a:solidFill>
                <a:latin typeface="Calibri"/>
                <a:ea typeface="Calibri"/>
                <a:cs typeface="Calibri"/>
                <a:sym typeface="Calibri"/>
              </a:rPr>
              <a:t>DataCite / EML / DDI record; crosswalks and mappings</a:t>
            </a:r>
            <a:endParaRPr sz="1600" b="0" i="0" u="none" strike="noStrike" cap="none">
              <a:solidFill>
                <a:schemeClr val="dk1"/>
              </a:solidFill>
              <a:latin typeface="Calibri"/>
              <a:ea typeface="Calibri"/>
              <a:cs typeface="Calibri"/>
              <a:sym typeface="Calibri"/>
            </a:endParaRPr>
          </a:p>
        </p:txBody>
      </p:sp>
      <p:pic>
        <p:nvPicPr>
          <p:cNvPr id="54" name="Google Shape;54;p3" descr="preencoded.png"/>
          <p:cNvPicPr preferRelativeResize="0"/>
          <p:nvPr/>
        </p:nvPicPr>
        <p:blipFill rotWithShape="1">
          <a:blip r:embed="rId8">
            <a:alphaModFix/>
          </a:blip>
          <a:srcRect/>
          <a:stretch/>
        </p:blipFill>
        <p:spPr>
          <a:xfrm>
            <a:off x="12682728" y="16703294"/>
            <a:ext cx="246888" cy="246888"/>
          </a:xfrm>
          <a:prstGeom prst="rect">
            <a:avLst/>
          </a:prstGeom>
          <a:noFill/>
          <a:ln>
            <a:noFill/>
          </a:ln>
        </p:spPr>
      </p:pic>
      <p:sp>
        <p:nvSpPr>
          <p:cNvPr id="55" name="Google Shape;55;p3"/>
          <p:cNvSpPr txBox="1"/>
          <p:nvPr/>
        </p:nvSpPr>
        <p:spPr>
          <a:xfrm>
            <a:off x="13030200" y="16566134"/>
            <a:ext cx="32461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6A2E"/>
              </a:buClr>
              <a:buSzPts val="1500"/>
              <a:buFont typeface="Calibri"/>
              <a:buNone/>
            </a:pPr>
            <a:r>
              <a:rPr lang="en-US" sz="1500" b="0" i="0" u="none" strike="noStrike" cap="none">
                <a:solidFill>
                  <a:srgbClr val="8C6A2E"/>
                </a:solidFill>
                <a:latin typeface="Calibri"/>
                <a:ea typeface="Calibri"/>
                <a:cs typeface="Calibri"/>
                <a:sym typeface="Calibri"/>
              </a:rPr>
              <a:t>Escalates: low-confidence schema mappings</a:t>
            </a:r>
            <a:endParaRPr sz="1500" b="0" i="0" u="none" strike="noStrike" cap="none">
              <a:solidFill>
                <a:schemeClr val="dk1"/>
              </a:solidFill>
              <a:latin typeface="Calibri"/>
              <a:ea typeface="Calibri"/>
              <a:cs typeface="Calibri"/>
              <a:sym typeface="Calibri"/>
            </a:endParaRPr>
          </a:p>
        </p:txBody>
      </p:sp>
      <p:sp>
        <p:nvSpPr>
          <p:cNvPr id="56" name="Google Shape;56;p3"/>
          <p:cNvSpPr/>
          <p:nvPr/>
        </p:nvSpPr>
        <p:spPr>
          <a:xfrm>
            <a:off x="3703320" y="20479766"/>
            <a:ext cx="3931920" cy="2560320"/>
          </a:xfrm>
          <a:prstGeom prst="rect">
            <a:avLst/>
          </a:prstGeom>
          <a:solidFill>
            <a:srgbClr val="FFFFFF"/>
          </a:solidFill>
          <a:ln w="19050" cap="flat" cmpd="sng">
            <a:solidFill>
              <a:srgbClr val="C5CBD3"/>
            </a:solidFill>
            <a:prstDash val="solid"/>
            <a:round/>
            <a:headEnd type="none" w="sm" len="sm"/>
            <a:tailEnd type="none" w="sm" len="sm"/>
          </a:ln>
          <a:effectLst>
            <a:outerShdw blurRad="101600" dist="25400" dir="5400000" algn="bl" rotWithShape="0">
              <a:srgbClr val="000000">
                <a:alpha val="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57" name="Google Shape;57;p3"/>
          <p:cNvSpPr/>
          <p:nvPr/>
        </p:nvSpPr>
        <p:spPr>
          <a:xfrm>
            <a:off x="3886200" y="20662646"/>
            <a:ext cx="658368" cy="658368"/>
          </a:xfrm>
          <a:prstGeom prst="ellipse">
            <a:avLst/>
          </a:prstGeom>
          <a:solidFill>
            <a:srgbClr val="EEF1F4"/>
          </a:solidFill>
          <a:ln w="15875"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58" name="Google Shape;58;p3" descr="preencoded.png"/>
          <p:cNvPicPr preferRelativeResize="0"/>
          <p:nvPr/>
        </p:nvPicPr>
        <p:blipFill rotWithShape="1">
          <a:blip r:embed="rId11">
            <a:alphaModFix/>
          </a:blip>
          <a:srcRect/>
          <a:stretch/>
        </p:blipFill>
        <p:spPr>
          <a:xfrm>
            <a:off x="4050792" y="20827238"/>
            <a:ext cx="329184" cy="329184"/>
          </a:xfrm>
          <a:prstGeom prst="rect">
            <a:avLst/>
          </a:prstGeom>
          <a:noFill/>
          <a:ln>
            <a:noFill/>
          </a:ln>
        </p:spPr>
      </p:pic>
      <p:sp>
        <p:nvSpPr>
          <p:cNvPr id="59" name="Google Shape;59;p3"/>
          <p:cNvSpPr txBox="1"/>
          <p:nvPr/>
        </p:nvSpPr>
        <p:spPr>
          <a:xfrm>
            <a:off x="4663440" y="20607782"/>
            <a:ext cx="283464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433"/>
              </a:buClr>
              <a:buSzPts val="2100"/>
              <a:buFont typeface="Cambria"/>
              <a:buNone/>
            </a:pPr>
            <a:r>
              <a:rPr lang="en-US" sz="2100" b="0" i="0" u="none" strike="noStrike" cap="none">
                <a:solidFill>
                  <a:srgbClr val="1B2433"/>
                </a:solidFill>
                <a:latin typeface="Cambria"/>
                <a:ea typeface="Cambria"/>
                <a:cs typeface="Cambria"/>
                <a:sym typeface="Cambria"/>
              </a:rPr>
              <a:t>Fact Checker</a:t>
            </a:r>
            <a:endParaRPr sz="2100" b="0" i="0" u="none" strike="noStrike" cap="none">
              <a:solidFill>
                <a:schemeClr val="dk1"/>
              </a:solidFill>
              <a:latin typeface="Calibri"/>
              <a:ea typeface="Calibri"/>
              <a:cs typeface="Calibri"/>
              <a:sym typeface="Calibri"/>
            </a:endParaRPr>
          </a:p>
        </p:txBody>
      </p:sp>
      <p:sp>
        <p:nvSpPr>
          <p:cNvPr id="60" name="Google Shape;60;p3"/>
          <p:cNvSpPr txBox="1"/>
          <p:nvPr/>
        </p:nvSpPr>
        <p:spPr>
          <a:xfrm>
            <a:off x="3904488" y="21439886"/>
            <a:ext cx="3566160" cy="960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F6773"/>
              </a:buClr>
              <a:buSzPts val="1600"/>
              <a:buFont typeface="Calibri"/>
              <a:buNone/>
            </a:pPr>
            <a:r>
              <a:rPr lang="en-US" sz="1600" b="0" i="1" u="none" strike="noStrike" cap="none">
                <a:solidFill>
                  <a:srgbClr val="5F6773"/>
                </a:solidFill>
                <a:latin typeface="Calibri"/>
                <a:ea typeface="Calibri"/>
                <a:cs typeface="Calibri"/>
                <a:sym typeface="Calibri"/>
              </a:rPr>
              <a:t>Research integrity specialist</a:t>
            </a:r>
            <a:endParaRPr sz="1600" b="0" i="0" u="none" strike="noStrike" cap="none">
              <a:solidFill>
                <a:schemeClr val="dk1"/>
              </a:solidFill>
              <a:latin typeface="Calibri"/>
              <a:ea typeface="Calibri"/>
              <a:cs typeface="Calibri"/>
              <a:sym typeface="Calibri"/>
            </a:endParaRPr>
          </a:p>
          <a:p>
            <a:pPr marL="0" marR="0" lvl="0" indent="0" algn="l" rtl="0">
              <a:spcBef>
                <a:spcPts val="300"/>
              </a:spcBef>
              <a:spcAft>
                <a:spcPts val="0"/>
              </a:spcAft>
              <a:buClr>
                <a:srgbClr val="1B2433"/>
              </a:buClr>
              <a:buSzPts val="1600"/>
              <a:buFont typeface="Calibri"/>
              <a:buNone/>
            </a:pPr>
            <a:r>
              <a:rPr lang="en-US" sz="1600" b="0" i="0" u="none" strike="noStrike" cap="none">
                <a:solidFill>
                  <a:srgbClr val="1B2433"/>
                </a:solidFill>
                <a:latin typeface="Calibri"/>
                <a:ea typeface="Calibri"/>
                <a:cs typeface="Calibri"/>
                <a:sym typeface="Calibri"/>
              </a:rPr>
              <a:t>Verification report</a:t>
            </a:r>
            <a:endParaRPr sz="1600" b="0" i="0" u="none" strike="noStrike" cap="none">
              <a:solidFill>
                <a:schemeClr val="dk1"/>
              </a:solidFill>
              <a:latin typeface="Calibri"/>
              <a:ea typeface="Calibri"/>
              <a:cs typeface="Calibri"/>
              <a:sym typeface="Calibri"/>
            </a:endParaRPr>
          </a:p>
        </p:txBody>
      </p:sp>
      <p:pic>
        <p:nvPicPr>
          <p:cNvPr id="61" name="Google Shape;61;p3" descr="preencoded.png"/>
          <p:cNvPicPr preferRelativeResize="0"/>
          <p:nvPr/>
        </p:nvPicPr>
        <p:blipFill rotWithShape="1">
          <a:blip r:embed="rId8">
            <a:alphaModFix/>
          </a:blip>
          <a:srcRect/>
          <a:stretch/>
        </p:blipFill>
        <p:spPr>
          <a:xfrm>
            <a:off x="3904488" y="22555454"/>
            <a:ext cx="246888" cy="246888"/>
          </a:xfrm>
          <a:prstGeom prst="rect">
            <a:avLst/>
          </a:prstGeom>
          <a:noFill/>
          <a:ln>
            <a:noFill/>
          </a:ln>
        </p:spPr>
      </p:pic>
      <p:sp>
        <p:nvSpPr>
          <p:cNvPr id="62" name="Google Shape;62;p3"/>
          <p:cNvSpPr txBox="1"/>
          <p:nvPr/>
        </p:nvSpPr>
        <p:spPr>
          <a:xfrm>
            <a:off x="4251960" y="22418294"/>
            <a:ext cx="32461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6A2E"/>
              </a:buClr>
              <a:buSzPts val="1500"/>
              <a:buFont typeface="Calibri"/>
              <a:buNone/>
            </a:pPr>
            <a:r>
              <a:rPr lang="en-US" sz="1500" b="0" i="0" u="none" strike="noStrike" cap="none">
                <a:solidFill>
                  <a:srgbClr val="8C6A2E"/>
                </a:solidFill>
                <a:latin typeface="Calibri"/>
                <a:ea typeface="Calibri"/>
                <a:cs typeface="Calibri"/>
                <a:sym typeface="Calibri"/>
              </a:rPr>
              <a:t>Escalates: unresolvable external sources or APIs</a:t>
            </a:r>
            <a:endParaRPr sz="1500" b="0" i="0" u="none" strike="noStrike" cap="none">
              <a:solidFill>
                <a:schemeClr val="dk1"/>
              </a:solidFill>
              <a:latin typeface="Calibri"/>
              <a:ea typeface="Calibri"/>
              <a:cs typeface="Calibri"/>
              <a:sym typeface="Calibri"/>
            </a:endParaRPr>
          </a:p>
        </p:txBody>
      </p:sp>
      <p:sp>
        <p:nvSpPr>
          <p:cNvPr id="63" name="Google Shape;63;p3"/>
          <p:cNvSpPr/>
          <p:nvPr/>
        </p:nvSpPr>
        <p:spPr>
          <a:xfrm>
            <a:off x="12481560" y="20479766"/>
            <a:ext cx="3931920" cy="2560320"/>
          </a:xfrm>
          <a:prstGeom prst="rect">
            <a:avLst/>
          </a:prstGeom>
          <a:solidFill>
            <a:srgbClr val="FFFFFF"/>
          </a:solidFill>
          <a:ln w="19050" cap="flat" cmpd="sng">
            <a:solidFill>
              <a:srgbClr val="C5CBD3"/>
            </a:solidFill>
            <a:prstDash val="solid"/>
            <a:round/>
            <a:headEnd type="none" w="sm" len="sm"/>
            <a:tailEnd type="none" w="sm" len="sm"/>
          </a:ln>
          <a:effectLst>
            <a:outerShdw blurRad="101600" dist="25400" dir="5400000" algn="bl" rotWithShape="0">
              <a:srgbClr val="000000">
                <a:alpha val="7843"/>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64" name="Google Shape;64;p3"/>
          <p:cNvSpPr/>
          <p:nvPr/>
        </p:nvSpPr>
        <p:spPr>
          <a:xfrm>
            <a:off x="12664440" y="20662646"/>
            <a:ext cx="658368" cy="658368"/>
          </a:xfrm>
          <a:prstGeom prst="ellipse">
            <a:avLst/>
          </a:prstGeom>
          <a:solidFill>
            <a:srgbClr val="EEF1F4"/>
          </a:solidFill>
          <a:ln w="15875"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65" name="Google Shape;65;p3" descr="preencoded.png"/>
          <p:cNvPicPr preferRelativeResize="0"/>
          <p:nvPr/>
        </p:nvPicPr>
        <p:blipFill rotWithShape="1">
          <a:blip r:embed="rId12">
            <a:alphaModFix/>
          </a:blip>
          <a:srcRect/>
          <a:stretch/>
        </p:blipFill>
        <p:spPr>
          <a:xfrm>
            <a:off x="12829032" y="20827238"/>
            <a:ext cx="329184" cy="329184"/>
          </a:xfrm>
          <a:prstGeom prst="rect">
            <a:avLst/>
          </a:prstGeom>
          <a:noFill/>
          <a:ln>
            <a:noFill/>
          </a:ln>
        </p:spPr>
      </p:pic>
      <p:sp>
        <p:nvSpPr>
          <p:cNvPr id="66" name="Google Shape;66;p3"/>
          <p:cNvSpPr txBox="1"/>
          <p:nvPr/>
        </p:nvSpPr>
        <p:spPr>
          <a:xfrm>
            <a:off x="13441680" y="20607782"/>
            <a:ext cx="2834640" cy="7772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1B2433"/>
              </a:buClr>
              <a:buSzPts val="2100"/>
              <a:buFont typeface="Cambria"/>
              <a:buNone/>
            </a:pPr>
            <a:r>
              <a:rPr lang="en-US" sz="2100" b="0" i="0" u="none" strike="noStrike" cap="none">
                <a:solidFill>
                  <a:srgbClr val="1B2433"/>
                </a:solidFill>
                <a:latin typeface="Cambria"/>
                <a:ea typeface="Cambria"/>
                <a:cs typeface="Cambria"/>
                <a:sym typeface="Cambria"/>
              </a:rPr>
              <a:t>FAIR Expert</a:t>
            </a:r>
            <a:endParaRPr sz="2100" b="0" i="0" u="none" strike="noStrike" cap="none">
              <a:solidFill>
                <a:schemeClr val="dk1"/>
              </a:solidFill>
              <a:latin typeface="Calibri"/>
              <a:ea typeface="Calibri"/>
              <a:cs typeface="Calibri"/>
              <a:sym typeface="Calibri"/>
            </a:endParaRPr>
          </a:p>
        </p:txBody>
      </p:sp>
      <p:sp>
        <p:nvSpPr>
          <p:cNvPr id="67" name="Google Shape;67;p3"/>
          <p:cNvSpPr txBox="1"/>
          <p:nvPr/>
        </p:nvSpPr>
        <p:spPr>
          <a:xfrm>
            <a:off x="12682728" y="21439886"/>
            <a:ext cx="3566160" cy="96012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F6773"/>
              </a:buClr>
              <a:buSzPts val="1600"/>
              <a:buFont typeface="Calibri"/>
              <a:buNone/>
            </a:pPr>
            <a:r>
              <a:rPr lang="en-US" sz="1600" b="0" i="1" u="none" strike="noStrike" cap="none">
                <a:solidFill>
                  <a:srgbClr val="5F6773"/>
                </a:solidFill>
                <a:latin typeface="Calibri"/>
                <a:ea typeface="Calibri"/>
                <a:cs typeface="Calibri"/>
                <a:sym typeface="Calibri"/>
              </a:rPr>
              <a:t>FAIR assessor</a:t>
            </a:r>
            <a:endParaRPr sz="1600" b="0" i="0" u="none" strike="noStrike" cap="none">
              <a:solidFill>
                <a:schemeClr val="dk1"/>
              </a:solidFill>
              <a:latin typeface="Calibri"/>
              <a:ea typeface="Calibri"/>
              <a:cs typeface="Calibri"/>
              <a:sym typeface="Calibri"/>
            </a:endParaRPr>
          </a:p>
          <a:p>
            <a:pPr marL="0" marR="0" lvl="0" indent="0" algn="l" rtl="0">
              <a:spcBef>
                <a:spcPts val="300"/>
              </a:spcBef>
              <a:spcAft>
                <a:spcPts val="0"/>
              </a:spcAft>
              <a:buClr>
                <a:srgbClr val="1B2433"/>
              </a:buClr>
              <a:buSzPts val="1600"/>
              <a:buFont typeface="Calibri"/>
              <a:buNone/>
            </a:pPr>
            <a:r>
              <a:rPr lang="en-US" sz="1600" b="0" i="0" u="none" strike="noStrike" cap="none">
                <a:solidFill>
                  <a:srgbClr val="1B2433"/>
                </a:solidFill>
                <a:latin typeface="Calibri"/>
                <a:ea typeface="Calibri"/>
                <a:cs typeface="Calibri"/>
                <a:sym typeface="Calibri"/>
              </a:rPr>
              <a:t>F-UJI metric score</a:t>
            </a:r>
            <a:endParaRPr sz="1600" b="0" i="0" u="none" strike="noStrike" cap="none">
              <a:solidFill>
                <a:schemeClr val="dk1"/>
              </a:solidFill>
              <a:latin typeface="Calibri"/>
              <a:ea typeface="Calibri"/>
              <a:cs typeface="Calibri"/>
              <a:sym typeface="Calibri"/>
            </a:endParaRPr>
          </a:p>
        </p:txBody>
      </p:sp>
      <p:pic>
        <p:nvPicPr>
          <p:cNvPr id="68" name="Google Shape;68;p3" descr="preencoded.png"/>
          <p:cNvPicPr preferRelativeResize="0"/>
          <p:nvPr/>
        </p:nvPicPr>
        <p:blipFill rotWithShape="1">
          <a:blip r:embed="rId8">
            <a:alphaModFix/>
          </a:blip>
          <a:srcRect/>
          <a:stretch/>
        </p:blipFill>
        <p:spPr>
          <a:xfrm>
            <a:off x="12682728" y="22555454"/>
            <a:ext cx="246888" cy="246888"/>
          </a:xfrm>
          <a:prstGeom prst="rect">
            <a:avLst/>
          </a:prstGeom>
          <a:noFill/>
          <a:ln>
            <a:noFill/>
          </a:ln>
        </p:spPr>
      </p:pic>
      <p:sp>
        <p:nvSpPr>
          <p:cNvPr id="69" name="Google Shape;69;p3"/>
          <p:cNvSpPr txBox="1"/>
          <p:nvPr/>
        </p:nvSpPr>
        <p:spPr>
          <a:xfrm>
            <a:off x="13030200" y="22418294"/>
            <a:ext cx="3246120" cy="548640"/>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6A2E"/>
              </a:buClr>
              <a:buSzPts val="1500"/>
              <a:buFont typeface="Calibri"/>
              <a:buNone/>
            </a:pPr>
            <a:r>
              <a:rPr lang="en-US" sz="1500" b="0" i="0" u="none" strike="noStrike" cap="none">
                <a:solidFill>
                  <a:srgbClr val="8C6A2E"/>
                </a:solidFill>
                <a:latin typeface="Calibri"/>
                <a:ea typeface="Calibri"/>
                <a:cs typeface="Calibri"/>
                <a:sym typeface="Calibri"/>
              </a:rPr>
              <a:t>Escalates: sub-threshold FAIR scores</a:t>
            </a:r>
            <a:endParaRPr sz="1500" b="0" i="0" u="none" strike="noStrike" cap="none">
              <a:solidFill>
                <a:schemeClr val="dk1"/>
              </a:solidFill>
              <a:latin typeface="Calibri"/>
              <a:ea typeface="Calibri"/>
              <a:cs typeface="Calibri"/>
              <a:sym typeface="Calibri"/>
            </a:endParaRPr>
          </a:p>
        </p:txBody>
      </p:sp>
      <p:sp>
        <p:nvSpPr>
          <p:cNvPr id="70" name="Google Shape;70;p3"/>
          <p:cNvSpPr/>
          <p:nvPr/>
        </p:nvSpPr>
        <p:spPr>
          <a:xfrm>
            <a:off x="8092440" y="17553686"/>
            <a:ext cx="3931920" cy="2560320"/>
          </a:xfrm>
          <a:prstGeom prst="rect">
            <a:avLst/>
          </a:prstGeom>
          <a:solidFill>
            <a:srgbClr val="1F3A5F"/>
          </a:solidFill>
          <a:ln w="12700" cap="flat" cmpd="sng">
            <a:solidFill>
              <a:srgbClr val="1F3A5F"/>
            </a:solidFill>
            <a:prstDash val="solid"/>
            <a:round/>
            <a:headEnd type="none" w="sm" len="sm"/>
            <a:tailEnd type="none" w="sm" len="sm"/>
          </a:ln>
          <a:effectLst>
            <a:outerShdw blurRad="127000" dist="25400" dir="5400000" algn="bl" rotWithShape="0">
              <a:srgbClr val="000000">
                <a:alpha val="18039"/>
              </a:srgbClr>
            </a:outerShdw>
          </a:effectLst>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1" name="Google Shape;71;p3"/>
          <p:cNvSpPr/>
          <p:nvPr/>
        </p:nvSpPr>
        <p:spPr>
          <a:xfrm>
            <a:off x="9710928" y="17709134"/>
            <a:ext cx="694944" cy="694944"/>
          </a:xfrm>
          <a:prstGeom prst="ellipse">
            <a:avLst/>
          </a:prstGeom>
          <a:solidFill>
            <a:srgbClr val="2E4F78"/>
          </a:solidFill>
          <a:ln w="15875" cap="flat" cmpd="sng">
            <a:solidFill>
              <a:srgbClr val="8FA3BD"/>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2" name="Google Shape;72;p3" descr="preencoded.png"/>
          <p:cNvPicPr preferRelativeResize="0"/>
          <p:nvPr/>
        </p:nvPicPr>
        <p:blipFill rotWithShape="1">
          <a:blip r:embed="rId13">
            <a:alphaModFix/>
          </a:blip>
          <a:srcRect/>
          <a:stretch/>
        </p:blipFill>
        <p:spPr>
          <a:xfrm>
            <a:off x="9884664" y="17882870"/>
            <a:ext cx="347472" cy="347472"/>
          </a:xfrm>
          <a:prstGeom prst="rect">
            <a:avLst/>
          </a:prstGeom>
          <a:noFill/>
          <a:ln>
            <a:noFill/>
          </a:ln>
        </p:spPr>
      </p:pic>
      <p:sp>
        <p:nvSpPr>
          <p:cNvPr id="73" name="Google Shape;73;p3"/>
          <p:cNvSpPr txBox="1"/>
          <p:nvPr/>
        </p:nvSpPr>
        <p:spPr>
          <a:xfrm>
            <a:off x="8229600" y="18468086"/>
            <a:ext cx="3657600" cy="169164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FFFFFF"/>
              </a:buClr>
              <a:buSzPts val="2300"/>
              <a:buFont typeface="Cambria"/>
              <a:buNone/>
            </a:pPr>
            <a:r>
              <a:rPr lang="en-US" sz="2300" b="1" i="0" u="none" strike="noStrike" cap="none" dirty="0">
                <a:solidFill>
                  <a:srgbClr val="FFFFFF"/>
                </a:solidFill>
                <a:latin typeface="Cambria"/>
                <a:ea typeface="Cambria"/>
                <a:cs typeface="Cambria"/>
                <a:sym typeface="Cambria"/>
              </a:rPr>
              <a:t>Research Data Director</a:t>
            </a:r>
            <a:endParaRPr sz="2300" b="1" i="0" u="none" strike="noStrike" cap="none" dirty="0">
              <a:solidFill>
                <a:schemeClr val="dk1"/>
              </a:solidFill>
              <a:latin typeface="Calibri"/>
              <a:ea typeface="Calibri"/>
              <a:cs typeface="Calibri"/>
              <a:sym typeface="Calibri"/>
            </a:endParaRPr>
          </a:p>
          <a:p>
            <a:pPr marL="0" marR="0" lvl="0" indent="0" algn="ctr" rtl="0">
              <a:spcBef>
                <a:spcPts val="300"/>
              </a:spcBef>
              <a:spcAft>
                <a:spcPts val="0"/>
              </a:spcAft>
              <a:buClr>
                <a:srgbClr val="C9D3E0"/>
              </a:buClr>
              <a:buSzPts val="1500"/>
              <a:buFont typeface="Calibri"/>
              <a:buNone/>
            </a:pPr>
            <a:r>
              <a:rPr lang="en-US" sz="1500" b="0" i="1" u="none" strike="noStrike" cap="none" dirty="0">
                <a:solidFill>
                  <a:srgbClr val="C9D3E0"/>
                </a:solidFill>
                <a:latin typeface="Calibri"/>
                <a:ea typeface="Calibri"/>
                <a:cs typeface="Calibri"/>
                <a:sym typeface="Calibri"/>
              </a:rPr>
              <a:t>Orchestrator · Head of Data Services</a:t>
            </a:r>
            <a:endParaRPr sz="2300" b="0" i="0" u="none" strike="noStrike" cap="none" dirty="0">
              <a:solidFill>
                <a:schemeClr val="dk1"/>
              </a:solidFill>
              <a:latin typeface="Calibri"/>
              <a:ea typeface="Calibri"/>
              <a:cs typeface="Calibri"/>
              <a:sym typeface="Calibri"/>
            </a:endParaRPr>
          </a:p>
          <a:p>
            <a:pPr marL="0" marR="0" lvl="0" indent="0" algn="ctr" rtl="0">
              <a:spcBef>
                <a:spcPts val="300"/>
              </a:spcBef>
              <a:spcAft>
                <a:spcPts val="0"/>
              </a:spcAft>
              <a:buClr>
                <a:srgbClr val="FFFFFF"/>
              </a:buClr>
              <a:buSzPts val="1500"/>
              <a:buFont typeface="Calibri"/>
              <a:buNone/>
            </a:pPr>
            <a:r>
              <a:rPr lang="en-US" sz="1500" b="0" i="0" u="none" strike="noStrike" cap="none" dirty="0">
                <a:solidFill>
                  <a:srgbClr val="FFFFFF"/>
                </a:solidFill>
                <a:latin typeface="Calibri"/>
                <a:ea typeface="Calibri"/>
                <a:cs typeface="Calibri"/>
                <a:sym typeface="Calibri"/>
              </a:rPr>
              <a:t>Dispatch and project-management plan; approval gates</a:t>
            </a:r>
            <a:endParaRPr sz="2300" b="0" i="0" u="none" strike="noStrike" cap="none" dirty="0">
              <a:solidFill>
                <a:schemeClr val="dk1"/>
              </a:solidFill>
              <a:latin typeface="Calibri"/>
              <a:ea typeface="Calibri"/>
              <a:cs typeface="Calibri"/>
              <a:sym typeface="Calibri"/>
            </a:endParaRPr>
          </a:p>
        </p:txBody>
      </p:sp>
      <p:sp>
        <p:nvSpPr>
          <p:cNvPr id="74" name="Google Shape;74;p3"/>
          <p:cNvSpPr/>
          <p:nvPr/>
        </p:nvSpPr>
        <p:spPr>
          <a:xfrm>
            <a:off x="8595360" y="20552918"/>
            <a:ext cx="2926080" cy="2487168"/>
          </a:xfrm>
          <a:prstGeom prst="can">
            <a:avLst>
              <a:gd name="adj" fmla="val 25000"/>
            </a:avLst>
          </a:prstGeom>
          <a:solidFill>
            <a:srgbClr val="EEF1F4"/>
          </a:solidFill>
          <a:ln w="19050" cap="flat" cmpd="sng">
            <a:solidFill>
              <a:srgbClr val="5B6B7F"/>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5" name="Google Shape;75;p3"/>
          <p:cNvSpPr txBox="1"/>
          <p:nvPr/>
        </p:nvSpPr>
        <p:spPr>
          <a:xfrm>
            <a:off x="8570617" y="21130133"/>
            <a:ext cx="2834640" cy="15544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433"/>
              </a:buClr>
              <a:buSzPts val="2000"/>
              <a:buFont typeface="Cambria"/>
              <a:buNone/>
            </a:pPr>
            <a:r>
              <a:rPr lang="en-US" sz="2000" b="1" i="0" u="none" strike="noStrike" cap="none" dirty="0">
                <a:solidFill>
                  <a:srgbClr val="1B2433"/>
                </a:solidFill>
                <a:latin typeface="Cambria"/>
                <a:ea typeface="Cambria"/>
                <a:cs typeface="Cambria"/>
                <a:sym typeface="Cambria"/>
              </a:rPr>
              <a:t>Working Brief</a:t>
            </a:r>
            <a:endParaRPr sz="20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rgbClr val="5F6773"/>
              </a:buClr>
              <a:buSzPts val="1500"/>
              <a:buFont typeface="Calibri"/>
              <a:buNone/>
            </a:pPr>
            <a:r>
              <a:rPr lang="en-US" sz="1500" b="1" i="0" u="none" strike="noStrike" cap="none" dirty="0">
                <a:solidFill>
                  <a:srgbClr val="5F6773"/>
                </a:solidFill>
                <a:latin typeface="Calibri"/>
                <a:ea typeface="Calibri"/>
                <a:cs typeface="Calibri"/>
                <a:sym typeface="Calibri"/>
              </a:rPr>
              <a:t>shared memory (JSON)</a:t>
            </a:r>
            <a:endParaRPr sz="2000" b="1" i="0" u="none" strike="noStrike" cap="none" dirty="0">
              <a:solidFill>
                <a:schemeClr val="dk1"/>
              </a:solidFill>
              <a:latin typeface="Calibri"/>
              <a:ea typeface="Calibri"/>
              <a:cs typeface="Calibri"/>
              <a:sym typeface="Calibri"/>
            </a:endParaRPr>
          </a:p>
          <a:p>
            <a:pPr marL="0" marR="0" lvl="0" indent="0" algn="ctr" rtl="0">
              <a:spcBef>
                <a:spcPts val="0"/>
              </a:spcBef>
              <a:spcAft>
                <a:spcPts val="0"/>
              </a:spcAft>
              <a:buClr>
                <a:srgbClr val="5F6773"/>
              </a:buClr>
              <a:buSzPts val="1500"/>
              <a:buFont typeface="Calibri"/>
              <a:buNone/>
            </a:pPr>
            <a:r>
              <a:rPr lang="en-US" sz="1500" b="0" i="1" u="none" strike="noStrike" cap="none" dirty="0">
                <a:solidFill>
                  <a:srgbClr val="5F6773"/>
                </a:solidFill>
                <a:latin typeface="Calibri"/>
                <a:ea typeface="Calibri"/>
                <a:cs typeface="Calibri"/>
                <a:sym typeface="Calibri"/>
              </a:rPr>
              <a:t>read and written by every agent</a:t>
            </a:r>
            <a:endParaRPr sz="2000" b="0" i="0" u="none" strike="noStrike" cap="none" dirty="0">
              <a:solidFill>
                <a:schemeClr val="dk1"/>
              </a:solidFill>
              <a:latin typeface="Calibri"/>
              <a:ea typeface="Calibri"/>
              <a:cs typeface="Calibri"/>
              <a:sym typeface="Calibri"/>
            </a:endParaRPr>
          </a:p>
        </p:txBody>
      </p:sp>
      <p:sp>
        <p:nvSpPr>
          <p:cNvPr id="76" name="Google Shape;76;p3"/>
          <p:cNvSpPr/>
          <p:nvPr/>
        </p:nvSpPr>
        <p:spPr>
          <a:xfrm>
            <a:off x="822960" y="17553686"/>
            <a:ext cx="2377440" cy="2560320"/>
          </a:xfrm>
          <a:prstGeom prst="rect">
            <a:avLst/>
          </a:prstGeom>
          <a:solidFill>
            <a:srgbClr val="FAFAF8"/>
          </a:solidFill>
          <a:ln w="19050"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77" name="Google Shape;77;p3"/>
          <p:cNvSpPr/>
          <p:nvPr/>
        </p:nvSpPr>
        <p:spPr>
          <a:xfrm>
            <a:off x="1682496" y="17736566"/>
            <a:ext cx="658368" cy="658368"/>
          </a:xfrm>
          <a:prstGeom prst="ellipse">
            <a:avLst/>
          </a:prstGeom>
          <a:solidFill>
            <a:srgbClr val="EEF1F4"/>
          </a:solidFill>
          <a:ln w="15875"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78" name="Google Shape;78;p3" descr="preencoded.png"/>
          <p:cNvPicPr preferRelativeResize="0"/>
          <p:nvPr/>
        </p:nvPicPr>
        <p:blipFill rotWithShape="1">
          <a:blip r:embed="rId14">
            <a:alphaModFix/>
          </a:blip>
          <a:srcRect/>
          <a:stretch/>
        </p:blipFill>
        <p:spPr>
          <a:xfrm>
            <a:off x="1847088" y="17901158"/>
            <a:ext cx="329184" cy="329184"/>
          </a:xfrm>
          <a:prstGeom prst="rect">
            <a:avLst/>
          </a:prstGeom>
          <a:noFill/>
          <a:ln>
            <a:noFill/>
          </a:ln>
        </p:spPr>
      </p:pic>
      <p:sp>
        <p:nvSpPr>
          <p:cNvPr id="79" name="Google Shape;79;p3"/>
          <p:cNvSpPr txBox="1"/>
          <p:nvPr/>
        </p:nvSpPr>
        <p:spPr>
          <a:xfrm>
            <a:off x="932688" y="18513806"/>
            <a:ext cx="2157984" cy="164592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1B2433"/>
              </a:buClr>
              <a:buSzPts val="2000"/>
              <a:buFont typeface="Cambria"/>
              <a:buNone/>
            </a:pPr>
            <a:r>
              <a:rPr lang="en-US" sz="2400" b="1" i="0" u="none" strike="noStrike" cap="none" dirty="0">
                <a:solidFill>
                  <a:srgbClr val="1B2433"/>
                </a:solidFill>
                <a:latin typeface="Cambria"/>
                <a:ea typeface="Cambria"/>
                <a:cs typeface="Cambria"/>
                <a:sym typeface="Cambria"/>
              </a:rPr>
              <a:t>Raw dataset</a:t>
            </a:r>
            <a:endParaRPr sz="2400" b="1" i="0" u="none" strike="noStrike" cap="none" dirty="0">
              <a:solidFill>
                <a:schemeClr val="dk1"/>
              </a:solidFill>
              <a:latin typeface="Calibri"/>
              <a:ea typeface="Calibri"/>
              <a:cs typeface="Calibri"/>
              <a:sym typeface="Calibri"/>
            </a:endParaRPr>
          </a:p>
          <a:p>
            <a:pPr marL="0" marR="0" lvl="0" indent="0" algn="ctr" rtl="0">
              <a:spcBef>
                <a:spcPts val="300"/>
              </a:spcBef>
              <a:spcAft>
                <a:spcPts val="0"/>
              </a:spcAft>
              <a:buClr>
                <a:srgbClr val="5F6773"/>
              </a:buClr>
              <a:buSzPts val="1500"/>
              <a:buFont typeface="Calibri"/>
              <a:buNone/>
            </a:pPr>
            <a:r>
              <a:rPr lang="en-US" sz="1500" b="1" i="0" u="none" strike="noStrike" cap="none" dirty="0">
                <a:solidFill>
                  <a:srgbClr val="5F6773"/>
                </a:solidFill>
                <a:latin typeface="Calibri"/>
                <a:ea typeface="Calibri"/>
                <a:cs typeface="Calibri"/>
                <a:sym typeface="Calibri"/>
              </a:rPr>
              <a:t>files, variables, and the researcher’s context</a:t>
            </a:r>
            <a:endParaRPr sz="2000" b="1" i="0" u="none" strike="noStrike" cap="none" dirty="0">
              <a:solidFill>
                <a:schemeClr val="dk1"/>
              </a:solidFill>
              <a:latin typeface="Calibri"/>
              <a:ea typeface="Calibri"/>
              <a:cs typeface="Calibri"/>
              <a:sym typeface="Calibri"/>
            </a:endParaRPr>
          </a:p>
        </p:txBody>
      </p:sp>
      <p:sp>
        <p:nvSpPr>
          <p:cNvPr id="80" name="Google Shape;80;p3"/>
          <p:cNvSpPr/>
          <p:nvPr/>
        </p:nvSpPr>
        <p:spPr>
          <a:xfrm>
            <a:off x="16870680" y="15542006"/>
            <a:ext cx="2423160" cy="6675120"/>
          </a:xfrm>
          <a:prstGeom prst="rect">
            <a:avLst/>
          </a:prstGeom>
          <a:solidFill>
            <a:srgbClr val="FAFAF8"/>
          </a:solidFill>
          <a:ln w="22225" cap="flat" cmpd="sng">
            <a:solidFill>
              <a:srgbClr val="C9A86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81" name="Google Shape;81;p3"/>
          <p:cNvSpPr/>
          <p:nvPr/>
        </p:nvSpPr>
        <p:spPr>
          <a:xfrm>
            <a:off x="17734788" y="15724886"/>
            <a:ext cx="694944" cy="694944"/>
          </a:xfrm>
          <a:prstGeom prst="ellipse">
            <a:avLst/>
          </a:prstGeom>
          <a:solidFill>
            <a:srgbClr val="FFFFFF"/>
          </a:solidFill>
          <a:ln w="15875" cap="flat" cmpd="sng">
            <a:solidFill>
              <a:srgbClr val="C9A86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82" name="Google Shape;82;p3" descr="preencoded.png"/>
          <p:cNvPicPr preferRelativeResize="0"/>
          <p:nvPr/>
        </p:nvPicPr>
        <p:blipFill rotWithShape="1">
          <a:blip r:embed="rId15">
            <a:alphaModFix/>
          </a:blip>
          <a:srcRect/>
          <a:stretch/>
        </p:blipFill>
        <p:spPr>
          <a:xfrm>
            <a:off x="17908524" y="15898622"/>
            <a:ext cx="347472" cy="347472"/>
          </a:xfrm>
          <a:prstGeom prst="rect">
            <a:avLst/>
          </a:prstGeom>
          <a:noFill/>
          <a:ln>
            <a:noFill/>
          </a:ln>
        </p:spPr>
      </p:pic>
      <p:sp>
        <p:nvSpPr>
          <p:cNvPr id="83" name="Google Shape;83;p3"/>
          <p:cNvSpPr txBox="1"/>
          <p:nvPr/>
        </p:nvSpPr>
        <p:spPr>
          <a:xfrm>
            <a:off x="16962120" y="16502126"/>
            <a:ext cx="2240280" cy="868680"/>
          </a:xfrm>
          <a:prstGeom prst="rect">
            <a:avLst/>
          </a:prstGeom>
          <a:noFill/>
          <a:ln>
            <a:noFill/>
          </a:ln>
        </p:spPr>
        <p:txBody>
          <a:bodyPr spcFirstLastPara="1" wrap="square" lIns="0" tIns="0" rIns="0" bIns="0" anchor="ctr" anchorCtr="0">
            <a:noAutofit/>
          </a:bodyPr>
          <a:lstStyle/>
          <a:p>
            <a:pPr marL="0" marR="0" lvl="0" indent="0" algn="ctr" rtl="0">
              <a:spcBef>
                <a:spcPts val="0"/>
              </a:spcBef>
              <a:spcAft>
                <a:spcPts val="0"/>
              </a:spcAft>
              <a:buClr>
                <a:srgbClr val="1B2433"/>
              </a:buClr>
              <a:buSzPts val="1900"/>
              <a:buFont typeface="Cambria"/>
              <a:buNone/>
            </a:pPr>
            <a:r>
              <a:rPr lang="en-US" sz="2400" b="1" i="0" u="none" strike="noStrike" cap="none" dirty="0">
                <a:solidFill>
                  <a:srgbClr val="1B2433"/>
                </a:solidFill>
                <a:latin typeface="Cambria"/>
                <a:ea typeface="Cambria"/>
                <a:cs typeface="Cambria"/>
                <a:sym typeface="Cambria"/>
              </a:rPr>
              <a:t>FAIR deposit package</a:t>
            </a:r>
            <a:endParaRPr sz="2400" b="1" i="0" u="none" strike="noStrike" cap="none" dirty="0">
              <a:solidFill>
                <a:schemeClr val="dk1"/>
              </a:solidFill>
              <a:latin typeface="Calibri"/>
              <a:ea typeface="Calibri"/>
              <a:cs typeface="Calibri"/>
              <a:sym typeface="Calibri"/>
            </a:endParaRPr>
          </a:p>
        </p:txBody>
      </p:sp>
      <p:sp>
        <p:nvSpPr>
          <p:cNvPr id="84" name="Google Shape;84;p3"/>
          <p:cNvSpPr txBox="1"/>
          <p:nvPr/>
        </p:nvSpPr>
        <p:spPr>
          <a:xfrm>
            <a:off x="17053560" y="17553686"/>
            <a:ext cx="2148840" cy="4480560"/>
          </a:xfrm>
          <a:prstGeom prst="rect">
            <a:avLst/>
          </a:prstGeom>
          <a:noFill/>
          <a:ln>
            <a:noFill/>
          </a:ln>
        </p:spPr>
        <p:txBody>
          <a:bodyPr spcFirstLastPara="1" wrap="square" lIns="0" tIns="0" rIns="0" bIns="0" anchor="t" anchorCtr="0">
            <a:noAutofit/>
          </a:bodyPr>
          <a:lstStyle/>
          <a:p>
            <a:pPr marL="152400" marR="0" lvl="0" indent="-152400" algn="l" rtl="0">
              <a:spcBef>
                <a:spcPts val="0"/>
              </a:spcBef>
              <a:spcAft>
                <a:spcPts val="0"/>
              </a:spcAft>
              <a:buClr>
                <a:srgbClr val="1B2433"/>
              </a:buClr>
              <a:buSzPts val="1600"/>
              <a:buFont typeface="Calibri"/>
              <a:buChar char="•"/>
            </a:pPr>
            <a:r>
              <a:rPr lang="en-US" sz="1600" b="1" i="0" u="none" strike="noStrike" cap="none" dirty="0">
                <a:solidFill>
                  <a:srgbClr val="1B2433"/>
                </a:solidFill>
                <a:latin typeface="Calibri"/>
                <a:ea typeface="Calibri"/>
                <a:cs typeface="Calibri"/>
                <a:sym typeface="Calibri"/>
              </a:rPr>
              <a:t>Metadata record</a:t>
            </a:r>
            <a:endParaRPr sz="1600" b="1" i="0" u="none" strike="noStrike" cap="none" dirty="0">
              <a:solidFill>
                <a:schemeClr val="dk1"/>
              </a:solidFill>
              <a:latin typeface="Calibri"/>
              <a:ea typeface="Calibri"/>
              <a:cs typeface="Calibri"/>
              <a:sym typeface="Calibri"/>
            </a:endParaRPr>
          </a:p>
          <a:p>
            <a:pPr marL="152400" marR="0" lvl="0" indent="-152400" algn="l" rtl="0">
              <a:spcBef>
                <a:spcPts val="900"/>
              </a:spcBef>
              <a:spcAft>
                <a:spcPts val="0"/>
              </a:spcAft>
              <a:buClr>
                <a:srgbClr val="1B2433"/>
              </a:buClr>
              <a:buSzPts val="1600"/>
              <a:buFont typeface="Calibri"/>
              <a:buChar char="•"/>
            </a:pPr>
            <a:r>
              <a:rPr lang="en-US" sz="1600" b="1" i="0" u="none" strike="noStrike" cap="none" dirty="0">
                <a:solidFill>
                  <a:srgbClr val="1B2433"/>
                </a:solidFill>
                <a:latin typeface="Calibri"/>
                <a:ea typeface="Calibri"/>
                <a:cs typeface="Calibri"/>
                <a:sym typeface="Calibri"/>
              </a:rPr>
              <a:t>Crosswalk table</a:t>
            </a:r>
            <a:endParaRPr sz="1600" b="1" i="0" u="none" strike="noStrike" cap="none" dirty="0">
              <a:solidFill>
                <a:schemeClr val="dk1"/>
              </a:solidFill>
              <a:latin typeface="Calibri"/>
              <a:ea typeface="Calibri"/>
              <a:cs typeface="Calibri"/>
              <a:sym typeface="Calibri"/>
            </a:endParaRPr>
          </a:p>
          <a:p>
            <a:pPr marL="152400" marR="0" lvl="0" indent="-152400" algn="l" rtl="0">
              <a:spcBef>
                <a:spcPts val="900"/>
              </a:spcBef>
              <a:spcAft>
                <a:spcPts val="0"/>
              </a:spcAft>
              <a:buClr>
                <a:srgbClr val="1B2433"/>
              </a:buClr>
              <a:buSzPts val="1600"/>
              <a:buFont typeface="Calibri"/>
              <a:buChar char="•"/>
            </a:pPr>
            <a:r>
              <a:rPr lang="en-US" sz="1600" b="1" i="0" u="none" strike="noStrike" cap="none" dirty="0">
                <a:solidFill>
                  <a:srgbClr val="1B2433"/>
                </a:solidFill>
                <a:latin typeface="Calibri"/>
                <a:ea typeface="Calibri"/>
                <a:cs typeface="Calibri"/>
                <a:sym typeface="Calibri"/>
              </a:rPr>
              <a:t>README</a:t>
            </a:r>
            <a:endParaRPr sz="1600" b="1" i="0" u="none" strike="noStrike" cap="none" dirty="0">
              <a:solidFill>
                <a:schemeClr val="dk1"/>
              </a:solidFill>
              <a:latin typeface="Calibri"/>
              <a:ea typeface="Calibri"/>
              <a:cs typeface="Calibri"/>
              <a:sym typeface="Calibri"/>
            </a:endParaRPr>
          </a:p>
          <a:p>
            <a:pPr marL="152400" marR="0" lvl="0" indent="-152400" algn="l" rtl="0">
              <a:spcBef>
                <a:spcPts val="900"/>
              </a:spcBef>
              <a:spcAft>
                <a:spcPts val="0"/>
              </a:spcAft>
              <a:buClr>
                <a:srgbClr val="1B2433"/>
              </a:buClr>
              <a:buSzPts val="1600"/>
              <a:buFont typeface="Calibri"/>
              <a:buChar char="•"/>
            </a:pPr>
            <a:r>
              <a:rPr lang="en-US" sz="1600" b="1" i="0" u="none" strike="noStrike" cap="none" dirty="0">
                <a:solidFill>
                  <a:srgbClr val="1B2433"/>
                </a:solidFill>
                <a:latin typeface="Calibri"/>
                <a:ea typeface="Calibri"/>
                <a:cs typeface="Calibri"/>
                <a:sym typeface="Calibri"/>
              </a:rPr>
              <a:t>Data dictionary</a:t>
            </a:r>
            <a:endParaRPr sz="1600" b="1" i="0" u="none" strike="noStrike" cap="none" dirty="0">
              <a:solidFill>
                <a:schemeClr val="dk1"/>
              </a:solidFill>
              <a:latin typeface="Calibri"/>
              <a:ea typeface="Calibri"/>
              <a:cs typeface="Calibri"/>
              <a:sym typeface="Calibri"/>
            </a:endParaRPr>
          </a:p>
          <a:p>
            <a:pPr marL="152400" marR="0" lvl="0" indent="-152400" algn="l" rtl="0">
              <a:spcBef>
                <a:spcPts val="900"/>
              </a:spcBef>
              <a:spcAft>
                <a:spcPts val="0"/>
              </a:spcAft>
              <a:buClr>
                <a:srgbClr val="1B2433"/>
              </a:buClr>
              <a:buSzPts val="1600"/>
              <a:buFont typeface="Calibri"/>
              <a:buChar char="•"/>
            </a:pPr>
            <a:r>
              <a:rPr lang="en-US" sz="1600" b="1" i="0" u="none" strike="noStrike" cap="none" dirty="0">
                <a:solidFill>
                  <a:srgbClr val="1B2433"/>
                </a:solidFill>
                <a:latin typeface="Calibri"/>
                <a:ea typeface="Calibri"/>
                <a:cs typeface="Calibri"/>
                <a:sym typeface="Calibri"/>
              </a:rPr>
              <a:t>FAIR report (F-UJI)</a:t>
            </a:r>
            <a:endParaRPr sz="1600" b="1" i="0" u="none" strike="noStrike" cap="none" dirty="0">
              <a:solidFill>
                <a:schemeClr val="dk1"/>
              </a:solidFill>
              <a:latin typeface="Calibri"/>
              <a:ea typeface="Calibri"/>
              <a:cs typeface="Calibri"/>
              <a:sym typeface="Calibri"/>
            </a:endParaRPr>
          </a:p>
          <a:p>
            <a:pPr marL="152400" marR="0" lvl="0" indent="-152400" algn="l" rtl="0">
              <a:spcBef>
                <a:spcPts val="900"/>
              </a:spcBef>
              <a:spcAft>
                <a:spcPts val="0"/>
              </a:spcAft>
              <a:buClr>
                <a:srgbClr val="1B2433"/>
              </a:buClr>
              <a:buSzPts val="1600"/>
              <a:buFont typeface="Calibri"/>
              <a:buChar char="•"/>
            </a:pPr>
            <a:r>
              <a:rPr lang="en-US" sz="1600" b="1" i="0" u="none" strike="noStrike" cap="none" dirty="0">
                <a:solidFill>
                  <a:srgbClr val="1B2433"/>
                </a:solidFill>
                <a:latin typeface="Calibri"/>
                <a:ea typeface="Calibri"/>
                <a:cs typeface="Calibri"/>
                <a:sym typeface="Calibri"/>
              </a:rPr>
              <a:t>PROV-O provenance</a:t>
            </a:r>
            <a:endParaRPr sz="1600" b="1" i="0" u="none" strike="noStrike" cap="none" dirty="0">
              <a:solidFill>
                <a:schemeClr val="dk1"/>
              </a:solidFill>
              <a:latin typeface="Calibri"/>
              <a:ea typeface="Calibri"/>
              <a:cs typeface="Calibri"/>
              <a:sym typeface="Calibri"/>
            </a:endParaRPr>
          </a:p>
        </p:txBody>
      </p:sp>
      <p:cxnSp>
        <p:nvCxnSpPr>
          <p:cNvPr id="85" name="Google Shape;85;p3"/>
          <p:cNvCxnSpPr/>
          <p:nvPr/>
        </p:nvCxnSpPr>
        <p:spPr>
          <a:xfrm>
            <a:off x="6812280" y="17187926"/>
            <a:ext cx="1828800" cy="365760"/>
          </a:xfrm>
          <a:prstGeom prst="straightConnector1">
            <a:avLst/>
          </a:prstGeom>
          <a:noFill/>
          <a:ln w="25400" cap="flat" cmpd="sng">
            <a:solidFill>
              <a:srgbClr val="5B6B7F"/>
            </a:solidFill>
            <a:prstDash val="solid"/>
            <a:round/>
            <a:headEnd type="triangle" w="med" len="med"/>
            <a:tailEnd type="triangle" w="med" len="med"/>
          </a:ln>
        </p:spPr>
      </p:cxnSp>
      <p:cxnSp>
        <p:nvCxnSpPr>
          <p:cNvPr id="86" name="Google Shape;86;p3"/>
          <p:cNvCxnSpPr/>
          <p:nvPr/>
        </p:nvCxnSpPr>
        <p:spPr>
          <a:xfrm flipH="1">
            <a:off x="11475720" y="17187926"/>
            <a:ext cx="1828800" cy="365760"/>
          </a:xfrm>
          <a:prstGeom prst="straightConnector1">
            <a:avLst/>
          </a:prstGeom>
          <a:noFill/>
          <a:ln w="25400" cap="flat" cmpd="sng">
            <a:solidFill>
              <a:srgbClr val="5B6B7F"/>
            </a:solidFill>
            <a:prstDash val="solid"/>
            <a:round/>
            <a:headEnd type="triangle" w="med" len="med"/>
            <a:tailEnd type="triangle" w="med" len="med"/>
          </a:ln>
        </p:spPr>
      </p:cxnSp>
      <p:cxnSp>
        <p:nvCxnSpPr>
          <p:cNvPr id="87" name="Google Shape;87;p3"/>
          <p:cNvCxnSpPr/>
          <p:nvPr/>
        </p:nvCxnSpPr>
        <p:spPr>
          <a:xfrm flipH="1">
            <a:off x="6812280" y="20114006"/>
            <a:ext cx="1828800" cy="365760"/>
          </a:xfrm>
          <a:prstGeom prst="straightConnector1">
            <a:avLst/>
          </a:prstGeom>
          <a:noFill/>
          <a:ln w="25400" cap="flat" cmpd="sng">
            <a:solidFill>
              <a:srgbClr val="5B6B7F"/>
            </a:solidFill>
            <a:prstDash val="solid"/>
            <a:round/>
            <a:headEnd type="triangle" w="med" len="med"/>
            <a:tailEnd type="triangle" w="med" len="med"/>
          </a:ln>
        </p:spPr>
      </p:cxnSp>
      <p:cxnSp>
        <p:nvCxnSpPr>
          <p:cNvPr id="88" name="Google Shape;88;p3"/>
          <p:cNvCxnSpPr/>
          <p:nvPr/>
        </p:nvCxnSpPr>
        <p:spPr>
          <a:xfrm>
            <a:off x="11475720" y="20114006"/>
            <a:ext cx="1828800" cy="365760"/>
          </a:xfrm>
          <a:prstGeom prst="straightConnector1">
            <a:avLst/>
          </a:prstGeom>
          <a:noFill/>
          <a:ln w="25400" cap="flat" cmpd="sng">
            <a:solidFill>
              <a:srgbClr val="5B6B7F"/>
            </a:solidFill>
            <a:prstDash val="solid"/>
            <a:round/>
            <a:headEnd type="triangle" w="med" len="med"/>
            <a:tailEnd type="triangle" w="med" len="med"/>
          </a:ln>
        </p:spPr>
      </p:cxnSp>
      <p:cxnSp>
        <p:nvCxnSpPr>
          <p:cNvPr id="89" name="Google Shape;89;p3"/>
          <p:cNvCxnSpPr/>
          <p:nvPr/>
        </p:nvCxnSpPr>
        <p:spPr>
          <a:xfrm>
            <a:off x="10058400" y="20114006"/>
            <a:ext cx="914" cy="438912"/>
          </a:xfrm>
          <a:prstGeom prst="straightConnector1">
            <a:avLst/>
          </a:prstGeom>
          <a:noFill/>
          <a:ln w="25400" cap="flat" cmpd="sng">
            <a:solidFill>
              <a:srgbClr val="1F3A5F"/>
            </a:solidFill>
            <a:prstDash val="solid"/>
            <a:round/>
            <a:headEnd type="triangle" w="med" len="med"/>
            <a:tailEnd type="triangle" w="med" len="med"/>
          </a:ln>
        </p:spPr>
      </p:cxnSp>
      <p:cxnSp>
        <p:nvCxnSpPr>
          <p:cNvPr id="90" name="Google Shape;90;p3"/>
          <p:cNvCxnSpPr/>
          <p:nvPr/>
        </p:nvCxnSpPr>
        <p:spPr>
          <a:xfrm>
            <a:off x="10058400" y="17187926"/>
            <a:ext cx="914" cy="365760"/>
          </a:xfrm>
          <a:prstGeom prst="straightConnector1">
            <a:avLst/>
          </a:prstGeom>
          <a:noFill/>
          <a:ln w="25400" cap="flat" cmpd="sng">
            <a:solidFill>
              <a:srgbClr val="5B6B7F"/>
            </a:solidFill>
            <a:prstDash val="dash"/>
            <a:round/>
            <a:headEnd type="triangle" w="med" len="med"/>
            <a:tailEnd type="none" w="sm" len="sm"/>
          </a:ln>
        </p:spPr>
      </p:cxnSp>
      <p:cxnSp>
        <p:nvCxnSpPr>
          <p:cNvPr id="91" name="Google Shape;91;p3"/>
          <p:cNvCxnSpPr/>
          <p:nvPr/>
        </p:nvCxnSpPr>
        <p:spPr>
          <a:xfrm>
            <a:off x="3200400" y="18833846"/>
            <a:ext cx="4892040" cy="914"/>
          </a:xfrm>
          <a:prstGeom prst="straightConnector1">
            <a:avLst/>
          </a:prstGeom>
          <a:noFill/>
          <a:ln w="38100" cap="flat" cmpd="sng">
            <a:solidFill>
              <a:srgbClr val="5B6B7F"/>
            </a:solidFill>
            <a:prstDash val="solid"/>
            <a:round/>
            <a:headEnd type="none" w="sm" len="sm"/>
            <a:tailEnd type="triangle" w="med" len="med"/>
          </a:ln>
        </p:spPr>
      </p:cxnSp>
      <p:cxnSp>
        <p:nvCxnSpPr>
          <p:cNvPr id="92" name="Google Shape;92;p3"/>
          <p:cNvCxnSpPr/>
          <p:nvPr/>
        </p:nvCxnSpPr>
        <p:spPr>
          <a:xfrm>
            <a:off x="12024360" y="18833846"/>
            <a:ext cx="4846320" cy="914"/>
          </a:xfrm>
          <a:prstGeom prst="straightConnector1">
            <a:avLst/>
          </a:prstGeom>
          <a:noFill/>
          <a:ln w="38100" cap="flat" cmpd="sng">
            <a:solidFill>
              <a:srgbClr val="8C6A2E"/>
            </a:solidFill>
            <a:prstDash val="solid"/>
            <a:round/>
            <a:headEnd type="none" w="sm" len="sm"/>
            <a:tailEnd type="triangle" w="med" len="med"/>
          </a:ln>
        </p:spPr>
      </p:cxnSp>
      <p:sp>
        <p:nvSpPr>
          <p:cNvPr id="93" name="Google Shape;93;p3"/>
          <p:cNvSpPr txBox="1"/>
          <p:nvPr/>
        </p:nvSpPr>
        <p:spPr>
          <a:xfrm>
            <a:off x="3749040" y="18376646"/>
            <a:ext cx="3840480" cy="36576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F6773"/>
              </a:buClr>
              <a:buSzPts val="1500"/>
              <a:buFont typeface="Calibri"/>
              <a:buNone/>
            </a:pPr>
            <a:r>
              <a:rPr lang="en-US" sz="1500" b="0" i="1" u="none" strike="noStrike" cap="none">
                <a:solidFill>
                  <a:srgbClr val="5F6773"/>
                </a:solidFill>
                <a:latin typeface="Calibri"/>
                <a:ea typeface="Calibri"/>
                <a:cs typeface="Calibri"/>
                <a:sym typeface="Calibri"/>
              </a:rPr>
              <a:t>intake</a:t>
            </a:r>
            <a:endParaRPr sz="1500" b="0" i="0" u="none" strike="noStrike" cap="none">
              <a:solidFill>
                <a:schemeClr val="dk1"/>
              </a:solidFill>
              <a:latin typeface="Calibri"/>
              <a:ea typeface="Calibri"/>
              <a:cs typeface="Calibri"/>
              <a:sym typeface="Calibri"/>
            </a:endParaRPr>
          </a:p>
        </p:txBody>
      </p:sp>
      <p:sp>
        <p:nvSpPr>
          <p:cNvPr id="94" name="Google Shape;94;p3"/>
          <p:cNvSpPr/>
          <p:nvPr/>
        </p:nvSpPr>
        <p:spPr>
          <a:xfrm>
            <a:off x="12573000" y="19108166"/>
            <a:ext cx="3749040" cy="914400"/>
          </a:xfrm>
          <a:prstGeom prst="rect">
            <a:avLst/>
          </a:prstGeom>
          <a:solidFill>
            <a:srgbClr val="FFFFFF"/>
          </a:solidFill>
          <a:ln w="19050" cap="flat" cmpd="sng">
            <a:solidFill>
              <a:srgbClr val="C9A869"/>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5" name="Google Shape;95;p3" descr="preencoded.png"/>
          <p:cNvPicPr preferRelativeResize="0"/>
          <p:nvPr/>
        </p:nvPicPr>
        <p:blipFill rotWithShape="1">
          <a:blip r:embed="rId8">
            <a:alphaModFix/>
          </a:blip>
          <a:srcRect/>
          <a:stretch/>
        </p:blipFill>
        <p:spPr>
          <a:xfrm>
            <a:off x="12755880" y="19382486"/>
            <a:ext cx="347472" cy="347472"/>
          </a:xfrm>
          <a:prstGeom prst="rect">
            <a:avLst/>
          </a:prstGeom>
          <a:noFill/>
          <a:ln>
            <a:noFill/>
          </a:ln>
        </p:spPr>
      </p:pic>
      <p:sp>
        <p:nvSpPr>
          <p:cNvPr id="96" name="Google Shape;96;p3"/>
          <p:cNvSpPr txBox="1"/>
          <p:nvPr/>
        </p:nvSpPr>
        <p:spPr>
          <a:xfrm>
            <a:off x="13258800" y="19135598"/>
            <a:ext cx="2971800" cy="859536"/>
          </a:xfrm>
          <a:prstGeom prst="rect">
            <a:avLst/>
          </a:prstGeom>
          <a:noFill/>
          <a:ln>
            <a:noFill/>
          </a:ln>
        </p:spPr>
        <p:txBody>
          <a:bodyPr spcFirstLastPara="1" wrap="square" lIns="0" tIns="0" rIns="0" bIns="0" anchor="ctr" anchorCtr="0">
            <a:noAutofit/>
          </a:bodyPr>
          <a:lstStyle/>
          <a:p>
            <a:pPr marL="0" marR="0" lvl="0" indent="0" algn="l" rtl="0">
              <a:spcBef>
                <a:spcPts val="0"/>
              </a:spcBef>
              <a:spcAft>
                <a:spcPts val="0"/>
              </a:spcAft>
              <a:buClr>
                <a:srgbClr val="8C6A2E"/>
              </a:buClr>
              <a:buSzPts val="1500"/>
              <a:buFont typeface="Calibri"/>
              <a:buNone/>
            </a:pPr>
            <a:r>
              <a:rPr lang="en-US" sz="1500" b="1" i="0" u="none" strike="noStrike" cap="none">
                <a:solidFill>
                  <a:srgbClr val="8C6A2E"/>
                </a:solidFill>
                <a:latin typeface="Calibri"/>
                <a:ea typeface="Calibri"/>
                <a:cs typeface="Calibri"/>
                <a:sym typeface="Calibri"/>
              </a:rPr>
              <a:t>Human approval gate</a:t>
            </a:r>
            <a:endParaRPr sz="15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Clr>
                <a:srgbClr val="8C6A2E"/>
              </a:buClr>
              <a:buSzPts val="1500"/>
              <a:buFont typeface="Calibri"/>
              <a:buNone/>
            </a:pPr>
            <a:r>
              <a:rPr lang="en-US" sz="1500" b="0" i="0" u="none" strike="noStrike" cap="none">
                <a:solidFill>
                  <a:srgbClr val="8C6A2E"/>
                </a:solidFill>
                <a:latin typeface="Calibri"/>
                <a:ea typeface="Calibri"/>
                <a:cs typeface="Calibri"/>
                <a:sym typeface="Calibri"/>
              </a:rPr>
              <a:t>before DOI minting and deposit</a:t>
            </a:r>
            <a:endParaRPr sz="1500" b="0" i="0" u="none" strike="noStrike" cap="none">
              <a:solidFill>
                <a:schemeClr val="dk1"/>
              </a:solidFill>
              <a:latin typeface="Calibri"/>
              <a:ea typeface="Calibri"/>
              <a:cs typeface="Calibri"/>
              <a:sym typeface="Calibri"/>
            </a:endParaRPr>
          </a:p>
        </p:txBody>
      </p:sp>
      <p:sp>
        <p:nvSpPr>
          <p:cNvPr id="97" name="Google Shape;97;p3"/>
          <p:cNvSpPr txBox="1"/>
          <p:nvPr/>
        </p:nvSpPr>
        <p:spPr>
          <a:xfrm>
            <a:off x="822960" y="23314406"/>
            <a:ext cx="18470880" cy="80238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1800"/>
              <a:buFont typeface="Calibri"/>
              <a:buNone/>
            </a:pPr>
            <a:r>
              <a:rPr lang="en-US" sz="1800" b="1" i="0" u="none" strike="noStrike" cap="none">
                <a:solidFill>
                  <a:srgbClr val="1B2433"/>
                </a:solidFill>
                <a:latin typeface="Calibri"/>
                <a:ea typeface="Calibri"/>
                <a:cs typeface="Calibri"/>
                <a:sym typeface="Calibri"/>
              </a:rPr>
              <a:t>Figure 2. Orchestration, shared memory, and the six personas. </a:t>
            </a:r>
            <a:r>
              <a:rPr lang="en-US" sz="1800" b="0" i="0" u="none" strike="noStrike" cap="none">
                <a:solidFill>
                  <a:srgbClr val="1B2433"/>
                </a:solidFill>
                <a:latin typeface="Calibri"/>
                <a:ea typeface="Calibri"/>
                <a:cs typeface="Calibri"/>
                <a:sym typeface="Calibri"/>
              </a:rPr>
              <a:t>The Research Data Director dispatches five specialist agents (orchestrator–workers); the Fact Checker and FAIR Expert evaluate in parallel (evaluator–critique loop); the Provenance Recorder audits continuously. All agents share a single auditable Working Brief (JSON). Each card gives the persona’s professional analogue, principal output, and escalation trigger for human review.</a:t>
            </a:r>
            <a:endParaRPr sz="1800" b="0" i="0" u="none" strike="noStrike" cap="none">
              <a:solidFill>
                <a:schemeClr val="dk1"/>
              </a:solidFill>
              <a:latin typeface="Calibri"/>
              <a:ea typeface="Calibri"/>
              <a:cs typeface="Calibri"/>
              <a:sym typeface="Calibri"/>
            </a:endParaRPr>
          </a:p>
        </p:txBody>
      </p:sp>
      <p:sp>
        <p:nvSpPr>
          <p:cNvPr id="98" name="Google Shape;98;p3"/>
          <p:cNvSpPr/>
          <p:nvPr/>
        </p:nvSpPr>
        <p:spPr>
          <a:xfrm>
            <a:off x="20071080" y="14627606"/>
            <a:ext cx="9381744" cy="5236322"/>
          </a:xfrm>
          <a:prstGeom prst="rect">
            <a:avLst/>
          </a:prstGeom>
          <a:solidFill>
            <a:srgbClr val="FFFFFF"/>
          </a:solidFill>
          <a:ln w="12700"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99" name="Google Shape;99;p3" descr="preencoded.png"/>
          <p:cNvPicPr preferRelativeResize="0"/>
          <p:nvPr/>
        </p:nvPicPr>
        <p:blipFill rotWithShape="1">
          <a:blip r:embed="rId16">
            <a:alphaModFix/>
          </a:blip>
          <a:srcRect/>
          <a:stretch/>
        </p:blipFill>
        <p:spPr>
          <a:xfrm>
            <a:off x="20071080" y="14627606"/>
            <a:ext cx="9381744" cy="5236322"/>
          </a:xfrm>
          <a:prstGeom prst="rect">
            <a:avLst/>
          </a:prstGeom>
          <a:noFill/>
          <a:ln>
            <a:noFill/>
          </a:ln>
        </p:spPr>
      </p:pic>
      <p:sp>
        <p:nvSpPr>
          <p:cNvPr id="100" name="Google Shape;100;p3"/>
          <p:cNvSpPr txBox="1"/>
          <p:nvPr/>
        </p:nvSpPr>
        <p:spPr>
          <a:xfrm>
            <a:off x="20071080" y="20092528"/>
            <a:ext cx="9381744" cy="80238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1800"/>
              <a:buFont typeface="Calibri"/>
              <a:buNone/>
            </a:pPr>
            <a:r>
              <a:rPr lang="en-US" sz="1800" b="1" i="0" u="none" strike="noStrike" cap="none" dirty="0">
                <a:solidFill>
                  <a:srgbClr val="1B2433"/>
                </a:solidFill>
                <a:latin typeface="Calibri"/>
                <a:ea typeface="Calibri"/>
                <a:cs typeface="Calibri"/>
                <a:sym typeface="Calibri"/>
              </a:rPr>
              <a:t>Figure 1. One input, six outputs. </a:t>
            </a:r>
            <a:r>
              <a:rPr lang="en-US" sz="1800" b="0" i="0" u="none" strike="noStrike" cap="none" dirty="0">
                <a:solidFill>
                  <a:srgbClr val="1B2433"/>
                </a:solidFill>
                <a:latin typeface="Calibri"/>
                <a:ea typeface="Calibri"/>
                <a:cs typeface="Calibri"/>
                <a:sym typeface="Calibri"/>
              </a:rPr>
              <a:t>A single raw dataset yields six deposit-ready outputs: metadata record, crosswalk table, README, data dictionary, FAIR assessment with F-UJI score, and PROV-O provenance record.</a:t>
            </a:r>
            <a:endParaRPr sz="1800" b="0" i="0" u="none" strike="noStrike" cap="none" dirty="0">
              <a:solidFill>
                <a:schemeClr val="dk1"/>
              </a:solidFill>
              <a:latin typeface="Calibri"/>
              <a:ea typeface="Calibri"/>
              <a:cs typeface="Calibri"/>
              <a:sym typeface="Calibri"/>
            </a:endParaRPr>
          </a:p>
        </p:txBody>
      </p:sp>
      <p:pic>
        <p:nvPicPr>
          <p:cNvPr id="101" name="Google Shape;101;p3" descr="preencoded.png"/>
          <p:cNvPicPr preferRelativeResize="0"/>
          <p:nvPr/>
        </p:nvPicPr>
        <p:blipFill rotWithShape="1">
          <a:blip r:embed="rId17">
            <a:alphaModFix/>
          </a:blip>
          <a:srcRect/>
          <a:stretch/>
        </p:blipFill>
        <p:spPr>
          <a:xfrm>
            <a:off x="21936895" y="21076920"/>
            <a:ext cx="4069911" cy="2194560"/>
          </a:xfrm>
          <a:prstGeom prst="rect">
            <a:avLst/>
          </a:prstGeom>
          <a:noFill/>
          <a:ln>
            <a:noFill/>
          </a:ln>
        </p:spPr>
      </p:pic>
      <p:sp>
        <p:nvSpPr>
          <p:cNvPr id="102" name="Google Shape;102;p3"/>
          <p:cNvSpPr/>
          <p:nvPr/>
        </p:nvSpPr>
        <p:spPr>
          <a:xfrm>
            <a:off x="21936895" y="21076920"/>
            <a:ext cx="4069911" cy="2194560"/>
          </a:xfrm>
          <a:prstGeom prst="rect">
            <a:avLst/>
          </a:prstGeom>
          <a:noFill/>
          <a:ln w="12700"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3" name="Google Shape;103;p3" descr="preencoded.png"/>
          <p:cNvPicPr preferRelativeResize="0"/>
          <p:nvPr/>
        </p:nvPicPr>
        <p:blipFill rotWithShape="1">
          <a:blip r:embed="rId18">
            <a:alphaModFix/>
          </a:blip>
          <a:srcRect/>
          <a:stretch/>
        </p:blipFill>
        <p:spPr>
          <a:xfrm>
            <a:off x="26341306" y="21076920"/>
            <a:ext cx="3111517" cy="2194560"/>
          </a:xfrm>
          <a:prstGeom prst="rect">
            <a:avLst/>
          </a:prstGeom>
          <a:noFill/>
          <a:ln>
            <a:noFill/>
          </a:ln>
        </p:spPr>
      </p:pic>
      <p:sp>
        <p:nvSpPr>
          <p:cNvPr id="104" name="Google Shape;104;p3"/>
          <p:cNvSpPr/>
          <p:nvPr/>
        </p:nvSpPr>
        <p:spPr>
          <a:xfrm>
            <a:off x="26341306" y="21076920"/>
            <a:ext cx="3111517" cy="2194560"/>
          </a:xfrm>
          <a:prstGeom prst="rect">
            <a:avLst/>
          </a:prstGeom>
          <a:noFill/>
          <a:ln w="12700"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pic>
        <p:nvPicPr>
          <p:cNvPr id="105" name="Google Shape;105;p3" descr="preencoded.png"/>
          <p:cNvPicPr preferRelativeResize="0"/>
          <p:nvPr/>
        </p:nvPicPr>
        <p:blipFill rotWithShape="1">
          <a:blip r:embed="rId19">
            <a:alphaModFix/>
          </a:blip>
          <a:srcRect/>
          <a:stretch/>
        </p:blipFill>
        <p:spPr>
          <a:xfrm>
            <a:off x="20071080" y="21076920"/>
            <a:ext cx="1531315" cy="2194560"/>
          </a:xfrm>
          <a:prstGeom prst="rect">
            <a:avLst/>
          </a:prstGeom>
          <a:noFill/>
          <a:ln>
            <a:noFill/>
          </a:ln>
        </p:spPr>
      </p:pic>
      <p:sp>
        <p:nvSpPr>
          <p:cNvPr id="106" name="Google Shape;106;p3"/>
          <p:cNvSpPr txBox="1"/>
          <p:nvPr/>
        </p:nvSpPr>
        <p:spPr>
          <a:xfrm>
            <a:off x="20071080" y="23409514"/>
            <a:ext cx="9381744" cy="80238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1800"/>
              <a:buFont typeface="Calibri"/>
              <a:buNone/>
            </a:pPr>
            <a:r>
              <a:rPr lang="en-US" sz="1800" b="1" i="0" u="none" strike="noStrike" cap="none" dirty="0">
                <a:solidFill>
                  <a:srgbClr val="1B2433"/>
                </a:solidFill>
                <a:latin typeface="Calibri"/>
                <a:ea typeface="Calibri"/>
                <a:cs typeface="Calibri"/>
                <a:sym typeface="Calibri"/>
              </a:rPr>
              <a:t>Blueprint documents. </a:t>
            </a:r>
            <a:r>
              <a:rPr lang="en-US" sz="1800" b="0" i="0" u="none" strike="noStrike" cap="none" dirty="0">
                <a:solidFill>
                  <a:srgbClr val="1B2433"/>
                </a:solidFill>
                <a:latin typeface="Calibri"/>
                <a:ea typeface="Calibri"/>
                <a:cs typeface="Calibri"/>
                <a:sym typeface="Calibri"/>
              </a:rPr>
              <a:t>Left to right: the RDA/Microsoft Data Director Agentic AI Tool Blueprint (v1.0); the Research Data Director presentation; and the Research Data Director persona blueprint (v0.8.2).</a:t>
            </a:r>
            <a:r>
              <a:rPr lang="en-US" sz="1800" b="0" i="0" u="none" strike="noStrike" cap="none">
                <a:solidFill>
                  <a:srgbClr val="1B2433"/>
                </a:solidFill>
                <a:latin typeface="Calibri"/>
                <a:ea typeface="Calibri"/>
                <a:cs typeface="Calibri"/>
                <a:sym typeface="Calibri"/>
              </a:rPr>
              <a:t/>
            </a:r>
            <a:r>
              <a:rPr lang="en-US" sz="1800" b="0" i="0" u="none" strike="noStrike" cap="none" dirty="0">
                <a:solidFill>
                  <a:srgbClr val="1B2433"/>
                </a:solidFill>
                <a:latin typeface="Calibri"/>
                <a:ea typeface="Calibri"/>
                <a:cs typeface="Calibri"/>
                <a:sym typeface="Calibri"/>
              </a:rPr>
              <a:t/>
            </a:r>
            <a:r>
              <a:rPr lang="en-US" sz="1800" dirty="0">
                <a:solidFill>
                  <a:srgbClr val="1B2433"/>
                </a:solidFill>
                <a:latin typeface="Calibri"/>
                <a:ea typeface="Calibri"/>
                <a:cs typeface="Calibri"/>
                <a:sym typeface="Calibri"/>
              </a:rPr>
              <a:t/>
            </a:r>
            <a:r>
              <a:rPr lang="en-US" sz="1800" b="0" i="0" u="none" strike="noStrike" cap="none" dirty="0">
                <a:solidFill>
                  <a:srgbClr val="1B2433"/>
                </a:solidFill>
                <a:latin typeface="Calibri"/>
                <a:ea typeface="Calibri"/>
                <a:cs typeface="Calibri"/>
                <a:sym typeface="Calibri"/>
              </a:rPr>
              <a:t/>
            </a:r>
            <a:r>
              <a:rPr lang="en-US" sz="1800" dirty="0">
                <a:solidFill>
                  <a:srgbClr val="1B2433"/>
                </a:solidFill>
                <a:latin typeface="Calibri"/>
                <a:ea typeface="Calibri"/>
                <a:cs typeface="Calibri"/>
                <a:sym typeface="Calibri"/>
              </a:rPr>
              <a:t/>
            </a:r>
            <a:r>
              <a:rPr lang="en-US" sz="1800" b="0" i="0" u="none" strike="noStrike" cap="none" dirty="0">
                <a:solidFill>
                  <a:srgbClr val="1B2433"/>
                </a:solidFill>
                <a:latin typeface="Calibri"/>
                <a:ea typeface="Calibri"/>
                <a:cs typeface="Calibri"/>
                <a:sym typeface="Calibri"/>
              </a:rPr>
              <a:t/>
            </a:r>
            <a:endParaRPr sz="1800" b="0" i="0" u="none" strike="noStrike" cap="none" dirty="0">
              <a:solidFill>
                <a:schemeClr val="dk1"/>
              </a:solidFill>
              <a:latin typeface="Calibri"/>
              <a:ea typeface="Calibri"/>
              <a:cs typeface="Calibri"/>
              <a:sym typeface="Calibri"/>
            </a:endParaRPr>
          </a:p>
        </p:txBody>
      </p:sp>
      <p:sp>
        <p:nvSpPr>
          <p:cNvPr id="107" name="Google Shape;107;p3"/>
          <p:cNvSpPr/>
          <p:nvPr/>
        </p:nvSpPr>
        <p:spPr>
          <a:xfrm>
            <a:off x="548640" y="24486220"/>
            <a:ext cx="29178504" cy="8894298"/>
          </a:xfrm>
          <a:prstGeom prst="rect">
            <a:avLst/>
          </a:prstGeom>
          <a:solidFill>
            <a:srgbClr val="F3F5F8"/>
          </a:solidFill>
          <a:ln w="12700" cap="flat" cmpd="sng">
            <a:solidFill>
              <a:srgbClr val="C5CBD3"/>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08" name="Google Shape;108;p3"/>
          <p:cNvSpPr txBox="1"/>
          <p:nvPr/>
        </p:nvSpPr>
        <p:spPr>
          <a:xfrm>
            <a:off x="914400" y="24806260"/>
            <a:ext cx="28629864" cy="5943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8C6A2E"/>
              </a:buClr>
              <a:buSzPts val="3600"/>
              <a:buFont typeface="Cambria"/>
              <a:buNone/>
            </a:pPr>
            <a:r>
              <a:rPr lang="en-US" sz="3600" b="1" i="0" u="none" strike="noStrike" cap="none" dirty="0">
                <a:solidFill>
                  <a:srgbClr val="8C6A2E"/>
                </a:solidFill>
                <a:latin typeface="Cambria"/>
                <a:ea typeface="Cambria"/>
                <a:cs typeface="Cambria"/>
                <a:sym typeface="Cambria"/>
              </a:rPr>
              <a:t>★  </a:t>
            </a:r>
            <a:r>
              <a:rPr lang="en-US" sz="3600" b="1" dirty="0">
                <a:solidFill>
                  <a:srgbClr val="1F3A5F"/>
                </a:solidFill>
                <a:latin typeface="Cambria"/>
                <a:ea typeface="Cambria"/>
                <a:cs typeface="Cambria"/>
                <a:sym typeface="Cambria"/>
              </a:rPr>
              <a:t>Metadata</a:t>
            </a:r>
            <a:r>
              <a:rPr lang="en-US" sz="3600" b="1" i="0" u="none" strike="noStrike" cap="none" dirty="0">
                <a:solidFill>
                  <a:srgbClr val="1F3A5F"/>
                </a:solidFill>
                <a:latin typeface="Cambria"/>
                <a:ea typeface="Cambria"/>
                <a:cs typeface="Cambria"/>
                <a:sym typeface="Cambria"/>
              </a:rPr>
              <a:t> Crosswalks, Mappings, Schemas and Affordances</a:t>
            </a:r>
            <a:endParaRPr sz="3600" b="0" i="0" u="none" strike="noStrike" cap="none" dirty="0">
              <a:solidFill>
                <a:schemeClr val="dk1"/>
              </a:solidFill>
              <a:latin typeface="Calibri"/>
              <a:ea typeface="Calibri"/>
              <a:cs typeface="Calibri"/>
              <a:sym typeface="Calibri"/>
            </a:endParaRPr>
          </a:p>
        </p:txBody>
      </p:sp>
      <p:pic>
        <p:nvPicPr>
          <p:cNvPr id="109" name="Google Shape;109;p3" descr="preencoded.png"/>
          <p:cNvPicPr preferRelativeResize="0"/>
          <p:nvPr/>
        </p:nvPicPr>
        <p:blipFill rotWithShape="1">
          <a:blip r:embed="rId20">
            <a:alphaModFix/>
          </a:blip>
          <a:srcRect/>
          <a:stretch/>
        </p:blipFill>
        <p:spPr>
          <a:xfrm>
            <a:off x="914400" y="25629220"/>
            <a:ext cx="19202400" cy="7385538"/>
          </a:xfrm>
          <a:prstGeom prst="rect">
            <a:avLst/>
          </a:prstGeom>
          <a:noFill/>
          <a:ln>
            <a:noFill/>
          </a:ln>
        </p:spPr>
      </p:pic>
      <p:sp>
        <p:nvSpPr>
          <p:cNvPr id="110" name="Google Shape;110;p3"/>
          <p:cNvSpPr txBox="1"/>
          <p:nvPr/>
        </p:nvSpPr>
        <p:spPr>
          <a:xfrm>
            <a:off x="20665440" y="32212373"/>
            <a:ext cx="8147304" cy="802386"/>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5B6B7F"/>
              </a:buClr>
              <a:buSzPts val="1800"/>
              <a:buFont typeface="Calibri"/>
              <a:buNone/>
            </a:pPr>
            <a:r>
              <a:rPr lang="en-US" sz="1800" b="1" i="0" u="none" strike="noStrike" cap="none">
                <a:solidFill>
                  <a:srgbClr val="5B6B7F"/>
                </a:solidFill>
                <a:latin typeface="Calibri"/>
                <a:ea typeface="Calibri"/>
                <a:cs typeface="Calibri"/>
                <a:sym typeface="Calibri"/>
              </a:rPr>
              <a:t>Figure 3. Crosswalks and affordances. </a:t>
            </a:r>
            <a:r>
              <a:rPr lang="en-US" sz="1800" b="0" i="0" u="none" strike="noStrike" cap="none">
                <a:solidFill>
                  <a:srgbClr val="5B6B7F"/>
                </a:solidFill>
                <a:latin typeface="Calibri"/>
                <a:ea typeface="Calibri"/>
                <a:cs typeface="Calibri"/>
                <a:sym typeface="Calibri"/>
              </a:rPr>
              <a:t>(A) four instruments aligned in space and time; (B) each instrument’s characteristic blindness; (C) triangulation yields what no single measurement holds.</a:t>
            </a:r>
            <a:endParaRPr sz="1800" b="0" i="0" u="none" strike="noStrike" cap="none">
              <a:solidFill>
                <a:schemeClr val="dk1"/>
              </a:solidFill>
              <a:latin typeface="Calibri"/>
              <a:ea typeface="Calibri"/>
              <a:cs typeface="Calibri"/>
              <a:sym typeface="Calibri"/>
            </a:endParaRPr>
          </a:p>
        </p:txBody>
      </p:sp>
      <p:sp>
        <p:nvSpPr>
          <p:cNvPr id="111" name="Google Shape;111;p3"/>
          <p:cNvSpPr txBox="1"/>
          <p:nvPr/>
        </p:nvSpPr>
        <p:spPr>
          <a:xfrm>
            <a:off x="20771197" y="25739727"/>
            <a:ext cx="8147304" cy="5688774"/>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2000"/>
              <a:buFont typeface="Calibri"/>
              <a:buNone/>
            </a:pPr>
            <a:r>
              <a:rPr lang="en-US" sz="2400" b="1" i="0" u="none" strike="noStrike" cap="none" dirty="0">
                <a:solidFill>
                  <a:srgbClr val="1B2433"/>
                </a:solidFill>
                <a:latin typeface="Calibri"/>
                <a:ea typeface="Calibri"/>
                <a:cs typeface="Calibri"/>
                <a:sym typeface="Calibri"/>
              </a:rPr>
              <a:t>Crosswalks: interoperability, FAIR, and discovery</a:t>
            </a:r>
            <a:r>
              <a:rPr lang="en-US" sz="2000" b="1" i="0" u="none" strike="noStrike" cap="none" dirty="0">
                <a:solidFill>
                  <a:srgbClr val="1B2433"/>
                </a:solidFill>
                <a:latin typeface="Calibri"/>
                <a:ea typeface="Calibri"/>
                <a:cs typeface="Calibri"/>
                <a:sym typeface="Calibri"/>
              </a:rPr>
              <a:t>. </a:t>
            </a:r>
            <a:r>
              <a:rPr lang="en-US" sz="2000" b="0" i="0" u="none" strike="noStrike" cap="none" dirty="0">
                <a:solidFill>
                  <a:srgbClr val="1B2433"/>
                </a:solidFill>
                <a:latin typeface="Calibri"/>
                <a:ea typeface="Calibri"/>
                <a:cs typeface="Calibri"/>
                <a:sym typeface="Calibri"/>
              </a:rPr>
              <a:t>The Metadata Librarian maps each native record, field by field, to adjacent schemas and assesses confidence for every mapping. Low-confidence mappings are escalated for human adjudication, and the crosswalk is exported as a first-class artifact for discovery. A biomedical variant extends this approach to clinical and imaging standards.</a:t>
            </a:r>
            <a:endParaRPr sz="2000" b="0" i="0" u="none" strike="noStrike" cap="none" dirty="0">
              <a:solidFill>
                <a:schemeClr val="dk1"/>
              </a:solidFill>
              <a:latin typeface="Calibri"/>
              <a:ea typeface="Calibri"/>
              <a:cs typeface="Calibri"/>
              <a:sym typeface="Calibri"/>
            </a:endParaRPr>
          </a:p>
          <a:p>
            <a:pPr marL="0" marR="0" lvl="0" indent="0" algn="l" rtl="0">
              <a:spcBef>
                <a:spcPts val="1780"/>
              </a:spcBef>
              <a:spcAft>
                <a:spcPts val="0"/>
              </a:spcAft>
              <a:buClr>
                <a:srgbClr val="1F3A5F"/>
              </a:buClr>
              <a:buSzPts val="2200"/>
              <a:buFont typeface="Cambria"/>
              <a:buNone/>
            </a:pPr>
            <a:r>
              <a:rPr lang="en-US" sz="2200" b="1" i="0" u="none" strike="noStrike" cap="none" dirty="0">
                <a:solidFill>
                  <a:srgbClr val="1F3A5F"/>
                </a:solidFill>
                <a:latin typeface="Cambria"/>
                <a:ea typeface="Cambria"/>
                <a:cs typeface="Cambria"/>
                <a:sym typeface="Cambria"/>
              </a:rPr>
              <a:t>What persona-based design affords</a:t>
            </a:r>
            <a:endParaRPr sz="2000" b="0" i="0" u="none" strike="noStrike" cap="none" dirty="0">
              <a:solidFill>
                <a:schemeClr val="dk1"/>
              </a:solidFill>
              <a:latin typeface="Calibri"/>
              <a:ea typeface="Calibri"/>
              <a:cs typeface="Calibri"/>
              <a:sym typeface="Calibri"/>
            </a:endParaRPr>
          </a:p>
          <a:p>
            <a:pPr marL="211455" marR="0" lvl="0" indent="-211455" algn="l" rtl="0">
              <a:spcBef>
                <a:spcPts val="990"/>
              </a:spcBef>
              <a:spcAft>
                <a:spcPts val="0"/>
              </a:spcAft>
              <a:buClr>
                <a:srgbClr val="1B2433"/>
              </a:buClr>
              <a:buSzPts val="1850"/>
              <a:buFont typeface="Calibri"/>
              <a:buChar char="•"/>
            </a:pPr>
            <a:r>
              <a:rPr lang="en-US" sz="1850" b="1" i="0" u="none" strike="noStrike" cap="none" dirty="0">
                <a:solidFill>
                  <a:srgbClr val="1B2433"/>
                </a:solidFill>
                <a:latin typeface="Calibri"/>
                <a:ea typeface="Calibri"/>
                <a:cs typeface="Calibri"/>
                <a:sym typeface="Calibri"/>
              </a:rPr>
              <a:t>Transparency. </a:t>
            </a:r>
            <a:r>
              <a:rPr lang="en-US" sz="1850" b="0" i="0" u="none" strike="noStrike" cap="none" dirty="0">
                <a:solidFill>
                  <a:srgbClr val="1B2433"/>
                </a:solidFill>
                <a:latin typeface="Calibri"/>
                <a:ea typeface="Calibri"/>
                <a:cs typeface="Calibri"/>
                <a:sym typeface="Calibri"/>
              </a:rPr>
              <a:t>The Thinking Window exposes agent deliberation, so outputs can be reviewed as one would review a professional colleague’s work.</a:t>
            </a:r>
            <a:endParaRPr sz="2000" b="0" i="0" u="none" strike="noStrike" cap="none" dirty="0">
              <a:solidFill>
                <a:schemeClr val="dk1"/>
              </a:solidFill>
              <a:latin typeface="Calibri"/>
              <a:ea typeface="Calibri"/>
              <a:cs typeface="Calibri"/>
              <a:sym typeface="Calibri"/>
            </a:endParaRPr>
          </a:p>
          <a:p>
            <a:pPr marL="211455" marR="0" lvl="0" indent="-211455" algn="l" rtl="0">
              <a:spcBef>
                <a:spcPts val="400"/>
              </a:spcBef>
              <a:spcAft>
                <a:spcPts val="0"/>
              </a:spcAft>
              <a:buClr>
                <a:srgbClr val="1B2433"/>
              </a:buClr>
              <a:buSzPts val="1850"/>
              <a:buFont typeface="Calibri"/>
              <a:buChar char="•"/>
            </a:pPr>
            <a:r>
              <a:rPr lang="en-US" sz="1850" b="1" i="0" u="none" strike="noStrike" cap="none" dirty="0">
                <a:solidFill>
                  <a:srgbClr val="1B2433"/>
                </a:solidFill>
                <a:latin typeface="Calibri"/>
                <a:ea typeface="Calibri"/>
                <a:cs typeface="Calibri"/>
                <a:sym typeface="Calibri"/>
              </a:rPr>
              <a:t>Contestability. </a:t>
            </a:r>
            <a:r>
              <a:rPr lang="en-US" sz="1850" b="0" i="0" u="none" strike="noStrike" cap="none" dirty="0">
                <a:solidFill>
                  <a:srgbClr val="1B2433"/>
                </a:solidFill>
                <a:latin typeface="Calibri"/>
                <a:ea typeface="Calibri"/>
                <a:cs typeface="Calibri"/>
                <a:sym typeface="Calibri"/>
              </a:rPr>
              <a:t>Researchers may intervene in real time and audit the record.</a:t>
            </a:r>
            <a:endParaRPr sz="2000" b="0" i="0" u="none" strike="noStrike" cap="none" dirty="0">
              <a:solidFill>
                <a:schemeClr val="dk1"/>
              </a:solidFill>
              <a:latin typeface="Calibri"/>
              <a:ea typeface="Calibri"/>
              <a:cs typeface="Calibri"/>
              <a:sym typeface="Calibri"/>
            </a:endParaRPr>
          </a:p>
          <a:p>
            <a:pPr marL="211455" marR="0" lvl="0" indent="-211455" algn="l" rtl="0">
              <a:spcBef>
                <a:spcPts val="400"/>
              </a:spcBef>
              <a:spcAft>
                <a:spcPts val="0"/>
              </a:spcAft>
              <a:buClr>
                <a:srgbClr val="1B2433"/>
              </a:buClr>
              <a:buSzPts val="1850"/>
              <a:buFont typeface="Calibri"/>
              <a:buChar char="•"/>
            </a:pPr>
            <a:r>
              <a:rPr lang="en-US" sz="1850" b="1" i="0" u="none" strike="noStrike" cap="none" dirty="0">
                <a:solidFill>
                  <a:srgbClr val="1B2433"/>
                </a:solidFill>
                <a:latin typeface="Calibri"/>
                <a:ea typeface="Calibri"/>
                <a:cs typeface="Calibri"/>
                <a:sym typeface="Calibri"/>
              </a:rPr>
              <a:t>Interdisciplinarity. </a:t>
            </a:r>
            <a:r>
              <a:rPr lang="en-US" sz="1850" b="0" i="0" u="none" strike="noStrike" cap="none" dirty="0">
                <a:solidFill>
                  <a:srgbClr val="1B2433"/>
                </a:solidFill>
                <a:latin typeface="Calibri"/>
                <a:ea typeface="Calibri"/>
                <a:cs typeface="Calibri"/>
                <a:sym typeface="Calibri"/>
              </a:rPr>
              <a:t>Personas can be customized and re-parameterized across domains, from general research data to biomedicine.</a:t>
            </a:r>
            <a:endParaRPr sz="2000" b="0" i="0" u="none" strike="noStrike" cap="none" dirty="0">
              <a:solidFill>
                <a:schemeClr val="dk1"/>
              </a:solidFill>
              <a:latin typeface="Calibri"/>
              <a:ea typeface="Calibri"/>
              <a:cs typeface="Calibri"/>
              <a:sym typeface="Calibri"/>
            </a:endParaRPr>
          </a:p>
          <a:p>
            <a:pPr marL="211455" marR="0" lvl="0" indent="-211455" algn="l" rtl="0">
              <a:spcBef>
                <a:spcPts val="400"/>
              </a:spcBef>
              <a:spcAft>
                <a:spcPts val="0"/>
              </a:spcAft>
              <a:buClr>
                <a:srgbClr val="1B2433"/>
              </a:buClr>
              <a:buSzPts val="1850"/>
              <a:buFont typeface="Calibri"/>
              <a:buChar char="•"/>
            </a:pPr>
            <a:r>
              <a:rPr lang="en-US" sz="1850" b="1" i="0" u="none" strike="noStrike" cap="none" dirty="0">
                <a:solidFill>
                  <a:srgbClr val="1B2433"/>
                </a:solidFill>
                <a:latin typeface="Calibri"/>
                <a:ea typeface="Calibri"/>
                <a:cs typeface="Calibri"/>
                <a:sym typeface="Calibri"/>
              </a:rPr>
              <a:t>Discovery. </a:t>
            </a:r>
            <a:r>
              <a:rPr lang="en-US" sz="1850" b="0" i="0" u="none" strike="noStrike" cap="none" dirty="0">
                <a:solidFill>
                  <a:srgbClr val="1B2433"/>
                </a:solidFill>
                <a:latin typeface="Calibri"/>
                <a:ea typeface="Calibri"/>
                <a:cs typeface="Calibri"/>
                <a:sym typeface="Calibri"/>
              </a:rPr>
              <a:t>Crosswalks and mappings enable data to form larger bridges and analogues with adjacent schemas, enriching the possibilities for scientific discovery.</a:t>
            </a:r>
            <a:endParaRPr sz="2000" b="0" i="0" u="none" strike="noStrike" cap="none" dirty="0">
              <a:solidFill>
                <a:schemeClr val="dk1"/>
              </a:solidFill>
              <a:latin typeface="Calibri"/>
              <a:ea typeface="Calibri"/>
              <a:cs typeface="Calibri"/>
              <a:sym typeface="Calibri"/>
            </a:endParaRPr>
          </a:p>
          <a:p>
            <a:pPr marL="211455" marR="0" lvl="0" indent="-211455" algn="l" rtl="0">
              <a:spcBef>
                <a:spcPts val="400"/>
              </a:spcBef>
              <a:spcAft>
                <a:spcPts val="0"/>
              </a:spcAft>
              <a:buClr>
                <a:srgbClr val="1B2433"/>
              </a:buClr>
              <a:buSzPts val="1850"/>
              <a:buFont typeface="Calibri"/>
              <a:buChar char="•"/>
            </a:pPr>
            <a:r>
              <a:rPr lang="en-US" sz="1850" b="1" i="0" u="none" strike="noStrike" cap="none" dirty="0">
                <a:solidFill>
                  <a:srgbClr val="1B2433"/>
                </a:solidFill>
                <a:latin typeface="Calibri"/>
                <a:ea typeface="Calibri"/>
                <a:cs typeface="Calibri"/>
                <a:sym typeface="Calibri"/>
              </a:rPr>
              <a:t>Governance and accountability. </a:t>
            </a:r>
            <a:r>
              <a:rPr lang="en-US" sz="1850" b="0" i="0" u="none" strike="noStrike" cap="none" dirty="0">
                <a:solidFill>
                  <a:srgbClr val="1B2433"/>
                </a:solidFill>
                <a:latin typeface="Calibri"/>
                <a:ea typeface="Calibri"/>
                <a:cs typeface="Calibri"/>
                <a:sym typeface="Calibri"/>
              </a:rPr>
              <a:t>Escalation, transparency, and privacy triggers are role-specific and recorded in a PROV-O audit trail.</a:t>
            </a:r>
            <a:endParaRPr sz="2000" b="0" i="0" u="none" strike="noStrike" cap="none" dirty="0">
              <a:solidFill>
                <a:schemeClr val="dk1"/>
              </a:solidFill>
              <a:latin typeface="Calibri"/>
              <a:ea typeface="Calibri"/>
              <a:cs typeface="Calibri"/>
              <a:sym typeface="Calibri"/>
            </a:endParaRPr>
          </a:p>
        </p:txBody>
      </p:sp>
      <p:sp>
        <p:nvSpPr>
          <p:cNvPr id="112" name="Google Shape;112;p3"/>
          <p:cNvSpPr txBox="1"/>
          <p:nvPr/>
        </p:nvSpPr>
        <p:spPr>
          <a:xfrm>
            <a:off x="822960" y="33654839"/>
            <a:ext cx="13044556" cy="5943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8C6A2E"/>
              </a:buClr>
              <a:buSzPts val="3600"/>
              <a:buFont typeface="Cambria"/>
              <a:buNone/>
            </a:pPr>
            <a:r>
              <a:rPr lang="en-US" sz="3600" b="1" i="0" u="none" strike="noStrike" cap="none">
                <a:solidFill>
                  <a:srgbClr val="8C6A2E"/>
                </a:solidFill>
                <a:latin typeface="Cambria"/>
                <a:ea typeface="Cambria"/>
                <a:cs typeface="Cambria"/>
                <a:sym typeface="Cambria"/>
              </a:rPr>
              <a:t>4  </a:t>
            </a:r>
            <a:r>
              <a:rPr lang="en-US" sz="3600" b="1" i="0" u="none" strike="noStrike" cap="none">
                <a:solidFill>
                  <a:srgbClr val="1F3A5F"/>
                </a:solidFill>
                <a:latin typeface="Cambria"/>
                <a:ea typeface="Cambria"/>
                <a:cs typeface="Cambria"/>
                <a:sym typeface="Cambria"/>
              </a:rPr>
              <a:t>Conclusions</a:t>
            </a:r>
            <a:endParaRPr sz="3600" b="0" i="0" u="none" strike="noStrike" cap="none">
              <a:solidFill>
                <a:schemeClr val="dk1"/>
              </a:solidFill>
              <a:latin typeface="Calibri"/>
              <a:ea typeface="Calibri"/>
              <a:cs typeface="Calibri"/>
              <a:sym typeface="Calibri"/>
            </a:endParaRPr>
          </a:p>
        </p:txBody>
      </p:sp>
      <p:sp>
        <p:nvSpPr>
          <p:cNvPr id="113" name="Google Shape;113;p3"/>
          <p:cNvSpPr txBox="1"/>
          <p:nvPr/>
        </p:nvSpPr>
        <p:spPr>
          <a:xfrm>
            <a:off x="822960" y="34450367"/>
            <a:ext cx="13044556" cy="3792474"/>
          </a:xfrm>
          <a:prstGeom prst="rect">
            <a:avLst/>
          </a:prstGeom>
          <a:noFill/>
          <a:ln>
            <a:noFill/>
          </a:ln>
        </p:spPr>
        <p:txBody>
          <a:bodyPr spcFirstLastPara="1" wrap="square" lIns="0" tIns="0" rIns="0" bIns="0" anchor="t" anchorCtr="0">
            <a:noAutofit/>
          </a:bodyPr>
          <a:lstStyle/>
          <a:p>
            <a:pPr marL="240030" marR="0" lvl="0" indent="-240030" algn="l" rtl="0">
              <a:spcBef>
                <a:spcPts val="0"/>
              </a:spcBef>
              <a:spcAft>
                <a:spcPts val="0"/>
              </a:spcAft>
              <a:buClr>
                <a:srgbClr val="1B2433"/>
              </a:buClr>
              <a:buSzPts val="2100"/>
              <a:buFont typeface="Calibri"/>
              <a:buChar char="•"/>
            </a:pPr>
            <a:r>
              <a:rPr lang="en-US" sz="2100" b="1" i="0" u="none" strike="noStrike" cap="none" dirty="0">
                <a:solidFill>
                  <a:srgbClr val="1B2433"/>
                </a:solidFill>
                <a:latin typeface="Calibri"/>
                <a:ea typeface="Calibri"/>
                <a:cs typeface="Calibri"/>
                <a:sym typeface="Calibri"/>
              </a:rPr>
              <a:t>Mechanistic and Human Interpretability. </a:t>
            </a:r>
            <a:r>
              <a:rPr lang="en-US" sz="2100" b="0" i="0" u="none" strike="noStrike" cap="none" dirty="0">
                <a:solidFill>
                  <a:srgbClr val="1B2433"/>
                </a:solidFill>
                <a:latin typeface="Calibri"/>
                <a:ea typeface="Calibri"/>
                <a:cs typeface="Calibri"/>
                <a:sym typeface="Calibri"/>
              </a:rPr>
              <a:t>Mapping agentic AI onto an established professional division of labor makes multi-agent behavior intelligible to domain specialists: librarians, archivists, curators, researchers, and practitioners. Persona framing also draws on the shared human expertise encoded in model parameters and training data.</a:t>
            </a:r>
            <a:endParaRPr sz="2100" b="0" i="0" u="none" strike="noStrike" cap="none" dirty="0">
              <a:solidFill>
                <a:schemeClr val="dk1"/>
              </a:solidFill>
              <a:latin typeface="Calibri"/>
              <a:ea typeface="Calibri"/>
              <a:cs typeface="Calibri"/>
              <a:sym typeface="Calibri"/>
            </a:endParaRPr>
          </a:p>
          <a:p>
            <a:pPr marL="240030" marR="0" lvl="0" indent="-240030" algn="l" rtl="0">
              <a:spcBef>
                <a:spcPts val="945"/>
              </a:spcBef>
              <a:spcAft>
                <a:spcPts val="0"/>
              </a:spcAft>
              <a:buClr>
                <a:srgbClr val="1B2433"/>
              </a:buClr>
              <a:buSzPts val="2100"/>
              <a:buFont typeface="Calibri"/>
              <a:buChar char="•"/>
            </a:pPr>
            <a:r>
              <a:rPr lang="en-US" sz="2100" b="1" i="0" u="none" strike="noStrike" cap="none" dirty="0">
                <a:solidFill>
                  <a:srgbClr val="1B2433"/>
                </a:solidFill>
                <a:latin typeface="Calibri"/>
                <a:ea typeface="Calibri"/>
                <a:cs typeface="Calibri"/>
                <a:sym typeface="Calibri"/>
              </a:rPr>
              <a:t>Interoperability. </a:t>
            </a:r>
            <a:r>
              <a:rPr lang="en-US" sz="2100" b="0" i="0" u="none" strike="noStrike" cap="none" dirty="0">
                <a:solidFill>
                  <a:srgbClr val="1B2433"/>
                </a:solidFill>
                <a:latin typeface="Calibri"/>
                <a:ea typeface="Calibri"/>
                <a:cs typeface="Calibri"/>
                <a:sym typeface="Calibri"/>
              </a:rPr>
              <a:t>Treating crosswalks as governed, human-reviewed outputs addresses the FAIR principle most resistant to reliable automation and widens the scope for discovery and FAIR data.</a:t>
            </a:r>
            <a:endParaRPr sz="2100" b="0" i="0" u="none" strike="noStrike" cap="none" dirty="0">
              <a:solidFill>
                <a:schemeClr val="dk1"/>
              </a:solidFill>
              <a:latin typeface="Calibri"/>
              <a:ea typeface="Calibri"/>
              <a:cs typeface="Calibri"/>
              <a:sym typeface="Calibri"/>
            </a:endParaRPr>
          </a:p>
          <a:p>
            <a:pPr marL="240030" marR="0" lvl="0" indent="-240030" algn="l" rtl="0">
              <a:spcBef>
                <a:spcPts val="945"/>
              </a:spcBef>
              <a:spcAft>
                <a:spcPts val="0"/>
              </a:spcAft>
              <a:buClr>
                <a:srgbClr val="1B2433"/>
              </a:buClr>
              <a:buSzPts val="2100"/>
              <a:buFont typeface="Calibri"/>
              <a:buChar char="•"/>
            </a:pPr>
            <a:r>
              <a:rPr lang="en-US" sz="2100" b="1" i="0" u="none" strike="noStrike" cap="none" dirty="0">
                <a:solidFill>
                  <a:srgbClr val="1B2433"/>
                </a:solidFill>
                <a:latin typeface="Calibri"/>
                <a:ea typeface="Calibri"/>
                <a:cs typeface="Calibri"/>
                <a:sym typeface="Calibri"/>
              </a:rPr>
              <a:t>Feasibility. </a:t>
            </a:r>
            <a:r>
              <a:rPr lang="en-US" sz="2100" b="0" i="0" u="none" strike="noStrike" cap="none" dirty="0">
                <a:solidFill>
                  <a:srgbClr val="1B2433"/>
                </a:solidFill>
                <a:latin typeface="Calibri"/>
                <a:ea typeface="Calibri"/>
                <a:cs typeface="Calibri"/>
                <a:sym typeface="Calibri"/>
              </a:rPr>
              <a:t>Working prototypes demonstrate that a complete deposit package can be assembled from a single raw input, with human authority retained over verification, irreversible actions such as DOI minting, and low-confidence determinations.</a:t>
            </a:r>
            <a:endParaRPr sz="2100" b="0" i="0" u="none" strike="noStrike" cap="none" dirty="0">
              <a:solidFill>
                <a:schemeClr val="dk1"/>
              </a:solidFill>
              <a:latin typeface="Calibri"/>
              <a:ea typeface="Calibri"/>
              <a:cs typeface="Calibri"/>
              <a:sym typeface="Calibri"/>
            </a:endParaRPr>
          </a:p>
          <a:p>
            <a:pPr marL="240030" marR="0" lvl="0" indent="-240030" algn="l" rtl="0">
              <a:spcBef>
                <a:spcPts val="945"/>
              </a:spcBef>
              <a:spcAft>
                <a:spcPts val="0"/>
              </a:spcAft>
              <a:buClr>
                <a:srgbClr val="1B2433"/>
              </a:buClr>
              <a:buSzPts val="2100"/>
              <a:buFont typeface="Calibri"/>
              <a:buChar char="•"/>
            </a:pPr>
            <a:r>
              <a:rPr lang="en-US" sz="2100" b="1" i="0" u="none" strike="noStrike" cap="none" dirty="0">
                <a:solidFill>
                  <a:srgbClr val="1B2433"/>
                </a:solidFill>
                <a:latin typeface="Calibri"/>
                <a:ea typeface="Calibri"/>
                <a:cs typeface="Calibri"/>
                <a:sym typeface="Calibri"/>
              </a:rPr>
              <a:t>Distinctiveness. </a:t>
            </a:r>
            <a:r>
              <a:rPr lang="en-US" sz="2100" b="0" i="0" u="none" strike="noStrike" cap="none" dirty="0">
                <a:solidFill>
                  <a:srgbClr val="1B2433"/>
                </a:solidFill>
                <a:latin typeface="Calibri"/>
                <a:ea typeface="Calibri"/>
                <a:cs typeface="Calibri"/>
                <a:sym typeface="Calibri"/>
              </a:rPr>
              <a:t>The Research Data Director is the first persona-based Data Director architecture realized in working prototypes. Capabilities specify what a system must do; personas specify who is accountable and who does what.</a:t>
            </a:r>
            <a:endParaRPr sz="2100" b="0" i="0" u="none" strike="noStrike" cap="none" dirty="0">
              <a:solidFill>
                <a:schemeClr val="dk1"/>
              </a:solidFill>
              <a:latin typeface="Calibri"/>
              <a:ea typeface="Calibri"/>
              <a:cs typeface="Calibri"/>
              <a:sym typeface="Calibri"/>
            </a:endParaRPr>
          </a:p>
        </p:txBody>
      </p:sp>
      <p:sp>
        <p:nvSpPr>
          <p:cNvPr id="114" name="Google Shape;114;p3"/>
          <p:cNvSpPr txBox="1"/>
          <p:nvPr/>
        </p:nvSpPr>
        <p:spPr>
          <a:xfrm>
            <a:off x="14690476" y="33654839"/>
            <a:ext cx="14762348" cy="594360"/>
          </a:xfrm>
          <a:prstGeom prst="rect">
            <a:avLst/>
          </a:prstGeom>
          <a:noFill/>
          <a:ln>
            <a:noFill/>
          </a:ln>
        </p:spPr>
        <p:txBody>
          <a:bodyPr spcFirstLastPara="1" wrap="square" lIns="0" tIns="0" rIns="0" bIns="0" anchor="b" anchorCtr="0">
            <a:noAutofit/>
          </a:bodyPr>
          <a:lstStyle/>
          <a:p>
            <a:pPr marL="0" marR="0" lvl="0" indent="0" algn="l" rtl="0">
              <a:spcBef>
                <a:spcPts val="0"/>
              </a:spcBef>
              <a:spcAft>
                <a:spcPts val="0"/>
              </a:spcAft>
              <a:buClr>
                <a:srgbClr val="8C6A2E"/>
              </a:buClr>
              <a:buSzPts val="3600"/>
              <a:buFont typeface="Cambria"/>
              <a:buNone/>
            </a:pPr>
            <a:r>
              <a:rPr lang="en-US" sz="3600" b="1" i="0" u="none" strike="noStrike" cap="none">
                <a:solidFill>
                  <a:srgbClr val="8C6A2E"/>
                </a:solidFill>
                <a:latin typeface="Cambria"/>
                <a:ea typeface="Cambria"/>
                <a:cs typeface="Cambria"/>
                <a:sym typeface="Cambria"/>
              </a:rPr>
              <a:t>5  </a:t>
            </a:r>
            <a:r>
              <a:rPr lang="en-US" sz="3600" b="1" i="0" u="none" strike="noStrike" cap="none">
                <a:solidFill>
                  <a:srgbClr val="1F3A5F"/>
                </a:solidFill>
                <a:latin typeface="Cambria"/>
                <a:ea typeface="Cambria"/>
                <a:cs typeface="Cambria"/>
                <a:sym typeface="Cambria"/>
              </a:rPr>
              <a:t>Future Directions (2027–2028)</a:t>
            </a:r>
            <a:endParaRPr sz="3600" b="0" i="0" u="none" strike="noStrike" cap="none">
              <a:solidFill>
                <a:schemeClr val="dk1"/>
              </a:solidFill>
              <a:latin typeface="Calibri"/>
              <a:ea typeface="Calibri"/>
              <a:cs typeface="Calibri"/>
              <a:sym typeface="Calibri"/>
            </a:endParaRPr>
          </a:p>
        </p:txBody>
      </p:sp>
      <p:sp>
        <p:nvSpPr>
          <p:cNvPr id="115" name="Google Shape;115;p3"/>
          <p:cNvSpPr txBox="1"/>
          <p:nvPr/>
        </p:nvSpPr>
        <p:spPr>
          <a:xfrm>
            <a:off x="14653260" y="34224315"/>
            <a:ext cx="14762348" cy="4188269"/>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3A5F"/>
              </a:buClr>
              <a:buSzPts val="2150"/>
              <a:buFont typeface="Cambria"/>
              <a:buNone/>
            </a:pPr>
            <a:r>
              <a:rPr lang="en-US" sz="2150" b="1" i="0" u="none" strike="noStrike" cap="none" dirty="0">
                <a:solidFill>
                  <a:srgbClr val="1F3A5F"/>
                </a:solidFill>
                <a:latin typeface="Cambria"/>
                <a:ea typeface="Cambria"/>
                <a:cs typeface="Cambria"/>
                <a:sym typeface="Cambria"/>
              </a:rPr>
              <a:t>Deployment contexts</a:t>
            </a:r>
            <a:endParaRPr sz="2150" b="0" i="0" u="none" strike="noStrike" cap="none" dirty="0">
              <a:solidFill>
                <a:schemeClr val="dk1"/>
              </a:solidFill>
              <a:latin typeface="Calibri"/>
              <a:ea typeface="Calibri"/>
              <a:cs typeface="Calibri"/>
              <a:sym typeface="Calibri"/>
            </a:endParaRPr>
          </a:p>
          <a:p>
            <a:pPr marL="222885" marR="0" lvl="0" indent="-222885" algn="l" rtl="0">
              <a:spcBef>
                <a:spcPts val="968"/>
              </a:spcBef>
              <a:spcAft>
                <a:spcPts val="0"/>
              </a:spcAft>
              <a:buClr>
                <a:srgbClr val="1B2433"/>
              </a:buClr>
              <a:buSzPts val="1950"/>
              <a:buFont typeface="Calibri"/>
              <a:buChar char="•"/>
            </a:pPr>
            <a:r>
              <a:rPr lang="en-US" sz="1900" b="1" i="0" u="none" strike="noStrike" cap="none" dirty="0">
                <a:solidFill>
                  <a:srgbClr val="1B2433"/>
                </a:solidFill>
                <a:latin typeface="Calibri"/>
                <a:ea typeface="Calibri"/>
                <a:cs typeface="Calibri"/>
                <a:sym typeface="Calibri"/>
              </a:rPr>
              <a:t>Completion of Persona-Based Model: </a:t>
            </a:r>
            <a:r>
              <a:rPr lang="en-US" sz="1900" i="0" u="none" strike="noStrike" cap="none" dirty="0">
                <a:solidFill>
                  <a:srgbClr val="1B2433"/>
                </a:solidFill>
                <a:latin typeface="Calibri"/>
                <a:ea typeface="Calibri"/>
                <a:cs typeface="Calibri"/>
                <a:sym typeface="Calibri"/>
              </a:rPr>
              <a:t>backend hook-up of various APIs for validation, user testing and feedback, local/proprietary model public use testing, further versioning iteration. </a:t>
            </a:r>
            <a:endParaRPr lang="en-US" sz="1950" b="1" i="0" u="none" strike="noStrike" cap="none" dirty="0">
              <a:solidFill>
                <a:srgbClr val="1B2433"/>
              </a:solidFill>
              <a:latin typeface="Calibri"/>
              <a:ea typeface="Calibri"/>
              <a:cs typeface="Calibri"/>
              <a:sym typeface="Calibri"/>
            </a:endParaRPr>
          </a:p>
          <a:p>
            <a:pPr marL="222885" marR="0" lvl="0" indent="-222885" algn="l" rtl="0">
              <a:spcBef>
                <a:spcPts val="968"/>
              </a:spcBef>
              <a:spcAft>
                <a:spcPts val="0"/>
              </a:spcAft>
              <a:buClr>
                <a:srgbClr val="1B2433"/>
              </a:buClr>
              <a:buSzPts val="1950"/>
              <a:buFont typeface="Calibri"/>
              <a:buChar char="•"/>
            </a:pPr>
            <a:r>
              <a:rPr lang="en-US" sz="1900" b="1" i="0" u="none" strike="noStrike" cap="none" dirty="0">
                <a:solidFill>
                  <a:srgbClr val="1B2433"/>
                </a:solidFill>
                <a:latin typeface="Calibri"/>
                <a:ea typeface="Calibri"/>
                <a:cs typeface="Calibri"/>
                <a:sym typeface="Calibri"/>
              </a:rPr>
              <a:t>Sensitive data (AIDV Working Group): </a:t>
            </a:r>
            <a:r>
              <a:rPr lang="en-US" sz="1900" b="0" i="0" u="none" strike="noStrike" cap="none" dirty="0">
                <a:solidFill>
                  <a:srgbClr val="1B2433"/>
                </a:solidFill>
                <a:latin typeface="Calibri"/>
                <a:ea typeface="Calibri"/>
                <a:cs typeface="Calibri"/>
                <a:sym typeface="Calibri"/>
              </a:rPr>
              <a:t>governed deposit within secure enclaves and processing environments, addressing the ethical, legal, and technical conditions of AI access to protected data.</a:t>
            </a:r>
            <a:endParaRPr sz="2150" b="0" i="0" u="none" strike="noStrike" cap="none" dirty="0">
              <a:solidFill>
                <a:schemeClr val="dk1"/>
              </a:solidFill>
              <a:latin typeface="Calibri"/>
              <a:ea typeface="Calibri"/>
              <a:cs typeface="Calibri"/>
              <a:sym typeface="Calibri"/>
            </a:endParaRPr>
          </a:p>
          <a:p>
            <a:pPr marL="222885" marR="0" lvl="0" indent="-222885" algn="l" rtl="0">
              <a:spcBef>
                <a:spcPts val="300"/>
              </a:spcBef>
              <a:spcAft>
                <a:spcPts val="0"/>
              </a:spcAft>
              <a:buClr>
                <a:srgbClr val="1B2433"/>
              </a:buClr>
              <a:buSzPts val="1950"/>
              <a:buFont typeface="Calibri"/>
              <a:buChar char="•"/>
            </a:pPr>
            <a:r>
              <a:rPr lang="en-US" sz="1900" b="1" i="0" u="none" strike="noStrike" cap="none" dirty="0">
                <a:solidFill>
                  <a:srgbClr val="1B2433"/>
                </a:solidFill>
                <a:latin typeface="Calibri"/>
                <a:ea typeface="Calibri"/>
                <a:cs typeface="Calibri"/>
                <a:sym typeface="Calibri"/>
              </a:rPr>
              <a:t>Biomedical research (VANTAGE Working Group): </a:t>
            </a:r>
            <a:r>
              <a:rPr lang="en-US" sz="1900" b="0" i="0" u="none" strike="noStrike" cap="none" dirty="0">
                <a:solidFill>
                  <a:srgbClr val="1B2433"/>
                </a:solidFill>
                <a:latin typeface="Calibri"/>
                <a:ea typeface="Calibri"/>
                <a:cs typeface="Calibri"/>
                <a:sym typeface="Calibri"/>
              </a:rPr>
              <a:t>a Medical Research Data Director variant drawn from the biomedical blueprint, focused on crosswalks across multimodal clinical and imaging data.</a:t>
            </a:r>
            <a:endParaRPr sz="2150" b="0" i="0" u="none" strike="noStrike" cap="none" dirty="0">
              <a:solidFill>
                <a:schemeClr val="dk1"/>
              </a:solidFill>
              <a:latin typeface="Calibri"/>
              <a:ea typeface="Calibri"/>
              <a:cs typeface="Calibri"/>
              <a:sym typeface="Calibri"/>
            </a:endParaRPr>
          </a:p>
          <a:p>
            <a:pPr marL="222885" marR="0" lvl="0" indent="-222885" algn="l" rtl="0">
              <a:spcBef>
                <a:spcPts val="300"/>
              </a:spcBef>
              <a:spcAft>
                <a:spcPts val="0"/>
              </a:spcAft>
              <a:buClr>
                <a:srgbClr val="1B2433"/>
              </a:buClr>
              <a:buSzPts val="1950"/>
              <a:buFont typeface="Calibri"/>
              <a:buChar char="•"/>
            </a:pPr>
            <a:r>
              <a:rPr lang="en-US" sz="1900" b="1" i="0" u="none" strike="noStrike" cap="none" dirty="0">
                <a:solidFill>
                  <a:srgbClr val="1B2433"/>
                </a:solidFill>
                <a:latin typeface="Calibri"/>
                <a:ea typeface="Calibri"/>
                <a:cs typeface="Calibri"/>
                <a:sym typeface="Calibri"/>
              </a:rPr>
              <a:t>General research data (RDA Data Director implementation group): </a:t>
            </a:r>
            <a:r>
              <a:rPr lang="en-US" sz="1900" b="0" i="0" u="none" strike="noStrike" cap="none" dirty="0">
                <a:solidFill>
                  <a:srgbClr val="1B2433"/>
                </a:solidFill>
                <a:latin typeface="Calibri"/>
                <a:ea typeface="Calibri"/>
                <a:cs typeface="Calibri"/>
                <a:sym typeface="Calibri"/>
              </a:rPr>
              <a:t>the persona-based Research Data Director, offered as a working basis for a shared RDA reference implementation, general or capabilities-based, with common crosswalks.</a:t>
            </a:r>
            <a:endParaRPr lang="en-US" sz="2150" dirty="0">
              <a:solidFill>
                <a:schemeClr val="dk1"/>
              </a:solidFill>
              <a:latin typeface="Calibri"/>
              <a:ea typeface="Calibri"/>
              <a:cs typeface="Calibri"/>
              <a:sym typeface="Calibri"/>
            </a:endParaRPr>
          </a:p>
          <a:p>
            <a:pPr marL="0" marR="0" lvl="0" indent="0" algn="l" rtl="0">
              <a:spcBef>
                <a:spcPts val="900"/>
              </a:spcBef>
              <a:spcAft>
                <a:spcPts val="0"/>
              </a:spcAft>
              <a:buClr>
                <a:srgbClr val="1F3A5F"/>
              </a:buClr>
              <a:buSzPts val="2150"/>
              <a:buFont typeface="Cambria"/>
              <a:buNone/>
            </a:pPr>
            <a:r>
              <a:rPr lang="en-US" sz="2150" b="1" i="0" u="none" strike="noStrike" cap="none" dirty="0">
                <a:solidFill>
                  <a:srgbClr val="1F3A5F"/>
                </a:solidFill>
                <a:latin typeface="Cambria"/>
                <a:ea typeface="Cambria"/>
                <a:cs typeface="Cambria"/>
                <a:sym typeface="Cambria"/>
              </a:rPr>
              <a:t>Governance, alignment, and transparency: ADAM and the AACP</a:t>
            </a:r>
            <a:endParaRPr sz="2150" b="0" i="0" u="none" strike="noStrike" cap="none" dirty="0">
              <a:solidFill>
                <a:schemeClr val="dk1"/>
              </a:solidFill>
              <a:latin typeface="Calibri"/>
              <a:ea typeface="Calibri"/>
              <a:cs typeface="Calibri"/>
              <a:sym typeface="Calibri"/>
            </a:endParaRPr>
          </a:p>
          <a:p>
            <a:pPr marL="0" marR="0" lvl="0" indent="0" algn="l" rtl="0">
              <a:spcBef>
                <a:spcPts val="300"/>
              </a:spcBef>
              <a:spcAft>
                <a:spcPts val="0"/>
              </a:spcAft>
              <a:buClr>
                <a:srgbClr val="1B2433"/>
              </a:buClr>
              <a:buSzPts val="1950"/>
              <a:buNone/>
            </a:pPr>
            <a:r>
              <a:rPr lang="en-US" sz="1900" b="0" i="0" u="none" strike="noStrike" cap="none" dirty="0">
                <a:solidFill>
                  <a:srgbClr val="1B2433"/>
                </a:solidFill>
                <a:latin typeface="Calibri"/>
                <a:ea typeface="Calibri"/>
                <a:cs typeface="Calibri"/>
                <a:sym typeface="Calibri"/>
              </a:rPr>
              <a:t>Agentic Directed AI Modeling (ADAM) and the Agentic AI Checkpoint Protocol (AACP) will form the governance layer for persona-based agents, operationalizing AI alignment, safety, research and data ethics, and transparency through tiered human checkpoints, model-and-human verification reports, and validation of DOIs, author identifiers, and provenance, so that growing agentic autonomy is matched by commensurate accountability.</a:t>
            </a:r>
            <a:endParaRPr sz="2150" b="0" i="0" u="none" strike="noStrike" cap="none" dirty="0">
              <a:solidFill>
                <a:schemeClr val="dk1"/>
              </a:solidFill>
              <a:latin typeface="Calibri"/>
              <a:ea typeface="Calibri"/>
              <a:cs typeface="Calibri"/>
              <a:sym typeface="Calibri"/>
            </a:endParaRPr>
          </a:p>
        </p:txBody>
      </p:sp>
      <p:sp>
        <p:nvSpPr>
          <p:cNvPr id="116" name="Google Shape;116;p3"/>
          <p:cNvSpPr/>
          <p:nvPr/>
        </p:nvSpPr>
        <p:spPr>
          <a:xfrm>
            <a:off x="0" y="38912956"/>
            <a:ext cx="30275784" cy="3890108"/>
          </a:xfrm>
          <a:prstGeom prst="rect">
            <a:avLst/>
          </a:prstGeom>
          <a:solidFill>
            <a:srgbClr val="EEF1F4"/>
          </a:solidFill>
          <a:ln w="12700" cap="flat" cmpd="sng">
            <a:solidFill>
              <a:srgbClr val="EEF1F4"/>
            </a:solidFill>
            <a:prstDash val="solid"/>
            <a:round/>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17" name="Google Shape;117;p3"/>
          <p:cNvSpPr txBox="1"/>
          <p:nvPr/>
        </p:nvSpPr>
        <p:spPr>
          <a:xfrm>
            <a:off x="822960" y="39278716"/>
            <a:ext cx="11738244" cy="2510028"/>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B2433"/>
              </a:buClr>
              <a:buSzPts val="1800"/>
              <a:buFont typeface="Calibri"/>
              <a:buNone/>
            </a:pPr>
            <a:r>
              <a:rPr lang="en-US" sz="2000" b="1" i="0" u="none" strike="noStrike" cap="none" dirty="0">
                <a:solidFill>
                  <a:srgbClr val="1B2433"/>
                </a:solidFill>
                <a:latin typeface="Calibri"/>
                <a:ea typeface="Calibri"/>
                <a:cs typeface="Calibri"/>
                <a:sym typeface="Calibri"/>
              </a:rPr>
              <a:t>Acknowledgments</a:t>
            </a:r>
            <a:r>
              <a:rPr lang="en-US" sz="1800" b="1" i="0" u="none" strike="noStrike" cap="none" dirty="0">
                <a:solidFill>
                  <a:srgbClr val="1B2433"/>
                </a:solidFill>
                <a:latin typeface="Calibri"/>
                <a:ea typeface="Calibri"/>
                <a:cs typeface="Calibri"/>
                <a:sym typeface="Calibri"/>
              </a:rPr>
              <a:t>. </a:t>
            </a:r>
            <a:r>
              <a:rPr lang="en-US" sz="1800" b="0" i="0" u="none" strike="noStrike" cap="none" dirty="0">
                <a:solidFill>
                  <a:srgbClr val="1B2433"/>
                </a:solidFill>
                <a:latin typeface="Calibri"/>
                <a:ea typeface="Calibri"/>
                <a:cs typeface="Calibri"/>
                <a:sym typeface="Calibri"/>
              </a:rPr>
              <a:t>With gratitude to Connie Clare (Community Coordinator, Research Data Alliance, UK); Becky Grady and Maria </a:t>
            </a:r>
            <a:r>
              <a:rPr lang="en-US" sz="1800" b="0" i="0" u="none" strike="noStrike" cap="none" dirty="0" err="1">
                <a:solidFill>
                  <a:srgbClr val="1B2433"/>
                </a:solidFill>
                <a:latin typeface="Calibri"/>
                <a:ea typeface="Calibri"/>
                <a:cs typeface="Calibri"/>
                <a:sym typeface="Calibri"/>
              </a:rPr>
              <a:t>Praetzellis</a:t>
            </a:r>
            <a:r>
              <a:rPr lang="en-US" sz="1800" b="0" i="0" u="none" strike="noStrike" cap="none" dirty="0">
                <a:solidFill>
                  <a:srgbClr val="1B2433"/>
                </a:solidFill>
                <a:latin typeface="Calibri"/>
                <a:ea typeface="Calibri"/>
                <a:cs typeface="Calibri"/>
                <a:sym typeface="Calibri"/>
              </a:rPr>
              <a:t> (California Digital Library, US); and AIDV and VANTAGE colleagues Patricia </a:t>
            </a:r>
            <a:r>
              <a:rPr lang="en-US" sz="1800" b="0" i="0" u="none" strike="noStrike" cap="none" dirty="0" err="1">
                <a:solidFill>
                  <a:srgbClr val="1B2433"/>
                </a:solidFill>
                <a:latin typeface="Calibri"/>
                <a:ea typeface="Calibri"/>
                <a:cs typeface="Calibri"/>
                <a:sym typeface="Calibri"/>
              </a:rPr>
              <a:t>Buendia</a:t>
            </a:r>
            <a:r>
              <a:rPr lang="en-US" sz="1800" b="0" i="0" u="none" strike="noStrike" cap="none" dirty="0">
                <a:solidFill>
                  <a:srgbClr val="1B2433"/>
                </a:solidFill>
                <a:latin typeface="Calibri"/>
                <a:ea typeface="Calibri"/>
                <a:cs typeface="Calibri"/>
                <a:sym typeface="Calibri"/>
              </a:rPr>
              <a:t>, </a:t>
            </a:r>
            <a:r>
              <a:rPr lang="en-US" sz="1800" b="0" i="0" u="none" strike="noStrike" cap="none" dirty="0" err="1">
                <a:solidFill>
                  <a:srgbClr val="1B2433"/>
                </a:solidFill>
                <a:latin typeface="Calibri"/>
                <a:ea typeface="Calibri"/>
                <a:cs typeface="Calibri"/>
                <a:sym typeface="Calibri"/>
              </a:rPr>
              <a:t>Seonyoung</a:t>
            </a:r>
            <a:r>
              <a:rPr lang="en-US" sz="1800" b="0" i="0" u="none" strike="noStrike" cap="none" dirty="0">
                <a:solidFill>
                  <a:srgbClr val="1B2433"/>
                </a:solidFill>
                <a:latin typeface="Calibri"/>
                <a:ea typeface="Calibri"/>
                <a:cs typeface="Calibri"/>
                <a:sym typeface="Calibri"/>
              </a:rPr>
              <a:t> Kim, and Francis Crawley for their support of this project.</a:t>
            </a:r>
            <a:endParaRPr sz="1800" b="0" i="0" u="none" strike="noStrike" cap="none" dirty="0">
              <a:solidFill>
                <a:schemeClr val="dk1"/>
              </a:solidFill>
              <a:latin typeface="Calibri"/>
              <a:ea typeface="Calibri"/>
              <a:cs typeface="Calibri"/>
              <a:sym typeface="Calibri"/>
            </a:endParaRPr>
          </a:p>
          <a:p>
            <a:pPr marL="0" marR="0" lvl="0" indent="0" algn="l" rtl="0">
              <a:spcBef>
                <a:spcPts val="810"/>
              </a:spcBef>
              <a:spcAft>
                <a:spcPts val="0"/>
              </a:spcAft>
              <a:buClr>
                <a:srgbClr val="1B2433"/>
              </a:buClr>
              <a:buSzPts val="1800"/>
              <a:buFont typeface="Calibri"/>
              <a:buNone/>
            </a:pPr>
            <a:r>
              <a:rPr lang="en-US" sz="1800" b="1" i="0" u="none" strike="noStrike" cap="none" dirty="0">
                <a:solidFill>
                  <a:srgbClr val="1B2433"/>
                </a:solidFill>
                <a:latin typeface="Calibri"/>
                <a:ea typeface="Calibri"/>
                <a:cs typeface="Calibri"/>
                <a:sym typeface="Calibri"/>
              </a:rPr>
              <a:t>Project origins. </a:t>
            </a:r>
            <a:r>
              <a:rPr lang="en-US" sz="1800" b="0" i="0" u="none" strike="noStrike" cap="none" dirty="0">
                <a:solidFill>
                  <a:srgbClr val="1B2433"/>
                </a:solidFill>
                <a:latin typeface="Calibri"/>
                <a:ea typeface="Calibri"/>
                <a:cs typeface="Calibri"/>
                <a:sym typeface="Calibri"/>
              </a:rPr>
              <a:t>This work originated in, and builds on, the RDA Global Agentic AI Initiative Data Director cohort, sponsored by RDA and Microsoft. Between April and June 2026, the initiative convened some 90 participants worldwide in an eight-week program, consolidating into two regional cohorts of about 16 data librarians, research scientists, metadata specialists, and agentic AI developers, whose community brought together the domain expertise and multidisciplinary perspectives underlying research-data lifecycle workflows. The author continues to participate in </a:t>
            </a:r>
            <a:r>
              <a:rPr lang="en-US" sz="1800" b="0" i="0" u="none" strike="noStrike" cap="none">
                <a:solidFill>
                  <a:srgbClr val="1B2433"/>
                </a:solidFill>
                <a:latin typeface="Calibri"/>
                <a:ea typeface="Calibri"/>
                <a:cs typeface="Calibri"/>
                <a:sym typeface="Calibri"/>
              </a:rPr>
              <a:t>a </a:t>
            </a:r>
            <a:r>
              <a:rPr lang="en-US" sz="1800">
                <a:solidFill>
                  <a:srgbClr val="1B2433"/>
                </a:solidFill>
                <a:latin typeface="Calibri"/>
                <a:ea typeface="Calibri"/>
                <a:cs typeface="Calibri"/>
                <a:sym typeface="Calibri"/>
              </a:rPr>
              <a:t>beginning</a:t>
            </a:r>
            <a:r>
              <a:rPr lang="en-US" sz="1800" b="0" i="0" u="none" strike="noStrike" cap="none">
                <a:solidFill>
                  <a:srgbClr val="1B2433"/>
                </a:solidFill>
                <a:latin typeface="Calibri"/>
                <a:ea typeface="Calibri"/>
                <a:cs typeface="Calibri"/>
                <a:sym typeface="Calibri"/>
              </a:rPr>
              <a:t> </a:t>
            </a:r>
            <a:r>
              <a:rPr lang="en-US" sz="1800" b="0" i="0" u="none" strike="noStrike" cap="none" dirty="0">
                <a:solidFill>
                  <a:srgbClr val="1B2433"/>
                </a:solidFill>
                <a:latin typeface="Calibri"/>
                <a:ea typeface="Calibri"/>
                <a:cs typeface="Calibri"/>
                <a:sym typeface="Calibri"/>
              </a:rPr>
              <a:t>RDA capabilities implementation group.</a:t>
            </a:r>
            <a:endParaRPr sz="1800" b="0" i="0" u="none" strike="noStrike" cap="none" dirty="0">
              <a:solidFill>
                <a:schemeClr val="dk1"/>
              </a:solidFill>
              <a:latin typeface="Calibri"/>
              <a:ea typeface="Calibri"/>
              <a:cs typeface="Calibri"/>
              <a:sym typeface="Calibri"/>
            </a:endParaRPr>
          </a:p>
        </p:txBody>
      </p:sp>
      <p:sp>
        <p:nvSpPr>
          <p:cNvPr id="118" name="Google Shape;118;p3"/>
          <p:cNvSpPr txBox="1"/>
          <p:nvPr/>
        </p:nvSpPr>
        <p:spPr>
          <a:xfrm>
            <a:off x="13109844" y="39278716"/>
            <a:ext cx="13508340" cy="2682240"/>
          </a:xfrm>
          <a:prstGeom prst="rect">
            <a:avLst/>
          </a:prstGeom>
          <a:noFill/>
          <a:ln>
            <a:noFill/>
          </a:ln>
        </p:spPr>
        <p:txBody>
          <a:bodyPr spcFirstLastPara="1" wrap="square" lIns="0" tIns="0" rIns="0" bIns="0" anchor="t" anchorCtr="0">
            <a:noAutofit/>
          </a:bodyPr>
          <a:lstStyle/>
          <a:p>
            <a:pPr marL="0" marR="0" lvl="0" indent="0" algn="l" rtl="0">
              <a:spcBef>
                <a:spcPts val="0"/>
              </a:spcBef>
              <a:spcAft>
                <a:spcPts val="0"/>
              </a:spcAft>
              <a:buClr>
                <a:srgbClr val="1F3A5F"/>
              </a:buClr>
              <a:buSzPts val="2000"/>
              <a:buFont typeface="Cambria"/>
              <a:buNone/>
            </a:pPr>
            <a:r>
              <a:rPr lang="en-US" sz="2000" b="1" i="0" u="none" strike="noStrike" cap="none">
                <a:solidFill>
                  <a:srgbClr val="1F3A5F"/>
                </a:solidFill>
                <a:latin typeface="Cambria"/>
                <a:ea typeface="Cambria"/>
                <a:cs typeface="Cambria"/>
                <a:sym typeface="Cambria"/>
              </a:rPr>
              <a:t>Selected references</a:t>
            </a:r>
            <a:endParaRPr sz="2000" b="0" i="0" u="none" strike="noStrike" cap="none">
              <a:solidFill>
                <a:schemeClr val="dk1"/>
              </a:solidFill>
              <a:latin typeface="Calibri"/>
              <a:ea typeface="Calibri"/>
              <a:cs typeface="Calibri"/>
              <a:sym typeface="Calibri"/>
            </a:endParaRPr>
          </a:p>
          <a:p>
            <a:pPr marL="251460" marR="0" lvl="0" indent="-251460" algn="l" rtl="0">
              <a:spcBef>
                <a:spcPts val="400"/>
              </a:spcBef>
              <a:spcAft>
                <a:spcPts val="0"/>
              </a:spcAft>
              <a:buClr>
                <a:srgbClr val="1B2433"/>
              </a:buClr>
              <a:buSzPts val="1800"/>
              <a:buFont typeface="Calibri"/>
              <a:buAutoNum type="arabicPeriod"/>
            </a:pPr>
            <a:r>
              <a:rPr lang="en-US" sz="1800" b="0" i="0" u="none" strike="noStrike" cap="none">
                <a:solidFill>
                  <a:srgbClr val="1B2433"/>
                </a:solidFill>
                <a:latin typeface="Calibri"/>
                <a:ea typeface="Calibri"/>
                <a:cs typeface="Calibri"/>
                <a:sym typeface="Calibri"/>
              </a:rPr>
              <a:t>Uzwyshyn, R. J. (2026). </a:t>
            </a:r>
            <a:r>
              <a:rPr lang="en-US" sz="1800" b="0" i="1" u="none" strike="noStrike" cap="none">
                <a:solidFill>
                  <a:srgbClr val="1B2433"/>
                </a:solidFill>
                <a:latin typeface="Calibri"/>
                <a:ea typeface="Calibri"/>
                <a:cs typeface="Calibri"/>
                <a:sym typeface="Calibri"/>
              </a:rPr>
              <a:t>The Research Data Director: A Persona-Based Agentic AI Architectural Blueprint for Research Data, Metadata, Schema Creation and Data Repository Publication</a:t>
            </a:r>
            <a:r>
              <a:rPr lang="en-US" sz="1800" b="0" i="0" u="none" strike="noStrike" cap="none">
                <a:solidFill>
                  <a:srgbClr val="1B2433"/>
                </a:solidFill>
                <a:latin typeface="Calibri"/>
                <a:ea typeface="Calibri"/>
                <a:cs typeface="Calibri"/>
                <a:sym typeface="Calibri"/>
              </a:rPr>
              <a:t> (v0.8.2). Research Data Alliance.</a:t>
            </a:r>
            <a:endParaRPr sz="2000" b="0" i="0" u="none" strike="noStrike" cap="none">
              <a:solidFill>
                <a:schemeClr val="dk1"/>
              </a:solidFill>
              <a:latin typeface="Calibri"/>
              <a:ea typeface="Calibri"/>
              <a:cs typeface="Calibri"/>
              <a:sym typeface="Calibri"/>
            </a:endParaRPr>
          </a:p>
          <a:p>
            <a:pPr marL="251460" marR="0" lvl="0" indent="-251460" algn="l" rtl="0">
              <a:spcBef>
                <a:spcPts val="300"/>
              </a:spcBef>
              <a:spcAft>
                <a:spcPts val="0"/>
              </a:spcAft>
              <a:buClr>
                <a:srgbClr val="1B2433"/>
              </a:buClr>
              <a:buSzPts val="1800"/>
              <a:buFont typeface="Calibri"/>
              <a:buAutoNum type="arabicPeriod"/>
            </a:pPr>
            <a:r>
              <a:rPr lang="en-US" sz="1800" b="0" i="0" u="none" strike="noStrike" cap="none">
                <a:solidFill>
                  <a:srgbClr val="1B2433"/>
                </a:solidFill>
                <a:latin typeface="Calibri"/>
                <a:ea typeface="Calibri"/>
                <a:cs typeface="Calibri"/>
                <a:sym typeface="Calibri"/>
              </a:rPr>
              <a:t>Uzwyshyn, R. J. (2026). </a:t>
            </a:r>
            <a:r>
              <a:rPr lang="en-US" sz="1800" b="0" i="1" u="none" strike="noStrike" cap="none">
                <a:solidFill>
                  <a:srgbClr val="1B2433"/>
                </a:solidFill>
                <a:latin typeface="Calibri"/>
                <a:ea typeface="Calibri"/>
                <a:cs typeface="Calibri"/>
                <a:sym typeface="Calibri"/>
              </a:rPr>
              <a:t>Research Data Director Agentic AI Persona Appendix: Six Personas</a:t>
            </a:r>
            <a:r>
              <a:rPr lang="en-US" sz="1800" b="0" i="0" u="none" strike="noStrike" cap="none">
                <a:solidFill>
                  <a:srgbClr val="1B2433"/>
                </a:solidFill>
                <a:latin typeface="Calibri"/>
                <a:ea typeface="Calibri"/>
                <a:cs typeface="Calibri"/>
                <a:sym typeface="Calibri"/>
              </a:rPr>
              <a:t> (v0.9). ResearchGate.</a:t>
            </a:r>
            <a:endParaRPr sz="2000" b="0" i="0" u="none" strike="noStrike" cap="none">
              <a:solidFill>
                <a:schemeClr val="dk1"/>
              </a:solidFill>
              <a:latin typeface="Calibri"/>
              <a:ea typeface="Calibri"/>
              <a:cs typeface="Calibri"/>
              <a:sym typeface="Calibri"/>
            </a:endParaRPr>
          </a:p>
          <a:p>
            <a:pPr marL="251460" marR="0" lvl="0" indent="-251460" algn="l" rtl="0">
              <a:spcBef>
                <a:spcPts val="300"/>
              </a:spcBef>
              <a:spcAft>
                <a:spcPts val="0"/>
              </a:spcAft>
              <a:buClr>
                <a:srgbClr val="1B2433"/>
              </a:buClr>
              <a:buSzPts val="1800"/>
              <a:buFont typeface="Calibri"/>
              <a:buAutoNum type="arabicPeriod"/>
            </a:pPr>
            <a:r>
              <a:rPr lang="en-US" sz="1800" b="0" i="0" u="none" strike="noStrike" cap="none">
                <a:solidFill>
                  <a:srgbClr val="1B2433"/>
                </a:solidFill>
                <a:latin typeface="Calibri"/>
                <a:ea typeface="Calibri"/>
                <a:cs typeface="Calibri"/>
                <a:sym typeface="Calibri"/>
              </a:rPr>
              <a:t>RDA Global Agentic AI Initiative. (2026). </a:t>
            </a:r>
            <a:r>
              <a:rPr lang="en-US" sz="1800" b="0" i="1" u="none" strike="noStrike" cap="none">
                <a:solidFill>
                  <a:srgbClr val="1B2433"/>
                </a:solidFill>
                <a:latin typeface="Calibri"/>
                <a:ea typeface="Calibri"/>
                <a:cs typeface="Calibri"/>
                <a:sym typeface="Calibri"/>
              </a:rPr>
              <a:t>The Data Director Agentic AI Tool Blueprint</a:t>
            </a:r>
            <a:r>
              <a:rPr lang="en-US" sz="1800" b="0" i="0" u="none" strike="noStrike" cap="none">
                <a:solidFill>
                  <a:srgbClr val="1B2433"/>
                </a:solidFill>
                <a:latin typeface="Calibri"/>
                <a:ea typeface="Calibri"/>
                <a:cs typeface="Calibri"/>
                <a:sym typeface="Calibri"/>
              </a:rPr>
              <a:t>. Research Data Alliance (endorsed September 2026).</a:t>
            </a:r>
            <a:endParaRPr sz="2000" b="0" i="0" u="none" strike="noStrike" cap="none">
              <a:solidFill>
                <a:schemeClr val="dk1"/>
              </a:solidFill>
              <a:latin typeface="Calibri"/>
              <a:ea typeface="Calibri"/>
              <a:cs typeface="Calibri"/>
              <a:sym typeface="Calibri"/>
            </a:endParaRPr>
          </a:p>
          <a:p>
            <a:pPr marL="251460" marR="0" lvl="0" indent="-251460" algn="l" rtl="0">
              <a:spcBef>
                <a:spcPts val="300"/>
              </a:spcBef>
              <a:spcAft>
                <a:spcPts val="0"/>
              </a:spcAft>
              <a:buClr>
                <a:srgbClr val="1B2433"/>
              </a:buClr>
              <a:buSzPts val="1800"/>
              <a:buFont typeface="Calibri"/>
              <a:buAutoNum type="arabicPeriod"/>
            </a:pPr>
            <a:r>
              <a:rPr lang="en-US" sz="1800" b="0" i="0" u="none" strike="noStrike" cap="none">
                <a:solidFill>
                  <a:srgbClr val="1B2433"/>
                </a:solidFill>
                <a:latin typeface="Calibri"/>
                <a:ea typeface="Calibri"/>
                <a:cs typeface="Calibri"/>
                <a:sym typeface="Calibri"/>
              </a:rPr>
              <a:t>Uzwyshyn, R. J. (2026). </a:t>
            </a:r>
            <a:r>
              <a:rPr lang="en-US" sz="1800" b="0" i="1" u="none" strike="noStrike" cap="none">
                <a:solidFill>
                  <a:srgbClr val="1B2433"/>
                </a:solidFill>
                <a:latin typeface="Calibri"/>
                <a:ea typeface="Calibri"/>
                <a:cs typeface="Calibri"/>
                <a:sym typeface="Calibri"/>
              </a:rPr>
              <a:t>The Research Data Director, Biomedical Variant: A Persona-Based Agentic AI Architectural Blueprint for Biomedical Research Data, Metadata, Crosswalks, and Governed Publication</a:t>
            </a:r>
            <a:r>
              <a:rPr lang="en-US" sz="1800" b="0" i="0" u="none" strike="noStrike" cap="none">
                <a:solidFill>
                  <a:srgbClr val="1B2433"/>
                </a:solidFill>
                <a:latin typeface="Calibri"/>
                <a:ea typeface="Calibri"/>
                <a:cs typeface="Calibri"/>
                <a:sym typeface="Calibri"/>
              </a:rPr>
              <a:t>. RDA VANTAGE Working Group.</a:t>
            </a:r>
            <a:endParaRPr sz="2000" b="0" i="0" u="none" strike="noStrike" cap="none">
              <a:solidFill>
                <a:schemeClr val="dk1"/>
              </a:solidFill>
              <a:latin typeface="Calibri"/>
              <a:ea typeface="Calibri"/>
              <a:cs typeface="Calibri"/>
              <a:sym typeface="Calibri"/>
            </a:endParaRPr>
          </a:p>
          <a:p>
            <a:pPr marL="251460" marR="0" lvl="0" indent="-251460" algn="l" rtl="0">
              <a:spcBef>
                <a:spcPts val="300"/>
              </a:spcBef>
              <a:spcAft>
                <a:spcPts val="0"/>
              </a:spcAft>
              <a:buClr>
                <a:srgbClr val="1B2433"/>
              </a:buClr>
              <a:buSzPts val="1800"/>
              <a:buFont typeface="Calibri"/>
              <a:buAutoNum type="arabicPeriod"/>
            </a:pPr>
            <a:r>
              <a:rPr lang="en-US" sz="1800" b="0" i="0" u="none" strike="noStrike" cap="none">
                <a:solidFill>
                  <a:srgbClr val="1B2433"/>
                </a:solidFill>
                <a:latin typeface="Calibri"/>
                <a:ea typeface="Calibri"/>
                <a:cs typeface="Calibri"/>
                <a:sym typeface="Calibri"/>
              </a:rPr>
              <a:t>Uzwyshyn, R. J. (2026). </a:t>
            </a:r>
            <a:r>
              <a:rPr lang="en-US" sz="1800" b="0" i="1" u="none" strike="noStrike" cap="none">
                <a:solidFill>
                  <a:srgbClr val="1B2433"/>
                </a:solidFill>
                <a:latin typeface="Calibri"/>
                <a:ea typeface="Calibri"/>
                <a:cs typeface="Calibri"/>
                <a:sym typeface="Calibri"/>
              </a:rPr>
              <a:t>ADAM and AI: Agentic Directed AI Modeling and the Agentic AI Checkpoint Protocol. A Framework for AI Alignment, Safety, Ethics and Transparency in Human–AI Research</a:t>
            </a:r>
            <a:r>
              <a:rPr lang="en-US" sz="1800" b="0" i="0" u="none" strike="noStrike" cap="none">
                <a:solidFill>
                  <a:srgbClr val="1B2433"/>
                </a:solidFill>
                <a:latin typeface="Calibri"/>
                <a:ea typeface="Calibri"/>
                <a:cs typeface="Calibri"/>
                <a:sym typeface="Calibri"/>
              </a:rPr>
              <a:t> (v1.0). Research Data Alliance.</a:t>
            </a:r>
            <a:endParaRPr sz="2000" b="0" i="0" u="none" strike="noStrike" cap="none">
              <a:solidFill>
                <a:schemeClr val="dk1"/>
              </a:solidFill>
              <a:latin typeface="Calibri"/>
              <a:ea typeface="Calibri"/>
              <a:cs typeface="Calibri"/>
              <a:sym typeface="Calibri"/>
            </a:endParaRPr>
          </a:p>
        </p:txBody>
      </p:sp>
      <p:pic>
        <p:nvPicPr>
          <p:cNvPr id="119" name="Google Shape;119;p3" descr="preencoded.png"/>
          <p:cNvPicPr preferRelativeResize="0"/>
          <p:nvPr/>
        </p:nvPicPr>
        <p:blipFill rotWithShape="1">
          <a:blip r:embed="rId21">
            <a:alphaModFix/>
          </a:blip>
          <a:srcRect/>
          <a:stretch/>
        </p:blipFill>
        <p:spPr>
          <a:xfrm>
            <a:off x="27258264" y="39278716"/>
            <a:ext cx="2194560" cy="2194560"/>
          </a:xfrm>
          <a:prstGeom prst="rect">
            <a:avLst/>
          </a:prstGeom>
          <a:noFill/>
          <a:ln>
            <a:noFill/>
          </a:ln>
        </p:spPr>
      </p:pic>
      <p:sp>
        <p:nvSpPr>
          <p:cNvPr id="120" name="Google Shape;120;p3"/>
          <p:cNvSpPr txBox="1"/>
          <p:nvPr/>
        </p:nvSpPr>
        <p:spPr>
          <a:xfrm>
            <a:off x="26709624" y="41564716"/>
            <a:ext cx="2743200" cy="777240"/>
          </a:xfrm>
          <a:prstGeom prst="rect">
            <a:avLst/>
          </a:prstGeom>
          <a:noFill/>
          <a:ln>
            <a:noFill/>
          </a:ln>
        </p:spPr>
        <p:txBody>
          <a:bodyPr spcFirstLastPara="1" wrap="square" lIns="0" tIns="0" rIns="0" bIns="0" anchor="t" anchorCtr="0">
            <a:noAutofit/>
          </a:bodyPr>
          <a:lstStyle/>
          <a:p>
            <a:pPr marL="0" marR="0" lvl="0" indent="0" algn="ctr" rtl="0">
              <a:spcBef>
                <a:spcPts val="0"/>
              </a:spcBef>
              <a:spcAft>
                <a:spcPts val="0"/>
              </a:spcAft>
              <a:buClr>
                <a:srgbClr val="5B6B7F"/>
              </a:buClr>
              <a:buSzPts val="1700"/>
              <a:buFont typeface="Calibri"/>
              <a:buNone/>
            </a:pPr>
            <a:r>
              <a:rPr lang="en-US" sz="1700" b="0" i="0" u="none" strike="noStrike" cap="none">
                <a:solidFill>
                  <a:srgbClr val="5B6B7F"/>
                </a:solidFill>
                <a:latin typeface="Calibri"/>
                <a:ea typeface="Calibri"/>
                <a:cs typeface="Calibri"/>
                <a:sym typeface="Calibri"/>
              </a:rPr>
              <a:t>Scan for blueprints, working prototypes, video overviews, and presentation materials.</a:t>
            </a:r>
            <a:endParaRPr sz="1700" b="0" i="0" u="none" strike="noStrike" cap="none">
              <a:solidFill>
                <a:schemeClr val="dk1"/>
              </a:solidFill>
              <a:latin typeface="Calibri"/>
              <a:ea typeface="Calibri"/>
              <a:cs typeface="Calibri"/>
              <a:sym typeface="Calibri"/>
            </a:endParaRPr>
          </a:p>
        </p:txBody>
      </p:sp>
    </p:spTree>
  </p:cSld>
  <p:clrMapOvr>
    <a:masterClrMapping/>
  </p:clrMapOvr>
</p:sld>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69</TotalTime>
  <Words>1758</Words>
  <Application>Microsoft Office PowerPoint</Application>
  <PresentationFormat>Custom</PresentationFormat>
  <Paragraphs>99</Paragraphs>
  <Slides>1</Slides>
  <Notes>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Arial</vt:lpstr>
      <vt:lpstr>Calibri</vt:lpstr>
      <vt:lpstr>Cambria</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Raymond Uzwyshyn</dc:creator>
  <cp:lastModifiedBy>Raymond Uzwyshyn</cp:lastModifiedBy>
  <cp:revision>7</cp:revision>
  <dcterms:modified xsi:type="dcterms:W3CDTF">2026-09-29T22:45:03Z</dcterms:modified>
</cp:coreProperties>
</file>