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2" r:id="rId7"/>
    <p:sldId id="260" r:id="rId8"/>
    <p:sldId id="263" r:id="rId9"/>
    <p:sldId id="267" r:id="rId10"/>
    <p:sldId id="265" r:id="rId11"/>
    <p:sldId id="266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14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ymond Uzwyshyn" userId="587f6a29-cfac-4975-a4f8-0d65ace1fd6e" providerId="ADAL" clId="{DBC6776E-A8AD-4511-835A-11DAF88B2E0E}"/>
    <pc:docChg chg="undo custSel addSld modSld sldOrd">
      <pc:chgData name="Raymond Uzwyshyn" userId="587f6a29-cfac-4975-a4f8-0d65ace1fd6e" providerId="ADAL" clId="{DBC6776E-A8AD-4511-835A-11DAF88B2E0E}" dt="2026-09-24T20:27:37.673" v="475" actId="20577"/>
      <pc:docMkLst>
        <pc:docMk/>
      </pc:docMkLst>
      <pc:sldChg chg="modSp mod">
        <pc:chgData name="Raymond Uzwyshyn" userId="587f6a29-cfac-4975-a4f8-0d65ace1fd6e" providerId="ADAL" clId="{DBC6776E-A8AD-4511-835A-11DAF88B2E0E}" dt="2026-09-24T19:54:58.565" v="456" actId="20577"/>
        <pc:sldMkLst>
          <pc:docMk/>
          <pc:sldMk cId="1932520376" sldId="257"/>
        </pc:sldMkLst>
        <pc:spChg chg="mod">
          <ac:chgData name="Raymond Uzwyshyn" userId="587f6a29-cfac-4975-a4f8-0d65ace1fd6e" providerId="ADAL" clId="{DBC6776E-A8AD-4511-835A-11DAF88B2E0E}" dt="2026-09-22T20:06:45.554" v="164" actId="20577"/>
          <ac:spMkLst>
            <pc:docMk/>
            <pc:sldMk cId="1932520376" sldId="257"/>
            <ac:spMk id="2" creationId="{B0974E4F-53C2-4B73-912A-C4FFC2B2EC48}"/>
          </ac:spMkLst>
        </pc:spChg>
        <pc:spChg chg="mod">
          <ac:chgData name="Raymond Uzwyshyn" userId="587f6a29-cfac-4975-a4f8-0d65ace1fd6e" providerId="ADAL" clId="{DBC6776E-A8AD-4511-835A-11DAF88B2E0E}" dt="2026-09-24T19:54:58.565" v="456" actId="20577"/>
          <ac:spMkLst>
            <pc:docMk/>
            <pc:sldMk cId="1932520376" sldId="257"/>
            <ac:spMk id="5" creationId="{5A2C2ED3-9A62-4272-B3BC-350E266D8F24}"/>
          </ac:spMkLst>
        </pc:spChg>
      </pc:sldChg>
      <pc:sldChg chg="addSp delSp modSp mod">
        <pc:chgData name="Raymond Uzwyshyn" userId="587f6a29-cfac-4975-a4f8-0d65ace1fd6e" providerId="ADAL" clId="{DBC6776E-A8AD-4511-835A-11DAF88B2E0E}" dt="2026-09-22T20:08:16.409" v="173" actId="1076"/>
        <pc:sldMkLst>
          <pc:docMk/>
          <pc:sldMk cId="2817015686" sldId="258"/>
        </pc:sldMkLst>
        <pc:spChg chg="del">
          <ac:chgData name="Raymond Uzwyshyn" userId="587f6a29-cfac-4975-a4f8-0d65ace1fd6e" providerId="ADAL" clId="{DBC6776E-A8AD-4511-835A-11DAF88B2E0E}" dt="2026-09-22T20:07:43.412" v="165" actId="478"/>
          <ac:spMkLst>
            <pc:docMk/>
            <pc:sldMk cId="2817015686" sldId="258"/>
            <ac:spMk id="3" creationId="{0C162FF5-BEC6-4627-87D1-CCB87F99E1D1}"/>
          </ac:spMkLst>
        </pc:spChg>
        <pc:spChg chg="add del mod">
          <ac:chgData name="Raymond Uzwyshyn" userId="587f6a29-cfac-4975-a4f8-0d65ace1fd6e" providerId="ADAL" clId="{DBC6776E-A8AD-4511-835A-11DAF88B2E0E}" dt="2026-09-22T20:08:11.890" v="172" actId="478"/>
          <ac:spMkLst>
            <pc:docMk/>
            <pc:sldMk cId="2817015686" sldId="258"/>
            <ac:spMk id="4" creationId="{C8FF7650-7D7A-4BD0-BFC6-2B8739730FAD}"/>
          </ac:spMkLst>
        </pc:spChg>
        <pc:spChg chg="mod">
          <ac:chgData name="Raymond Uzwyshyn" userId="587f6a29-cfac-4975-a4f8-0d65ace1fd6e" providerId="ADAL" clId="{DBC6776E-A8AD-4511-835A-11DAF88B2E0E}" dt="2026-09-22T20:08:16.409" v="173" actId="1076"/>
          <ac:spMkLst>
            <pc:docMk/>
            <pc:sldMk cId="2817015686" sldId="258"/>
            <ac:spMk id="6" creationId="{04D7FBE4-9C26-4C28-B068-021BB518C313}"/>
          </ac:spMkLst>
        </pc:spChg>
        <pc:picChg chg="del">
          <ac:chgData name="Raymond Uzwyshyn" userId="587f6a29-cfac-4975-a4f8-0d65ace1fd6e" providerId="ADAL" clId="{DBC6776E-A8AD-4511-835A-11DAF88B2E0E}" dt="2026-09-22T16:19:36.775" v="0" actId="21"/>
          <ac:picMkLst>
            <pc:docMk/>
            <pc:sldMk cId="2817015686" sldId="258"/>
            <ac:picMk id="4" creationId="{A261DA87-1BCC-475E-AA90-0C50A2589D01}"/>
          </ac:picMkLst>
        </pc:picChg>
        <pc:picChg chg="add del mod">
          <ac:chgData name="Raymond Uzwyshyn" userId="587f6a29-cfac-4975-a4f8-0d65ace1fd6e" providerId="ADAL" clId="{DBC6776E-A8AD-4511-835A-11DAF88B2E0E}" dt="2026-09-22T20:08:03.931" v="170" actId="478"/>
          <ac:picMkLst>
            <pc:docMk/>
            <pc:sldMk cId="2817015686" sldId="258"/>
            <ac:picMk id="5" creationId="{E352D7FE-95AF-4D57-A0C5-659F9491B815}"/>
          </ac:picMkLst>
        </pc:picChg>
        <pc:picChg chg="mod">
          <ac:chgData name="Raymond Uzwyshyn" userId="587f6a29-cfac-4975-a4f8-0d65ace1fd6e" providerId="ADAL" clId="{DBC6776E-A8AD-4511-835A-11DAF88B2E0E}" dt="2026-09-22T16:20:26.936" v="13" actId="1076"/>
          <ac:picMkLst>
            <pc:docMk/>
            <pc:sldMk cId="2817015686" sldId="258"/>
            <ac:picMk id="8" creationId="{7D303DC3-C710-46C1-BAA3-4D95D65AB869}"/>
          </ac:picMkLst>
        </pc:picChg>
      </pc:sldChg>
      <pc:sldChg chg="addSp modSp mod">
        <pc:chgData name="Raymond Uzwyshyn" userId="587f6a29-cfac-4975-a4f8-0d65ace1fd6e" providerId="ADAL" clId="{DBC6776E-A8AD-4511-835A-11DAF88B2E0E}" dt="2026-09-22T16:19:55.465" v="6" actId="1076"/>
        <pc:sldMkLst>
          <pc:docMk/>
          <pc:sldMk cId="917372381" sldId="259"/>
        </pc:sldMkLst>
        <pc:spChg chg="mod">
          <ac:chgData name="Raymond Uzwyshyn" userId="587f6a29-cfac-4975-a4f8-0d65ace1fd6e" providerId="ADAL" clId="{DBC6776E-A8AD-4511-835A-11DAF88B2E0E}" dt="2026-09-22T16:19:43.083" v="1" actId="1076"/>
          <ac:spMkLst>
            <pc:docMk/>
            <pc:sldMk cId="917372381" sldId="259"/>
            <ac:spMk id="2" creationId="{FD73F537-FEAB-4E51-ACF3-52A53EA670A3}"/>
          </ac:spMkLst>
        </pc:spChg>
        <pc:spChg chg="mod">
          <ac:chgData name="Raymond Uzwyshyn" userId="587f6a29-cfac-4975-a4f8-0d65ace1fd6e" providerId="ADAL" clId="{DBC6776E-A8AD-4511-835A-11DAF88B2E0E}" dt="2026-09-22T16:19:46.808" v="2" actId="1076"/>
          <ac:spMkLst>
            <pc:docMk/>
            <pc:sldMk cId="917372381" sldId="259"/>
            <ac:spMk id="3" creationId="{1473EDDD-E476-401B-96F7-0282990E0B57}"/>
          </ac:spMkLst>
        </pc:spChg>
        <pc:picChg chg="add mod">
          <ac:chgData name="Raymond Uzwyshyn" userId="587f6a29-cfac-4975-a4f8-0d65ace1fd6e" providerId="ADAL" clId="{DBC6776E-A8AD-4511-835A-11DAF88B2E0E}" dt="2026-09-22T16:19:55.465" v="6" actId="1076"/>
          <ac:picMkLst>
            <pc:docMk/>
            <pc:sldMk cId="917372381" sldId="259"/>
            <ac:picMk id="4" creationId="{7034F353-F990-4D35-A0DC-7D0F1374B9C2}"/>
          </ac:picMkLst>
        </pc:picChg>
      </pc:sldChg>
      <pc:sldChg chg="modSp mod">
        <pc:chgData name="Raymond Uzwyshyn" userId="587f6a29-cfac-4975-a4f8-0d65ace1fd6e" providerId="ADAL" clId="{DBC6776E-A8AD-4511-835A-11DAF88B2E0E}" dt="2026-09-24T19:56:29.133" v="458" actId="113"/>
        <pc:sldMkLst>
          <pc:docMk/>
          <pc:sldMk cId="2084646423" sldId="260"/>
        </pc:sldMkLst>
        <pc:spChg chg="mod">
          <ac:chgData name="Raymond Uzwyshyn" userId="587f6a29-cfac-4975-a4f8-0d65ace1fd6e" providerId="ADAL" clId="{DBC6776E-A8AD-4511-835A-11DAF88B2E0E}" dt="2026-09-24T19:56:29.133" v="458" actId="113"/>
          <ac:spMkLst>
            <pc:docMk/>
            <pc:sldMk cId="2084646423" sldId="260"/>
            <ac:spMk id="2" creationId="{19DD7E98-2E36-4CDD-99F3-B40DB1D91385}"/>
          </ac:spMkLst>
        </pc:spChg>
      </pc:sldChg>
      <pc:sldChg chg="modSp mod">
        <pc:chgData name="Raymond Uzwyshyn" userId="587f6a29-cfac-4975-a4f8-0d65ace1fd6e" providerId="ADAL" clId="{DBC6776E-A8AD-4511-835A-11DAF88B2E0E}" dt="2026-09-22T20:08:40.506" v="174" actId="20577"/>
        <pc:sldMkLst>
          <pc:docMk/>
          <pc:sldMk cId="263438373" sldId="261"/>
        </pc:sldMkLst>
        <pc:spChg chg="mod">
          <ac:chgData name="Raymond Uzwyshyn" userId="587f6a29-cfac-4975-a4f8-0d65ace1fd6e" providerId="ADAL" clId="{DBC6776E-A8AD-4511-835A-11DAF88B2E0E}" dt="2026-09-22T16:21:02.283" v="16" actId="1076"/>
          <ac:spMkLst>
            <pc:docMk/>
            <pc:sldMk cId="263438373" sldId="261"/>
            <ac:spMk id="2" creationId="{10037A0E-062D-4D2C-AEE0-6EF6F6184CA7}"/>
          </ac:spMkLst>
        </pc:spChg>
        <pc:spChg chg="mod">
          <ac:chgData name="Raymond Uzwyshyn" userId="587f6a29-cfac-4975-a4f8-0d65ace1fd6e" providerId="ADAL" clId="{DBC6776E-A8AD-4511-835A-11DAF88B2E0E}" dt="2026-09-22T20:03:54.167" v="132" actId="20577"/>
          <ac:spMkLst>
            <pc:docMk/>
            <pc:sldMk cId="263438373" sldId="261"/>
            <ac:spMk id="5" creationId="{E9FACB1B-0462-4973-A836-72DA20C72CDA}"/>
          </ac:spMkLst>
        </pc:spChg>
        <pc:spChg chg="mod">
          <ac:chgData name="Raymond Uzwyshyn" userId="587f6a29-cfac-4975-a4f8-0d65ace1fd6e" providerId="ADAL" clId="{DBC6776E-A8AD-4511-835A-11DAF88B2E0E}" dt="2026-09-22T20:08:40.506" v="174" actId="20577"/>
          <ac:spMkLst>
            <pc:docMk/>
            <pc:sldMk cId="263438373" sldId="261"/>
            <ac:spMk id="8" creationId="{7A7AA400-F38C-4AD9-83DB-E301919C9FE1}"/>
          </ac:spMkLst>
        </pc:spChg>
        <pc:picChg chg="mod">
          <ac:chgData name="Raymond Uzwyshyn" userId="587f6a29-cfac-4975-a4f8-0d65ace1fd6e" providerId="ADAL" clId="{DBC6776E-A8AD-4511-835A-11DAF88B2E0E}" dt="2026-09-22T16:21:15.144" v="20" actId="1076"/>
          <ac:picMkLst>
            <pc:docMk/>
            <pc:sldMk cId="263438373" sldId="261"/>
            <ac:picMk id="4" creationId="{878141E4-0914-4066-B471-9024D592E200}"/>
          </ac:picMkLst>
        </pc:picChg>
        <pc:picChg chg="mod">
          <ac:chgData name="Raymond Uzwyshyn" userId="587f6a29-cfac-4975-a4f8-0d65ace1fd6e" providerId="ADAL" clId="{DBC6776E-A8AD-4511-835A-11DAF88B2E0E}" dt="2026-09-22T16:21:10.504" v="18" actId="14100"/>
          <ac:picMkLst>
            <pc:docMk/>
            <pc:sldMk cId="263438373" sldId="261"/>
            <ac:picMk id="7" creationId="{E4D69726-47D9-40D0-8B7A-7AEDF4D78ACA}"/>
          </ac:picMkLst>
        </pc:picChg>
      </pc:sldChg>
      <pc:sldChg chg="modSp mod ord">
        <pc:chgData name="Raymond Uzwyshyn" userId="587f6a29-cfac-4975-a4f8-0d65ace1fd6e" providerId="ADAL" clId="{DBC6776E-A8AD-4511-835A-11DAF88B2E0E}" dt="2026-09-22T20:45:21.252" v="395"/>
        <pc:sldMkLst>
          <pc:docMk/>
          <pc:sldMk cId="2675049769" sldId="262"/>
        </pc:sldMkLst>
        <pc:spChg chg="mod">
          <ac:chgData name="Raymond Uzwyshyn" userId="587f6a29-cfac-4975-a4f8-0d65ace1fd6e" providerId="ADAL" clId="{DBC6776E-A8AD-4511-835A-11DAF88B2E0E}" dt="2026-09-22T20:09:44.270" v="180" actId="1076"/>
          <ac:spMkLst>
            <pc:docMk/>
            <pc:sldMk cId="2675049769" sldId="262"/>
            <ac:spMk id="2" creationId="{F374C922-2CFB-4A98-AA61-25E4A716BAD5}"/>
          </ac:spMkLst>
        </pc:spChg>
        <pc:spChg chg="mod">
          <ac:chgData name="Raymond Uzwyshyn" userId="587f6a29-cfac-4975-a4f8-0d65ace1fd6e" providerId="ADAL" clId="{DBC6776E-A8AD-4511-835A-11DAF88B2E0E}" dt="2026-09-22T20:41:57.105" v="337" actId="1076"/>
          <ac:spMkLst>
            <pc:docMk/>
            <pc:sldMk cId="2675049769" sldId="262"/>
            <ac:spMk id="3" creationId="{8F83D257-01CA-49A4-B58D-8F5A23E0F6F0}"/>
          </ac:spMkLst>
        </pc:spChg>
        <pc:spChg chg="mod">
          <ac:chgData name="Raymond Uzwyshyn" userId="587f6a29-cfac-4975-a4f8-0d65ace1fd6e" providerId="ADAL" clId="{DBC6776E-A8AD-4511-835A-11DAF88B2E0E}" dt="2026-09-22T20:41:50.127" v="336" actId="1076"/>
          <ac:spMkLst>
            <pc:docMk/>
            <pc:sldMk cId="2675049769" sldId="262"/>
            <ac:spMk id="4" creationId="{466C233A-E904-4781-AD2A-DBBEFFDD02A9}"/>
          </ac:spMkLst>
        </pc:spChg>
        <pc:picChg chg="mod">
          <ac:chgData name="Raymond Uzwyshyn" userId="587f6a29-cfac-4975-a4f8-0d65ace1fd6e" providerId="ADAL" clId="{DBC6776E-A8AD-4511-835A-11DAF88B2E0E}" dt="2026-09-22T20:41:59.298" v="338" actId="1076"/>
          <ac:picMkLst>
            <pc:docMk/>
            <pc:sldMk cId="2675049769" sldId="262"/>
            <ac:picMk id="8" creationId="{86C3005B-B7FF-40B4-B410-04FF9AB5E338}"/>
          </ac:picMkLst>
        </pc:picChg>
        <pc:picChg chg="mod">
          <ac:chgData name="Raymond Uzwyshyn" userId="587f6a29-cfac-4975-a4f8-0d65ace1fd6e" providerId="ADAL" clId="{DBC6776E-A8AD-4511-835A-11DAF88B2E0E}" dt="2026-09-22T20:41:44.427" v="335" actId="1076"/>
          <ac:picMkLst>
            <pc:docMk/>
            <pc:sldMk cId="2675049769" sldId="262"/>
            <ac:picMk id="10" creationId="{932E1470-E4B5-41C9-89E9-9F96203CE7BC}"/>
          </ac:picMkLst>
        </pc:picChg>
      </pc:sldChg>
      <pc:sldChg chg="modSp mod">
        <pc:chgData name="Raymond Uzwyshyn" userId="587f6a29-cfac-4975-a4f8-0d65ace1fd6e" providerId="ADAL" clId="{DBC6776E-A8AD-4511-835A-11DAF88B2E0E}" dt="2026-09-22T20:05:22.146" v="144" actId="313"/>
        <pc:sldMkLst>
          <pc:docMk/>
          <pc:sldMk cId="390485359" sldId="263"/>
        </pc:sldMkLst>
        <pc:spChg chg="mod">
          <ac:chgData name="Raymond Uzwyshyn" userId="587f6a29-cfac-4975-a4f8-0d65ace1fd6e" providerId="ADAL" clId="{DBC6776E-A8AD-4511-835A-11DAF88B2E0E}" dt="2026-09-22T16:28:49.551" v="113" actId="113"/>
          <ac:spMkLst>
            <pc:docMk/>
            <pc:sldMk cId="390485359" sldId="263"/>
            <ac:spMk id="3" creationId="{53BB5F95-13F2-4634-BB66-996C22FB9353}"/>
          </ac:spMkLst>
        </pc:spChg>
        <pc:spChg chg="mod">
          <ac:chgData name="Raymond Uzwyshyn" userId="587f6a29-cfac-4975-a4f8-0d65ace1fd6e" providerId="ADAL" clId="{DBC6776E-A8AD-4511-835A-11DAF88B2E0E}" dt="2026-09-22T20:05:22.146" v="144" actId="313"/>
          <ac:spMkLst>
            <pc:docMk/>
            <pc:sldMk cId="390485359" sldId="263"/>
            <ac:spMk id="4" creationId="{EAAA9038-1831-4518-ABC2-71604364A657}"/>
          </ac:spMkLst>
        </pc:spChg>
      </pc:sldChg>
      <pc:sldChg chg="ord">
        <pc:chgData name="Raymond Uzwyshyn" userId="587f6a29-cfac-4975-a4f8-0d65ace1fd6e" providerId="ADAL" clId="{DBC6776E-A8AD-4511-835A-11DAF88B2E0E}" dt="2026-09-22T20:12:18.674" v="185"/>
        <pc:sldMkLst>
          <pc:docMk/>
          <pc:sldMk cId="410074319" sldId="265"/>
        </pc:sldMkLst>
      </pc:sldChg>
      <pc:sldChg chg="delSp mod ord">
        <pc:chgData name="Raymond Uzwyshyn" userId="587f6a29-cfac-4975-a4f8-0d65ace1fd6e" providerId="ADAL" clId="{DBC6776E-A8AD-4511-835A-11DAF88B2E0E}" dt="2026-09-22T16:29:37.566" v="116" actId="478"/>
        <pc:sldMkLst>
          <pc:docMk/>
          <pc:sldMk cId="3981320258" sldId="266"/>
        </pc:sldMkLst>
        <pc:spChg chg="del">
          <ac:chgData name="Raymond Uzwyshyn" userId="587f6a29-cfac-4975-a4f8-0d65ace1fd6e" providerId="ADAL" clId="{DBC6776E-A8AD-4511-835A-11DAF88B2E0E}" dt="2026-09-22T16:29:37.566" v="116" actId="478"/>
          <ac:spMkLst>
            <pc:docMk/>
            <pc:sldMk cId="3981320258" sldId="266"/>
            <ac:spMk id="3" creationId="{2880CB49-6DDB-4766-AAC7-5AF4C4F3E445}"/>
          </ac:spMkLst>
        </pc:spChg>
      </pc:sldChg>
      <pc:sldChg chg="delSp modSp new mod">
        <pc:chgData name="Raymond Uzwyshyn" userId="587f6a29-cfac-4975-a4f8-0d65ace1fd6e" providerId="ADAL" clId="{DBC6776E-A8AD-4511-835A-11DAF88B2E0E}" dt="2026-09-24T20:27:37.673" v="475" actId="20577"/>
        <pc:sldMkLst>
          <pc:docMk/>
          <pc:sldMk cId="3121378283" sldId="267"/>
        </pc:sldMkLst>
        <pc:spChg chg="mod">
          <ac:chgData name="Raymond Uzwyshyn" userId="587f6a29-cfac-4975-a4f8-0d65ace1fd6e" providerId="ADAL" clId="{DBC6776E-A8AD-4511-835A-11DAF88B2E0E}" dt="2026-09-24T20:27:37.673" v="475" actId="20577"/>
          <ac:spMkLst>
            <pc:docMk/>
            <pc:sldMk cId="3121378283" sldId="267"/>
            <ac:spMk id="2" creationId="{EFB3B29B-7851-45F8-AFF5-E164DEF56069}"/>
          </ac:spMkLst>
        </pc:spChg>
        <pc:spChg chg="del mod">
          <ac:chgData name="Raymond Uzwyshyn" userId="587f6a29-cfac-4975-a4f8-0d65ace1fd6e" providerId="ADAL" clId="{DBC6776E-A8AD-4511-835A-11DAF88B2E0E}" dt="2026-09-22T20:41:24.399" v="332" actId="478"/>
          <ac:spMkLst>
            <pc:docMk/>
            <pc:sldMk cId="3121378283" sldId="267"/>
            <ac:spMk id="3" creationId="{8CC7AEAF-DF50-4BCF-8F8B-ED8380F0977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C0B46-E534-400F-9C04-3FFE0B394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18282F-104F-4E97-A39B-79883FEE0C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9490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078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rayuzwyshyn.net/" TargetMode="External"/><Relationship Id="rId2" Type="http://schemas.openxmlformats.org/officeDocument/2006/relationships/hyperlink" Target="mailto:raymondu@ucr.ed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d-alliance.org/groups/data-director-agentic-ai-blueprint/activity/" TargetMode="External"/><Relationship Id="rId2" Type="http://schemas.openxmlformats.org/officeDocument/2006/relationships/hyperlink" Target="https://www.rd-alliance.org/groups/data-director-agentic-ai-blueprint/outputs/data-director-agentic-ai-tool-blueprint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ublication/405414092_THE_RESEARCH_DATA_DIRECTOR_A_Persona-Based_Agentic_AI_Architectural_Blueprint_for_Research_Data_Metadata_Schema_Creation_and_Data_Repository_Publication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ayuzwyshyn.net/UCRiverside2026/DataDirectorPersonaModel/The_Research_Data_DirectorUzwyshyn.pd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laude.ai/public/artifacts/ca710116-2eb6-47e0-a74e-c448dae63054" TargetMode="Externa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searchgate.net/publication/405414772_Research_Data_Director_Build_Specification_Appendices_V082_Mark_Down_File" TargetMode="External"/><Relationship Id="rId13" Type="http://schemas.openxmlformats.org/officeDocument/2006/relationships/hyperlink" Target="https://rayuzwyshyn.net/UCRiverside2026/DataDirectorRDAMicrosoftCapabilitiesModel/Data_Director_Blueprint.pptx" TargetMode="External"/><Relationship Id="rId18" Type="http://schemas.openxmlformats.org/officeDocument/2006/relationships/hyperlink" Target="https://rayuzwyshyn.net/UCRiverside2026/DataDirectorProtypeLinksandFiles/research-data-directorV2.html" TargetMode="External"/><Relationship Id="rId26" Type="http://schemas.openxmlformats.org/officeDocument/2006/relationships/hyperlink" Target="https://rayuzwyshyn.net/UCRiverside2026/DataDirectorProtypeLinksandFiles/research-data-directorV12Sound.html" TargetMode="External"/><Relationship Id="rId3" Type="http://schemas.openxmlformats.org/officeDocument/2006/relationships/hyperlink" Target="https://rayuzwyshyn.net/UCRiverside2026/DataDirectorRDAMicrosoftCapabilitiesModel/FINAL_20260629_DRAFT_v0.1_DataDirectorAgenticAIBlueprint.docx" TargetMode="External"/><Relationship Id="rId21" Type="http://schemas.openxmlformats.org/officeDocument/2006/relationships/hyperlink" Target="https://rayuzwyshyn.net/UCRiverside2026/DataDirectorProtypeLinksandFiles/research-data-director5API.html" TargetMode="External"/><Relationship Id="rId7" Type="http://schemas.openxmlformats.org/officeDocument/2006/relationships/hyperlink" Target="https://www.researchgate.net/publication/405451546_Research_Data_Director_Build_Specification_Companion_technical_Document_to_the_Blueprint_PDF_File" TargetMode="External"/><Relationship Id="rId12" Type="http://schemas.openxmlformats.org/officeDocument/2006/relationships/hyperlink" Target="https://rayuzwyshyn.net/UCRiverside2026/DataDirectorPersonaModel/The_Research_Data_Director.pptx" TargetMode="External"/><Relationship Id="rId17" Type="http://schemas.openxmlformats.org/officeDocument/2006/relationships/hyperlink" Target="https://claude.ai/public/artifacts/ca3f8d23-a6d3-4cd2-91b7-1e45a8f8950f" TargetMode="External"/><Relationship Id="rId25" Type="http://schemas.openxmlformats.org/officeDocument/2006/relationships/hyperlink" Target="https://rayuzwyshyn.net/UCRiverside2026/DataDirectorProtypeLinksandFiles/research-data-directorV11.html" TargetMode="External"/><Relationship Id="rId2" Type="http://schemas.openxmlformats.org/officeDocument/2006/relationships/hyperlink" Target="https://rayuzwyshyn.net/UCRiverside2026/DataDirectorRDAMicrosoftCapabilitiesModel/FINAL_20260629_DRAFT_v0.1_DataDirectorAgenticAIBlueprint.pdf" TargetMode="External"/><Relationship Id="rId16" Type="http://schemas.openxmlformats.org/officeDocument/2006/relationships/hyperlink" Target="https://rayuzwyshyn.net/UCRiverside2026/DataDirectorProtypeLinksandFiles/research-data-directorV1FriendlyUI.html" TargetMode="External"/><Relationship Id="rId20" Type="http://schemas.openxmlformats.org/officeDocument/2006/relationships/hyperlink" Target="https://rayuzwyshyn.net/UCRiverside2026/DataDirectorProtypeLinksandFiles/research-data-directorV4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researchgate.net/publication/405414092_THE_RESEARCH_DATA_DIRECTOR_A_Persona-Based_Agentic_AI_Architectural_Blueprint_for_Research_Data_Metadata_Schema_Creation_and_Data_Repository_Publication" TargetMode="External"/><Relationship Id="rId11" Type="http://schemas.openxmlformats.org/officeDocument/2006/relationships/hyperlink" Target="https://rayuzwyshyn.net/UCRiverside2026/DataDirectorPersonaModel/The_Research_Data_DirectorUzwyshyn.pdf" TargetMode="External"/><Relationship Id="rId24" Type="http://schemas.openxmlformats.org/officeDocument/2006/relationships/hyperlink" Target="https://claude.ai/public/artifacts/ca710116-2eb6-47e0-a74e-c448dae63054" TargetMode="External"/><Relationship Id="rId5" Type="http://schemas.openxmlformats.org/officeDocument/2006/relationships/hyperlink" Target="https://www.researchgate.net/publication/411200039_THE_RESEARCH_DATA_DIRECTOR_Biomedical_Variant_A_Persona-Based_Agentic_AI_Architectural_Blueprint_for_Biomedical_Research_Data_Metadata_Crosswalks_and_Governed_Publication" TargetMode="External"/><Relationship Id="rId15" Type="http://schemas.openxmlformats.org/officeDocument/2006/relationships/hyperlink" Target="https://rayuzwyshyn.net/UCRiverside2026/DataDirectorRDAMicrosoftCapabilitiesModel/The_Data_Director__Architecting_Agentic_AI_for_FAIR_Research_Da%20(1).mp4" TargetMode="External"/><Relationship Id="rId23" Type="http://schemas.openxmlformats.org/officeDocument/2006/relationships/hyperlink" Target="https://rayuzwyshyn.net/UCRiverside2026/DataDirectorProtypeLinksandFiles/research-data-directorV10Persona.html" TargetMode="External"/><Relationship Id="rId10" Type="http://schemas.openxmlformats.org/officeDocument/2006/relationships/hyperlink" Target="https://www.researchgate.net/publication/403936511_Spatial_Synthesis_Research_Data_Metadata_and_Discovery_Through_GIS_Satellites_and_Drones" TargetMode="External"/><Relationship Id="rId19" Type="http://schemas.openxmlformats.org/officeDocument/2006/relationships/hyperlink" Target="https://rayuzwyshyn.net/UCRiverside2026/DataDirectorProtypeLinksandFiles/research-data-directorV3.html" TargetMode="External"/><Relationship Id="rId4" Type="http://schemas.openxmlformats.org/officeDocument/2006/relationships/hyperlink" Target="https://www.researchgate.net/publication/411200114_DIAGNOSTIC_SYNTHESIS_Biomedical_Research_Data_Metadata_and_Discovery_Through_Imaging_Genomics_Sensors_and_AI" TargetMode="External"/><Relationship Id="rId9" Type="http://schemas.openxmlformats.org/officeDocument/2006/relationships/hyperlink" Target="https://www.researchgate.net/publication/407029386_Research_Data_Director_Agentic_AI_Persona_Appendix_6_Personas_v09" TargetMode="External"/><Relationship Id="rId14" Type="http://schemas.openxmlformats.org/officeDocument/2006/relationships/hyperlink" Target="https://rayuzwyshyn.net/UCRiverside2026/DataDirectorRDAMicrosoftCapabilitiesModel/Data_Director__The_Blueprint_for_Scientific_Interoperability.mp4" TargetMode="External"/><Relationship Id="rId22" Type="http://schemas.openxmlformats.org/officeDocument/2006/relationships/hyperlink" Target="https://claude.ai/public/artifacts/41837ae8-7b68-4ef4-b8e8-cbd56107ddcb" TargetMode="External"/><Relationship Id="rId27" Type="http://schemas.openxmlformats.org/officeDocument/2006/relationships/hyperlink" Target="https://rayuzwyshyn.net/medical-data-director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ublication/411200039_THE_RESEARCH_DATA_DIRECTOR_Biomedical_Variant_A_Persona-Based_Agentic_AI_Architectural_Blueprint_for_Biomedical_Research_Data_Metadata_Crosswalks_and_Governed_Publication" TargetMode="External"/><Relationship Id="rId2" Type="http://schemas.openxmlformats.org/officeDocument/2006/relationships/hyperlink" Target="https://www.researchgate.net/publication/411200114_DIAGNOSTIC_SYNTHESIS_Biomedical_Research_Data_Metadata_and_Discovery_Through_Imaging_Genomics_Sensors_and_AI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hyperlink" Target="https://rayuzwyshyn.net/medical-data-director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B5D08-EB60-4861-A5BF-2CB257F88F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915" y="107926"/>
            <a:ext cx="9144000" cy="2387600"/>
          </a:xfrm>
        </p:spPr>
        <p:txBody>
          <a:bodyPr/>
          <a:lstStyle/>
          <a:p>
            <a:r>
              <a:rPr lang="en-US" dirty="0"/>
              <a:t>Research Data Alliance</a:t>
            </a:r>
            <a:br>
              <a:rPr lang="en-US" dirty="0"/>
            </a:br>
            <a:r>
              <a:rPr lang="en-US" sz="3200" dirty="0"/>
              <a:t>US Cohort Participation</a:t>
            </a:r>
            <a:br>
              <a:rPr lang="en-US" sz="3200" dirty="0"/>
            </a:br>
            <a:r>
              <a:rPr lang="en-US" sz="3200" dirty="0"/>
              <a:t>2026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431C15-1E8B-45F3-BC3C-C710B658D2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558560"/>
            <a:ext cx="4217856" cy="1655762"/>
          </a:xfrm>
        </p:spPr>
        <p:txBody>
          <a:bodyPr/>
          <a:lstStyle/>
          <a:p>
            <a:r>
              <a:rPr lang="en-US" sz="1600" b="1" dirty="0"/>
              <a:t>Raymond Uzwyshyn Ph.D. MBA MLIS</a:t>
            </a:r>
            <a:br>
              <a:rPr lang="en-US" sz="1600" dirty="0"/>
            </a:br>
            <a:r>
              <a:rPr lang="en-US" sz="1600" dirty="0"/>
              <a:t>Director, Research and Technology</a:t>
            </a:r>
            <a:br>
              <a:rPr lang="en-US" sz="1600" dirty="0"/>
            </a:br>
            <a:r>
              <a:rPr lang="en-US" sz="1600" dirty="0"/>
              <a:t>University of California, Riverside </a:t>
            </a:r>
            <a:br>
              <a:rPr lang="en-US" sz="1600" dirty="0"/>
            </a:br>
            <a:r>
              <a:rPr lang="en-US" sz="1600" dirty="0">
                <a:hlinkClick r:id="rId2"/>
              </a:rPr>
              <a:t>raymondu@ucr.edu</a:t>
            </a:r>
            <a:r>
              <a:rPr lang="en-US" sz="1600" dirty="0"/>
              <a:t>, </a:t>
            </a:r>
            <a:r>
              <a:rPr lang="en-US" sz="1600" dirty="0">
                <a:hlinkClick r:id="rId3"/>
              </a:rPr>
              <a:t>https://rayuzwyshyn.net</a:t>
            </a:r>
            <a:r>
              <a:rPr lang="en-US" sz="16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592C54-889A-4134-9B13-92854D71E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169" y="2125737"/>
            <a:ext cx="2206827" cy="31626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61C8C1-3632-4AFB-8D29-AEBC5BAB5E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2242" y="2630613"/>
            <a:ext cx="4434850" cy="2387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CD1F4A-9FBA-4A90-97B3-FCBAD11ECE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3538" y="2569272"/>
            <a:ext cx="3645055" cy="238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627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74E4F-53C2-4B73-912A-C4FFC2B2E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459" y="2253202"/>
            <a:ext cx="3070302" cy="2093759"/>
          </a:xfrm>
        </p:spPr>
        <p:txBody>
          <a:bodyPr/>
          <a:lstStyle/>
          <a:p>
            <a:br>
              <a:rPr lang="en-US" sz="3200" dirty="0"/>
            </a:br>
            <a:r>
              <a:rPr lang="en-US" sz="3200" dirty="0"/>
              <a:t>Joined RDA Global Agentic AI Initiative</a:t>
            </a:r>
            <a:br>
              <a:rPr lang="en-US" sz="3200" dirty="0"/>
            </a:br>
            <a:r>
              <a:rPr lang="en-US" sz="2000" b="1" dirty="0"/>
              <a:t>March 2026</a:t>
            </a:r>
            <a:br>
              <a:rPr lang="en-US" sz="4400" dirty="0"/>
            </a:br>
            <a:r>
              <a:rPr lang="en-US" sz="2400" dirty="0"/>
              <a:t>Data Director Agentic AI Blueprint</a:t>
            </a:r>
            <a:br>
              <a:rPr lang="en-US" sz="2400" dirty="0"/>
            </a:br>
            <a:r>
              <a:rPr lang="en-US" sz="1600" dirty="0"/>
              <a:t>(Foundation for Application)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C872E4-E382-4D15-820B-C73667F63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278" y="1046548"/>
            <a:ext cx="8352263" cy="41761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2C2ED3-9A62-4272-B3BC-350E266D8F24}"/>
              </a:ext>
            </a:extLst>
          </p:cNvPr>
          <p:cNvSpPr txBox="1"/>
          <p:nvPr/>
        </p:nvSpPr>
        <p:spPr>
          <a:xfrm>
            <a:off x="3874595" y="5519854"/>
            <a:ext cx="65334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Intense 8 Week Program, Meetings Each Week, 90 participants began, </a:t>
            </a:r>
            <a:br>
              <a:rPr lang="en-US" sz="1400" dirty="0"/>
            </a:br>
            <a:r>
              <a:rPr lang="en-US" sz="1400" dirty="0"/>
              <a:t>settled to two cohorts of ~16 participants,  </a:t>
            </a:r>
            <a:br>
              <a:rPr lang="en-US" sz="1400" dirty="0"/>
            </a:br>
            <a:r>
              <a:rPr lang="en-US" sz="1400" dirty="0"/>
              <a:t>two separate global regions working on the same blueprint, </a:t>
            </a:r>
            <a:br>
              <a:rPr lang="en-US" sz="1400" dirty="0"/>
            </a:br>
            <a:r>
              <a:rPr lang="en-US" sz="1400" dirty="0"/>
              <a:t>2 Microsoft Engineers, &amp; </a:t>
            </a:r>
            <a:r>
              <a:rPr lang="en-US" sz="1400" b="1" dirty="0"/>
              <a:t>Dr. Connie Claire, RDA Coordinator</a:t>
            </a:r>
          </a:p>
        </p:txBody>
      </p:sp>
    </p:spTree>
    <p:extLst>
      <p:ext uri="{BB962C8B-B14F-4D97-AF65-F5344CB8AC3E}">
        <p14:creationId xmlns:p14="http://schemas.microsoft.com/office/powerpoint/2010/main" val="1932520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3F537-FEAB-4E51-ACF3-52A53EA670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857" y="0"/>
            <a:ext cx="6025376" cy="2387600"/>
          </a:xfrm>
        </p:spPr>
        <p:txBody>
          <a:bodyPr/>
          <a:lstStyle/>
          <a:p>
            <a:r>
              <a:rPr lang="en-US" dirty="0"/>
              <a:t> Blueprint</a:t>
            </a:r>
            <a:br>
              <a:rPr lang="en-US" dirty="0"/>
            </a:br>
            <a:r>
              <a:rPr lang="en-US" sz="4000" dirty="0"/>
              <a:t>August 2026</a:t>
            </a:r>
            <a:br>
              <a:rPr lang="en-US" dirty="0"/>
            </a:br>
            <a:r>
              <a:rPr lang="en-US" sz="3600" dirty="0"/>
              <a:t>Capabilities Based Model</a:t>
            </a:r>
            <a:br>
              <a:rPr lang="en-US" dirty="0"/>
            </a:br>
            <a:r>
              <a:rPr lang="en-US" sz="1800" b="1" dirty="0"/>
              <a:t>Endorsed by RDA September 6</a:t>
            </a:r>
            <a:r>
              <a:rPr lang="en-US" sz="1800" b="1" baseline="30000" dirty="0"/>
              <a:t>th</a:t>
            </a:r>
            <a:r>
              <a:rPr lang="en-US" sz="1800" b="1" dirty="0"/>
              <a:t>,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73EDDD-E476-401B-96F7-0282990E0B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889455" y="5826706"/>
            <a:ext cx="9144000" cy="1655762"/>
          </a:xfrm>
        </p:spPr>
        <p:txBody>
          <a:bodyPr/>
          <a:lstStyle/>
          <a:p>
            <a:r>
              <a:rPr lang="en-US" dirty="0">
                <a:hlinkClick r:id="rId2"/>
              </a:rPr>
              <a:t>Endorsed Final Version, September 6</a:t>
            </a:r>
            <a:r>
              <a:rPr lang="en-US" baseline="30000" dirty="0">
                <a:hlinkClick r:id="rId2"/>
              </a:rPr>
              <a:t>th</a:t>
            </a:r>
            <a:r>
              <a:rPr lang="en-US" dirty="0">
                <a:hlinkClick r:id="rId2"/>
              </a:rPr>
              <a:t>, 2026</a:t>
            </a:r>
            <a:br>
              <a:rPr lang="en-US" dirty="0"/>
            </a:br>
            <a:r>
              <a:rPr lang="en-US" dirty="0">
                <a:hlinkClick r:id="rId3"/>
              </a:rPr>
              <a:t>Working Group Site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B5B217-6B0C-4F6D-B138-0E8E836D8B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069" y="0"/>
            <a:ext cx="4785931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34F353-F990-4D35-A0DC-7D0F1374B9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3898" y="2552409"/>
            <a:ext cx="3364502" cy="329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372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52D7FE-95AF-4D57-A0C5-659F9491B8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80" r="10916" b="24254"/>
          <a:stretch/>
        </p:blipFill>
        <p:spPr>
          <a:xfrm>
            <a:off x="0" y="0"/>
            <a:ext cx="5897086" cy="38940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D7FBE4-9C26-4C28-B068-021BB518C313}"/>
              </a:ext>
            </a:extLst>
          </p:cNvPr>
          <p:cNvSpPr txBox="1"/>
          <p:nvPr/>
        </p:nvSpPr>
        <p:spPr>
          <a:xfrm>
            <a:off x="1193384" y="3894023"/>
            <a:ext cx="3836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Persona Based Blueprint: </a:t>
            </a:r>
            <a:r>
              <a:rPr lang="en-US" dirty="0" err="1">
                <a:hlinkClick r:id="rId3"/>
              </a:rPr>
              <a:t>Researchgate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303DC3-C710-46C1-BAA3-4D95D65AB8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0264" y="0"/>
            <a:ext cx="6276243" cy="660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015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37A0E-062D-4D2C-AEE0-6EF6F6184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834" y="210291"/>
            <a:ext cx="10007892" cy="1660442"/>
          </a:xfrm>
        </p:spPr>
        <p:txBody>
          <a:bodyPr/>
          <a:lstStyle/>
          <a:p>
            <a:r>
              <a:rPr lang="en-US" sz="4400" dirty="0"/>
              <a:t>Person Based Agentic AI </a:t>
            </a:r>
            <a:br>
              <a:rPr lang="en-US" sz="4400" dirty="0"/>
            </a:br>
            <a:r>
              <a:rPr lang="en-US" sz="4400" dirty="0"/>
              <a:t>Research Data Director </a:t>
            </a:r>
            <a:br>
              <a:rPr lang="en-US" dirty="0"/>
            </a:br>
            <a:r>
              <a:rPr lang="en-US" sz="2800" dirty="0"/>
              <a:t>WG Presentations and Prototypes, July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8141E4-0914-4066-B471-9024D592E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11" y="2482813"/>
            <a:ext cx="6101461" cy="32900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FACB1B-0462-4973-A836-72DA20C72CDA}"/>
              </a:ext>
            </a:extLst>
          </p:cNvPr>
          <p:cNvSpPr txBox="1"/>
          <p:nvPr/>
        </p:nvSpPr>
        <p:spPr>
          <a:xfrm>
            <a:off x="1204332" y="6043961"/>
            <a:ext cx="4750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AI Data Visitation WG Presentation, July Meeting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D69726-47D9-40D0-8B7A-7AEDF4D78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7985" y="2480389"/>
            <a:ext cx="5228425" cy="34647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7AA400-F38C-4AD9-83DB-E301919C9FE1}"/>
              </a:ext>
            </a:extLst>
          </p:cNvPr>
          <p:cNvSpPr txBox="1"/>
          <p:nvPr/>
        </p:nvSpPr>
        <p:spPr>
          <a:xfrm>
            <a:off x="7119248" y="6066263"/>
            <a:ext cx="4659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AI VANTAGE WG : Proof of Concept Prototypes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38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4C922-2CFB-4A98-AA61-25E4A716BA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4837" y="8626"/>
            <a:ext cx="9144000" cy="1346626"/>
          </a:xfrm>
        </p:spPr>
        <p:txBody>
          <a:bodyPr/>
          <a:lstStyle/>
          <a:p>
            <a:r>
              <a:rPr lang="en-US" sz="4800" b="1" dirty="0"/>
              <a:t>RDA Plenary 27 </a:t>
            </a:r>
            <a:br>
              <a:rPr lang="en-US" dirty="0"/>
            </a:br>
            <a:r>
              <a:rPr lang="en-US" sz="2400" b="1" dirty="0"/>
              <a:t>(London, Panel and Poster)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83D257-01CA-49A4-B58D-8F5A23E0F6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69667" y="3426068"/>
            <a:ext cx="3713356" cy="1655762"/>
          </a:xfrm>
        </p:spPr>
        <p:txBody>
          <a:bodyPr/>
          <a:lstStyle/>
          <a:p>
            <a:r>
              <a:rPr lang="en-US" sz="2800" b="1" dirty="0"/>
              <a:t>Poster</a:t>
            </a:r>
            <a:br>
              <a:rPr lang="en-US" sz="1200" dirty="0"/>
            </a:br>
            <a:r>
              <a:rPr lang="en-US" sz="1200" b="1" dirty="0"/>
              <a:t>October  6</a:t>
            </a:r>
            <a:br>
              <a:rPr lang="en-US" sz="1200" dirty="0"/>
            </a:br>
            <a:r>
              <a:rPr lang="en-US" sz="1200" dirty="0"/>
              <a:t>17:00-18:30, </a:t>
            </a:r>
            <a:br>
              <a:rPr lang="en-US" sz="1200" dirty="0"/>
            </a:br>
            <a:r>
              <a:rPr lang="en-US" sz="1200" dirty="0"/>
              <a:t>Jardin Suite</a:t>
            </a:r>
            <a:br>
              <a:rPr lang="en-US" sz="1200" dirty="0"/>
            </a:br>
            <a:br>
              <a:rPr lang="en-US" sz="1200" dirty="0"/>
            </a:br>
            <a:r>
              <a:rPr lang="en-US" sz="2000" b="1" i="0" dirty="0">
                <a:solidFill>
                  <a:srgbClr val="000000"/>
                </a:solidFill>
                <a:effectLst/>
                <a:latin typeface="Aptos"/>
              </a:rPr>
              <a:t>The Research Data Director:</a:t>
            </a:r>
            <a:br>
              <a:rPr lang="en-US" sz="2000" b="1" i="0" dirty="0">
                <a:solidFill>
                  <a:srgbClr val="000000"/>
                </a:solidFill>
                <a:effectLst/>
                <a:latin typeface="Aptos"/>
              </a:rPr>
            </a:br>
            <a:br>
              <a:rPr lang="en-US" sz="2000" b="1" i="0" dirty="0">
                <a:solidFill>
                  <a:srgbClr val="000000"/>
                </a:solidFill>
                <a:effectLst/>
                <a:latin typeface="Aptos"/>
              </a:rPr>
            </a:br>
            <a:r>
              <a:rPr lang="en-US" sz="1600" b="0" i="0" dirty="0">
                <a:solidFill>
                  <a:srgbClr val="000000"/>
                </a:solidFill>
                <a:effectLst/>
                <a:latin typeface="Aptos"/>
              </a:rPr>
              <a:t>A Persona-Based Agentic AI Blueprint for FAIR Research Data, Metadata Schema and Crosswalk Workflows</a:t>
            </a:r>
            <a:endParaRPr lang="en-U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6C233A-E904-4781-AD2A-DBBEFFDD02A9}"/>
              </a:ext>
            </a:extLst>
          </p:cNvPr>
          <p:cNvSpPr txBox="1"/>
          <p:nvPr/>
        </p:nvSpPr>
        <p:spPr>
          <a:xfrm>
            <a:off x="0" y="3164014"/>
            <a:ext cx="420596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Breakout Session</a:t>
            </a:r>
            <a:br>
              <a:rPr lang="en-US" dirty="0"/>
            </a:br>
            <a:r>
              <a:rPr lang="en-US" sz="1200" b="1" dirty="0"/>
              <a:t>October 6. 11:30-12:30 </a:t>
            </a:r>
            <a:r>
              <a:rPr lang="en-US" sz="1200" dirty="0"/>
              <a:t>, John Major Room</a:t>
            </a:r>
            <a:br>
              <a:rPr lang="en-US" dirty="0"/>
            </a:br>
            <a:r>
              <a:rPr lang="en-US" sz="1600" b="1" dirty="0"/>
              <a:t>From Governance to Deployment</a:t>
            </a:r>
            <a:br>
              <a:rPr lang="en-US" sz="1600" b="1" dirty="0"/>
            </a:br>
            <a:r>
              <a:rPr lang="en-US" sz="1600" b="1" dirty="0"/>
              <a:t>Trust-Centered Strategies for Agentic AI</a:t>
            </a:r>
            <a:br>
              <a:rPr lang="en-US" b="1" dirty="0"/>
            </a:br>
            <a:r>
              <a:rPr lang="en-US" sz="1200" dirty="0"/>
              <a:t>(Artificial Intelligence and Data Visitation </a:t>
            </a:r>
            <a:br>
              <a:rPr lang="en-US" sz="1200" dirty="0"/>
            </a:br>
            <a:r>
              <a:rPr lang="en-US" sz="1200" dirty="0"/>
              <a:t>(AIDV Working Group)</a:t>
            </a:r>
            <a:br>
              <a:rPr lang="en-US" sz="1200" dirty="0"/>
            </a:br>
            <a:br>
              <a:rPr lang="en-US" sz="1200" dirty="0"/>
            </a:br>
            <a:r>
              <a:rPr lang="en-US" sz="1600" b="1" dirty="0"/>
              <a:t>Why Persona-based Agentic AI Systems Matter </a:t>
            </a:r>
            <a:br>
              <a:rPr lang="en-US" sz="1600" b="1" dirty="0"/>
            </a:br>
            <a:r>
              <a:rPr lang="en-US" sz="1600" b="1" dirty="0"/>
              <a:t>for the Research Data Lifecycle</a:t>
            </a:r>
            <a:br>
              <a:rPr lang="en-US" sz="2000" dirty="0"/>
            </a:br>
            <a:r>
              <a:rPr lang="en-US" sz="1400" dirty="0"/>
              <a:t>(Presentation and Prototype Demo)</a:t>
            </a:r>
            <a:br>
              <a:rPr lang="en-US" sz="1400" dirty="0"/>
            </a:br>
            <a:br>
              <a:rPr lang="en-US" sz="2000" dirty="0"/>
            </a:br>
            <a:br>
              <a:rPr lang="en-US" sz="1200" dirty="0"/>
            </a:br>
            <a:br>
              <a:rPr lang="en-US" sz="1200" dirty="0"/>
            </a:br>
            <a:endParaRPr lang="en-US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C3005B-B7FF-40B4-B410-04FF9AB5E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6963" y="1466385"/>
            <a:ext cx="2258269" cy="25536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2E1470-E4B5-41C9-89E9-9F96203CE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8567" y="120138"/>
            <a:ext cx="2406455" cy="269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049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D7E98-2E36-4CDD-99F3-B40DB1D91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230" y="3207641"/>
            <a:ext cx="6984381" cy="2387600"/>
          </a:xfrm>
        </p:spPr>
        <p:txBody>
          <a:bodyPr/>
          <a:lstStyle/>
          <a:p>
            <a:r>
              <a:rPr lang="en-US" sz="2800" b="1" dirty="0"/>
              <a:t>Next Steps 2026-2027</a:t>
            </a:r>
            <a:br>
              <a:rPr lang="en-US" sz="2800" dirty="0"/>
            </a:br>
            <a:r>
              <a:rPr lang="en-US" sz="1400" dirty="0"/>
              <a:t>Potential Implementations and Implementors</a:t>
            </a:r>
            <a:br>
              <a:rPr lang="en-US" sz="1400" dirty="0"/>
            </a:br>
            <a:r>
              <a:rPr lang="en-US" sz="1400" dirty="0"/>
              <a:t>Sensitive Data WG, Biomedical Apps, </a:t>
            </a:r>
            <a:br>
              <a:rPr lang="en-US" sz="1400" dirty="0"/>
            </a:br>
            <a:r>
              <a:rPr lang="en-US" sz="1400" dirty="0"/>
              <a:t>Capabilities/Persona WG Model</a:t>
            </a:r>
            <a:br>
              <a:rPr lang="en-US" sz="2000" dirty="0"/>
            </a:br>
            <a:br>
              <a:rPr lang="en-US" sz="2800" dirty="0"/>
            </a:br>
            <a:r>
              <a:rPr lang="en-US" sz="2400" b="1" dirty="0"/>
              <a:t>July-September 2026</a:t>
            </a:r>
            <a:br>
              <a:rPr lang="en-US" sz="3600" dirty="0"/>
            </a:br>
            <a:r>
              <a:rPr lang="en-US" sz="1600" dirty="0"/>
              <a:t>Invitations to Present Blueprint and Prototypes to Other RDA Groups</a:t>
            </a:r>
            <a:br>
              <a:rPr lang="en-US" sz="3600" dirty="0"/>
            </a:br>
            <a:br>
              <a:rPr lang="en-US" sz="3600" dirty="0"/>
            </a:br>
            <a:r>
              <a:rPr lang="en-US" sz="2000" b="1" dirty="0"/>
              <a:t>AIDV Working Group Blueprint Presentation July 2026</a:t>
            </a:r>
            <a:br>
              <a:rPr lang="en-US" sz="2000" dirty="0"/>
            </a:br>
            <a:r>
              <a:rPr lang="en-US" sz="1050" dirty="0"/>
              <a:t>AI and Data Visitation: Ethical, Legal, Technical Challenges of AI in Scientific Research, </a:t>
            </a:r>
            <a:br>
              <a:rPr lang="en-US" sz="1050" dirty="0"/>
            </a:br>
            <a:r>
              <a:rPr lang="en-US" sz="1050" dirty="0"/>
              <a:t>(secure processing environments)</a:t>
            </a:r>
            <a:br>
              <a:rPr lang="en-US" sz="1050" dirty="0"/>
            </a:br>
            <a:br>
              <a:rPr lang="en-US" sz="2000" dirty="0"/>
            </a:br>
            <a:r>
              <a:rPr lang="en-US" sz="2000" b="1" dirty="0"/>
              <a:t>VANTAGE WG Prototype Presentation, July  </a:t>
            </a:r>
            <a:br>
              <a:rPr lang="en-US" sz="2000" dirty="0"/>
            </a:br>
            <a:r>
              <a:rPr lang="en-US" sz="1050" dirty="0"/>
              <a:t>(Implementation of Medical/Biomedical Sensitive Data/Privacy with Agentic AI</a:t>
            </a:r>
            <a:br>
              <a:rPr lang="en-US" sz="2000" dirty="0"/>
            </a:br>
            <a:r>
              <a:rPr lang="en-US" sz="1600" dirty="0"/>
              <a:t> </a:t>
            </a:r>
            <a:r>
              <a:rPr lang="en-US" sz="1000" dirty="0"/>
              <a:t>(</a:t>
            </a:r>
            <a:r>
              <a:rPr lang="en-US" sz="1000" dirty="0" err="1"/>
              <a:t>Paty</a:t>
            </a:r>
            <a:r>
              <a:rPr lang="en-US" sz="1000" dirty="0"/>
              <a:t> </a:t>
            </a:r>
            <a:r>
              <a:rPr lang="en-US" sz="1000" dirty="0" err="1"/>
              <a:t>Buendia</a:t>
            </a:r>
            <a:r>
              <a:rPr lang="en-US" sz="1000" dirty="0"/>
              <a:t>, </a:t>
            </a:r>
            <a:r>
              <a:rPr lang="en-US" sz="1000" dirty="0" err="1"/>
              <a:t>Seonyoung</a:t>
            </a:r>
            <a:r>
              <a:rPr lang="en-US" sz="1000" dirty="0"/>
              <a:t> Kim, Francis Crawley)</a:t>
            </a:r>
            <a:br>
              <a:rPr lang="en-US" sz="1000" dirty="0"/>
            </a:br>
            <a:br>
              <a:rPr lang="en-US" sz="2000" dirty="0"/>
            </a:br>
            <a:r>
              <a:rPr lang="en-US" sz="2000" b="1" dirty="0"/>
              <a:t>RDA Data Director Implementation September - October</a:t>
            </a:r>
            <a:br>
              <a:rPr lang="en-US" sz="2000" b="1" dirty="0"/>
            </a:br>
            <a:r>
              <a:rPr lang="en-US" sz="2000" b="1" dirty="0"/>
              <a:t>(Beginnings Group)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D0156E-FCAE-435D-A1BF-E5FD3DDD5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6191" y="-156947"/>
            <a:ext cx="5030579" cy="690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646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7AE18-993B-4040-B635-BAACCC864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3112" y="73896"/>
            <a:ext cx="8798312" cy="634246"/>
          </a:xfrm>
        </p:spPr>
        <p:txBody>
          <a:bodyPr/>
          <a:lstStyle/>
          <a:p>
            <a:r>
              <a:rPr lang="en-US" sz="4000" dirty="0"/>
              <a:t>Related 2026 RDA Research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B5F95-13F2-4634-BB66-996C22FB9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6039" y="645591"/>
            <a:ext cx="9144000" cy="445855"/>
          </a:xfrm>
        </p:spPr>
        <p:txBody>
          <a:bodyPr/>
          <a:lstStyle/>
          <a:p>
            <a:r>
              <a:rPr lang="en-US" sz="1800" b="1" dirty="0"/>
              <a:t>White Papers, Blueprints and Application Prototypes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AA9038-1831-4518-ABC2-71604364A657}"/>
              </a:ext>
            </a:extLst>
          </p:cNvPr>
          <p:cNvSpPr txBox="1"/>
          <p:nvPr/>
        </p:nvSpPr>
        <p:spPr>
          <a:xfrm>
            <a:off x="275063" y="1305341"/>
            <a:ext cx="1174595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rgbClr val="000000"/>
                </a:solidFill>
                <a:latin typeface="Lucida Grande"/>
              </a:rPr>
              <a:t>Publications: White Papers, Background Research and Blueprints </a:t>
            </a:r>
            <a:br>
              <a:rPr lang="en-US" sz="1000" b="1" dirty="0">
                <a:solidFill>
                  <a:srgbClr val="000000"/>
                </a:solidFill>
                <a:latin typeface="Lucida Grande"/>
              </a:rPr>
            </a:br>
            <a:br>
              <a:rPr lang="en-US" sz="1000" dirty="0">
                <a:solidFill>
                  <a:srgbClr val="000000"/>
                </a:solidFill>
                <a:latin typeface="Lucida Grande"/>
              </a:rPr>
            </a:b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The Data Director Agentic AI Tool Blueprint. (Open, Technology-Agnostic Blueprint v0.1, Capabilities Based Model). 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2"/>
              </a:rPr>
              <a:t>Final Draft PDF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, 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3"/>
              </a:rPr>
              <a:t>Doc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). Research Data Alliance Global Agentic AI </a:t>
            </a:r>
            <a:r>
              <a:rPr lang="en-US" sz="1000" b="0" i="0" dirty="0" err="1">
                <a:solidFill>
                  <a:srgbClr val="000000"/>
                </a:solidFill>
                <a:effectLst/>
                <a:latin typeface="Lucida Grande"/>
              </a:rPr>
              <a:t>Intiative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 (Microsoft/RDA Sponsored). July 2026. (Contributor).</a:t>
            </a:r>
            <a:b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</a:br>
            <a:endParaRPr lang="en-US" sz="1000" b="0" i="0" dirty="0">
              <a:solidFill>
                <a:srgbClr val="000000"/>
              </a:solidFill>
              <a:effectLst/>
              <a:latin typeface="Lucida Grande"/>
            </a:endParaRPr>
          </a:p>
          <a:p>
            <a:pPr algn="l"/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Uzwyshyn, Raymond J. 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4"/>
              </a:rPr>
              <a:t>Diagnostic Synthesis: Biomedical Research Data, Metadata, and Discovery Through Imaging, Genomics, Sensors, and AI 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. RDA VANTAGE Working Group Background Document. ResearchGate, Preprint. August 2026.</a:t>
            </a:r>
            <a:b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</a:br>
            <a:endParaRPr lang="en-US" sz="1000" b="0" i="0" dirty="0">
              <a:solidFill>
                <a:srgbClr val="000000"/>
              </a:solidFill>
              <a:effectLst/>
              <a:latin typeface="Lucida Grande"/>
            </a:endParaRPr>
          </a:p>
          <a:p>
            <a:pPr algn="l"/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Uzwyshyn, Raymond J. 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5"/>
              </a:rPr>
              <a:t>The Research Data Director — Biomedical Variant: A Persona-Based Agentic AI Architectural Blueprint for Biomedical Research Data, Metadata, Crosswalks, and Governed Publication 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. RDA VANTAGE Working Group Blueprint Document. (Prototype App Below). Preprint. August 2026. ResearchGate.</a:t>
            </a:r>
          </a:p>
          <a:p>
            <a:pPr algn="l"/>
            <a:endParaRPr lang="en-US" sz="1000" dirty="0">
              <a:solidFill>
                <a:srgbClr val="000000"/>
              </a:solidFill>
              <a:latin typeface="Lucida Grande"/>
            </a:endParaRPr>
          </a:p>
          <a:p>
            <a:pPr algn="l"/>
            <a:r>
              <a:rPr lang="en-US" sz="1000" b="0" i="0" dirty="0">
                <a:effectLst/>
                <a:latin typeface="Lucida Grande"/>
                <a:hlinkClick r:id="rId6"/>
              </a:rPr>
              <a:t>The Research Data Director: A Persona-Based Agentic AI Architectural Blueprint for Research Data, Metadata, Schema Creation and Data Repository Publication v08.2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. (Build </a:t>
            </a:r>
            <a:r>
              <a:rPr lang="en-US" sz="1000" b="0" i="0" dirty="0">
                <a:effectLst/>
                <a:latin typeface="Lucida Grande"/>
                <a:hlinkClick r:id="rId7"/>
              </a:rPr>
              <a:t>Specification PDF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, </a:t>
            </a:r>
            <a:r>
              <a:rPr lang="en-US" sz="1000" b="0" i="0" dirty="0">
                <a:effectLst/>
                <a:latin typeface="Lucida Grande"/>
                <a:hlinkClick r:id="rId8"/>
              </a:rPr>
              <a:t>Technical MD File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 , </a:t>
            </a:r>
            <a:r>
              <a:rPr lang="en-US" sz="1000" b="0" i="0" dirty="0">
                <a:effectLst/>
                <a:latin typeface="Lucida Grande"/>
                <a:hlinkClick r:id="rId9"/>
              </a:rPr>
              <a:t>Personas Doc.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 Prototypes Below in Programming Section) Based on Work from the Research Data Alliance and Microsoft International Working Group. Research Data Alliance. April-June, 2026 (Author).</a:t>
            </a:r>
            <a:b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</a:br>
            <a:b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</a:br>
            <a:r>
              <a:rPr lang="en-US" sz="1000" i="0" dirty="0">
                <a:solidFill>
                  <a:srgbClr val="000000"/>
                </a:solidFill>
                <a:effectLst/>
                <a:latin typeface="Lucida Grande"/>
                <a:hlinkClick r:id="rId10"/>
              </a:rPr>
              <a:t>Spatial</a:t>
            </a:r>
            <a:r>
              <a:rPr lang="en-US" sz="1000" b="1" i="0" dirty="0">
                <a:solidFill>
                  <a:srgbClr val="000000"/>
                </a:solidFill>
                <a:effectLst/>
                <a:latin typeface="Lucida Grande"/>
                <a:hlinkClick r:id="rId10"/>
              </a:rPr>
              <a:t> </a:t>
            </a:r>
            <a:r>
              <a:rPr lang="en-US" sz="1000" i="0" dirty="0">
                <a:solidFill>
                  <a:srgbClr val="000000"/>
                </a:solidFill>
                <a:effectLst/>
                <a:latin typeface="Lucida Grande"/>
                <a:hlinkClick r:id="rId10"/>
              </a:rPr>
              <a:t>Synthesis: Research Data, Metadata and Discovery Through GIS, AI, Satellites and Drones</a:t>
            </a:r>
            <a:r>
              <a:rPr lang="en-US" sz="1000" i="0" dirty="0">
                <a:solidFill>
                  <a:srgbClr val="000000"/>
                </a:solidFill>
                <a:effectLst/>
                <a:latin typeface="Lucida Grande"/>
              </a:rPr>
              <a:t>. 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(White Paper). </a:t>
            </a:r>
            <a:r>
              <a:rPr lang="en-US" sz="1000" i="0" dirty="0">
                <a:solidFill>
                  <a:srgbClr val="000000"/>
                </a:solidFill>
                <a:effectLst/>
                <a:latin typeface="Lucida Grande"/>
              </a:rPr>
              <a:t>ResearchGate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   UCR AI/GIS/Drones/Planet Imagery Workshops.  April 2026.   </a:t>
            </a:r>
            <a:b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</a:br>
            <a:br>
              <a:rPr lang="en-US" sz="1000" i="0" dirty="0">
                <a:solidFill>
                  <a:srgbClr val="000000"/>
                </a:solidFill>
                <a:effectLst/>
                <a:latin typeface="Lucida Grande"/>
              </a:rPr>
            </a:br>
            <a:r>
              <a:rPr lang="en-US" sz="1200" b="1" i="0" dirty="0">
                <a:solidFill>
                  <a:srgbClr val="000000"/>
                </a:solidFill>
                <a:effectLst/>
                <a:latin typeface="Lucida Grande"/>
              </a:rPr>
              <a:t>Presentations</a:t>
            </a:r>
            <a:br>
              <a:rPr lang="en-US" sz="1000" b="1" i="0" dirty="0">
                <a:solidFill>
                  <a:srgbClr val="000000"/>
                </a:solidFill>
                <a:effectLst/>
                <a:latin typeface="Lucida Grande"/>
              </a:rPr>
            </a:br>
            <a:br>
              <a:rPr lang="en-US" sz="1000" b="1" i="0" dirty="0">
                <a:solidFill>
                  <a:srgbClr val="000000"/>
                </a:solidFill>
                <a:effectLst/>
                <a:latin typeface="Lucida Grande"/>
              </a:rPr>
            </a:b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The Research Data Director: A Persona-Based Agentic AI Blueprint for FAIR Research Data, Metadata, and Schema and Crosswalk Workflows (Poster Presentation). Research Data Alliance 27th Plenary Meeting (RDA P27) London, UK, Kia Oval, October 6 2026.</a:t>
            </a:r>
            <a:br>
              <a:rPr lang="en-US" sz="1000" b="1" i="0" dirty="0">
                <a:solidFill>
                  <a:srgbClr val="000000"/>
                </a:solidFill>
                <a:effectLst/>
                <a:latin typeface="Lucida Grande"/>
              </a:rPr>
            </a:br>
            <a:br>
              <a:rPr lang="en-US" sz="1000" b="1" i="0" dirty="0">
                <a:solidFill>
                  <a:srgbClr val="000000"/>
                </a:solidFill>
                <a:effectLst/>
                <a:latin typeface="Lucida Grande"/>
              </a:rPr>
            </a:br>
            <a:r>
              <a:rPr lang="en-US" sz="1000" b="0" i="0" dirty="0">
                <a:effectLst/>
                <a:latin typeface="Lucida Grande"/>
                <a:hlinkClick r:id="rId11"/>
              </a:rPr>
              <a:t>Building A Persona Based Agentic AI Research Data Director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. (</a:t>
            </a:r>
            <a:r>
              <a:rPr lang="en-US" sz="1000" b="0" i="0" dirty="0">
                <a:effectLst/>
                <a:latin typeface="Lucida Grande"/>
                <a:hlinkClick r:id="rId12"/>
              </a:rPr>
              <a:t>PPT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). Artificial Intelligence and Data Visitation International Working Group (AIDV), Research Data Alliance (RDA). July 13, 2026.</a:t>
            </a:r>
            <a:b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</a:br>
            <a:b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</a:b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The Data Director Agentic AI Tool Blueprint: Capabilities Based Model. </a:t>
            </a:r>
            <a:r>
              <a:rPr lang="en-US" sz="1000" b="0" i="0" dirty="0">
                <a:effectLst/>
                <a:latin typeface="Lucida Grande"/>
                <a:hlinkClick r:id="rId13"/>
              </a:rPr>
              <a:t>Brief Presentation PPT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 and Overview Videos (MP4): </a:t>
            </a:r>
            <a:r>
              <a:rPr lang="en-US" sz="1000" b="0" i="0" dirty="0">
                <a:effectLst/>
                <a:latin typeface="Lucida Grande"/>
                <a:hlinkClick r:id="rId14"/>
              </a:rPr>
              <a:t>Simplified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 and </a:t>
            </a:r>
            <a:r>
              <a:rPr lang="en-US" sz="1000" b="0" i="0" dirty="0">
                <a:effectLst/>
                <a:latin typeface="Lucida Grande"/>
                <a:hlinkClick r:id="rId15"/>
              </a:rPr>
              <a:t>Advanced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. Research Data Alliance/Microsoft Sponsored Agentic AI Initiative, Contributor. University of California, Riverside, Research Services Divisional Overview, July 2026. </a:t>
            </a:r>
            <a:b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</a:br>
            <a:b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</a:br>
            <a:r>
              <a:rPr lang="en-US" sz="1200" b="1" i="0" dirty="0">
                <a:solidFill>
                  <a:srgbClr val="000000"/>
                </a:solidFill>
                <a:effectLst/>
                <a:latin typeface="Lucida Grande"/>
              </a:rPr>
              <a:t>Prototypes</a:t>
            </a:r>
            <a:b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</a:br>
            <a:b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</a:b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The Research Data Director (Agentic AI Persona Based Model). Blueprint. Prototypes and Proof of Concept Beta Apps. V1 (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16"/>
              </a:rPr>
              <a:t>HTML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, 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17"/>
              </a:rPr>
              <a:t>Artifacts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: Hard-Coded/Friendly UI v1-v4, V2 (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18"/>
              </a:rPr>
              <a:t>HTML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,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17"/>
              </a:rPr>
              <a:t> Artifacts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) V3 (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19"/>
              </a:rPr>
              <a:t>HTML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, 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17"/>
              </a:rPr>
              <a:t>Artifacts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), V4 ((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20"/>
              </a:rPr>
              <a:t>HTML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, 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17"/>
              </a:rPr>
              <a:t>Artifacts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). V5+ Anthropic API (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21"/>
              </a:rPr>
              <a:t>HTML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, 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22"/>
              </a:rPr>
              <a:t>Artifacts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). V10+ Persona Based Models. V10 (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23"/>
              </a:rPr>
              <a:t>HTML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, 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24"/>
              </a:rPr>
              <a:t>Artifacts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), w/Demo V11 (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24"/>
              </a:rPr>
              <a:t>Artifacts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, 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25"/>
              </a:rPr>
              <a:t>HTML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), V12 Sound Experiment/Need Eleven Labs (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24"/>
              </a:rPr>
              <a:t>Artifacts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, 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26"/>
              </a:rPr>
              <a:t>HTML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) (Opus 4.8 and Anthropic Fable). June 2026.</a:t>
            </a:r>
            <a:b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</a:br>
            <a:endParaRPr lang="en-US" sz="1000" b="0" i="0" dirty="0">
              <a:solidFill>
                <a:srgbClr val="000000"/>
              </a:solidFill>
              <a:effectLst/>
              <a:latin typeface="Lucida Grande"/>
            </a:endParaRPr>
          </a:p>
          <a:p>
            <a:pPr algn="l"/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27"/>
              </a:rPr>
              <a:t>Medical Research Data Director (Variant): Biomedical Metadata &amp; Crosswalk Studio 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. AI-assisted research-informatics prototype for multimodal biomedical research: dataset registration, metadata normalization, provenance and quality assessment, and human-reviewed crosswalks among DICOM, LOINC, SNOMED CT, RADLEX/PI-RADS, UCUM and FHIR. Includes an AI Crosswalk Assistant and FHIR Concept Map, metadata crosswalk and research-manifest exports. August 2026. ( 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5"/>
              </a:rPr>
              <a:t>Biomedical Blueprint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, 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  <a:hlinkClick r:id="rId4"/>
              </a:rPr>
              <a:t>Research Background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Lucida Grande"/>
              </a:rPr>
              <a:t> )</a:t>
            </a:r>
          </a:p>
          <a:p>
            <a:br>
              <a:rPr lang="en-US" sz="1000" b="1" i="0" dirty="0">
                <a:solidFill>
                  <a:srgbClr val="000000"/>
                </a:solidFill>
                <a:effectLst/>
                <a:latin typeface="Lucida Grande"/>
              </a:rPr>
            </a:br>
            <a:endParaRPr lang="en-US" sz="1000" b="1" i="0" dirty="0">
              <a:solidFill>
                <a:srgbClr val="000000"/>
              </a:solidFill>
              <a:effectLst/>
              <a:latin typeface="Lucida Grande"/>
            </a:endParaRP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0485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3B29B-7851-45F8-AFF5-E164DEF560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3708" y="2235200"/>
            <a:ext cx="9144000" cy="2387600"/>
          </a:xfrm>
        </p:spPr>
        <p:txBody>
          <a:bodyPr/>
          <a:lstStyle/>
          <a:p>
            <a:r>
              <a:rPr lang="en-US" sz="3200" b="1" dirty="0"/>
              <a:t>Thank you</a:t>
            </a:r>
            <a:br>
              <a:rPr lang="en-US" sz="3200" b="1" dirty="0"/>
            </a:br>
            <a:br>
              <a:rPr lang="en-US" sz="2400" b="1" dirty="0"/>
            </a:br>
            <a:r>
              <a:rPr lang="en-US" sz="2400" b="1" dirty="0"/>
              <a:t>Research Data Alliance</a:t>
            </a:r>
            <a:br>
              <a:rPr lang="en-US" sz="2400" b="1" dirty="0"/>
            </a:br>
            <a:r>
              <a:rPr lang="en-US" sz="2400" b="1" dirty="0"/>
              <a:t>California Digital Library  </a:t>
            </a:r>
            <a:br>
              <a:rPr lang="en-US" sz="2400" b="1" dirty="0"/>
            </a:br>
            <a:br>
              <a:rPr lang="en-US" sz="2400" b="1" dirty="0"/>
            </a:br>
            <a:r>
              <a:rPr lang="en-US" sz="2000" b="1" dirty="0"/>
              <a:t>Becky Grady, Maria </a:t>
            </a:r>
            <a:r>
              <a:rPr lang="en-US" sz="2000" b="1" dirty="0" err="1"/>
              <a:t>Praetzellis</a:t>
            </a:r>
            <a:r>
              <a:rPr lang="en-US" sz="2000" b="1" dirty="0"/>
              <a:t> and Connie Claire!</a:t>
            </a:r>
          </a:p>
        </p:txBody>
      </p:sp>
    </p:spTree>
    <p:extLst>
      <p:ext uri="{BB962C8B-B14F-4D97-AF65-F5344CB8AC3E}">
        <p14:creationId xmlns:p14="http://schemas.microsoft.com/office/powerpoint/2010/main" val="3121378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D4076-E9F9-473E-AE3E-EB1A427BC6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5809" y="336569"/>
            <a:ext cx="10251688" cy="722158"/>
          </a:xfrm>
        </p:spPr>
        <p:txBody>
          <a:bodyPr/>
          <a:lstStyle/>
          <a:p>
            <a:r>
              <a:rPr lang="en-US" sz="2400" b="1" dirty="0"/>
              <a:t>AIDV/Vantage: Sensitive Data, Privacy, Security Governance </a:t>
            </a:r>
            <a:br>
              <a:rPr lang="en-US" sz="2400" b="1" dirty="0"/>
            </a:br>
            <a:r>
              <a:rPr lang="en-US" sz="2400" b="1" dirty="0"/>
              <a:t>Biomedical Focused Research Data Director, August, 2026</a:t>
            </a:r>
            <a:br>
              <a:rPr lang="en-US" sz="2400" b="1" dirty="0"/>
            </a:br>
            <a:r>
              <a:rPr lang="en-US" sz="2000" dirty="0"/>
              <a:t>Biomedical Variant, </a:t>
            </a:r>
            <a:r>
              <a:rPr lang="en-US" sz="2000" dirty="0">
                <a:hlinkClick r:id="rId2"/>
              </a:rPr>
              <a:t>Background Research</a:t>
            </a:r>
            <a:r>
              <a:rPr lang="en-US" sz="2000" dirty="0"/>
              <a:t>,   </a:t>
            </a:r>
            <a:r>
              <a:rPr lang="en-US" sz="2000" dirty="0">
                <a:hlinkClick r:id="rId3"/>
              </a:rPr>
              <a:t>Blueprint </a:t>
            </a:r>
            <a:r>
              <a:rPr lang="en-US" sz="2000" dirty="0"/>
              <a:t>and </a:t>
            </a:r>
            <a:r>
              <a:rPr lang="en-US" sz="2000" dirty="0">
                <a:hlinkClick r:id="rId4"/>
              </a:rPr>
              <a:t>Prototype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4E57A0-99F8-407D-BC67-8F2B865D2A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317" y="1190760"/>
            <a:ext cx="10965365" cy="580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74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D351B2-BA47-44E8-8552-698653E1F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30" y="0"/>
            <a:ext cx="70056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320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ED90-27A3-4141-A59D-F3DBEC3C79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D212CB-D96E-4A1A-9950-AF7D0A3790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3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1047</Words>
  <Application>Microsoft Office PowerPoint</Application>
  <PresentationFormat>Widescreen</PresentationFormat>
  <Paragraphs>25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Lucida Grande</vt:lpstr>
      <vt:lpstr>Office Theme</vt:lpstr>
      <vt:lpstr>Research Data Alliance US Cohort Participation 2026 </vt:lpstr>
      <vt:lpstr> Joined RDA Global Agentic AI Initiative March 2026 Data Director Agentic AI Blueprint (Foundation for Application)</vt:lpstr>
      <vt:lpstr> Blueprint August 2026 Capabilities Based Model Endorsed by RDA September 6th, 2026</vt:lpstr>
      <vt:lpstr>PowerPoint Presentation</vt:lpstr>
      <vt:lpstr>Person Based Agentic AI  Research Data Director  WG Presentations and Prototypes, July 2026</vt:lpstr>
      <vt:lpstr>RDA Plenary 27  (London, Panel and Poster)</vt:lpstr>
      <vt:lpstr>Next Steps 2026-2027 Potential Implementations and Implementors Sensitive Data WG, Biomedical Apps,  Capabilities/Persona WG Model  July-September 2026 Invitations to Present Blueprint and Prototypes to Other RDA Groups  AIDV Working Group Blueprint Presentation July 2026 AI and Data Visitation: Ethical, Legal, Technical Challenges of AI in Scientific Research,  (secure processing environments)  VANTAGE WG Prototype Presentation, July   (Implementation of Medical/Biomedical Sensitive Data/Privacy with Agentic AI  (Paty Buendia, Seonyoung Kim, Francis Crawley)  RDA Data Director Implementation September - October (Beginnings Group)</vt:lpstr>
      <vt:lpstr>Related 2026 RDA Research</vt:lpstr>
      <vt:lpstr>Thank you  Research Data Alliance California Digital Library    Becky Grady, Maria Praetzellis and Connie Claire!</vt:lpstr>
      <vt:lpstr>AIDV/Vantage: Sensitive Data, Privacy, Security Governance  Biomedical Focused Research Data Director, August, 2026 Biomedical Variant, Background Research,   Blueprint and Prototype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Data Alliance US Cohort Participation</dc:title>
  <dc:creator>Raymond Uzwyshyn</dc:creator>
  <cp:lastModifiedBy>Raymond Uzwyshyn</cp:lastModifiedBy>
  <cp:revision>18</cp:revision>
  <dcterms:created xsi:type="dcterms:W3CDTF">2026-09-16T22:19:55Z</dcterms:created>
  <dcterms:modified xsi:type="dcterms:W3CDTF">2026-09-24T20:49:22Z</dcterms:modified>
</cp:coreProperties>
</file>