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93" r:id="rId6"/>
    <p:sldId id="321" r:id="rId7"/>
    <p:sldId id="261" r:id="rId8"/>
    <p:sldId id="322" r:id="rId9"/>
    <p:sldId id="325" r:id="rId10"/>
    <p:sldId id="340" r:id="rId11"/>
    <p:sldId id="327" r:id="rId12"/>
    <p:sldId id="341" r:id="rId13"/>
    <p:sldId id="339" r:id="rId14"/>
    <p:sldId id="274" r:id="rId15"/>
    <p:sldId id="276" r:id="rId16"/>
    <p:sldId id="343" r:id="rId17"/>
    <p:sldId id="345" r:id="rId18"/>
    <p:sldId id="344" r:id="rId19"/>
    <p:sldId id="342" r:id="rId20"/>
    <p:sldId id="278" r:id="rId21"/>
    <p:sldId id="279" r:id="rId22"/>
    <p:sldId id="280" r:id="rId23"/>
    <p:sldId id="281" r:id="rId24"/>
    <p:sldId id="346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embeddedFontLst>
    <p:embeddedFont>
      <p:font typeface="Fira Sans" panose="020B0503050000020004" pitchFamily="34" charset="0"/>
      <p:regular r:id="rId37"/>
      <p:bold r:id="rId38"/>
      <p:italic r:id="rId39"/>
      <p:boldItalic r:id="rId40"/>
    </p:embeddedFont>
    <p:embeddedFont>
      <p:font typeface="Fira Sans Medium" panose="020B0603050000020004" pitchFamily="34" charset="0"/>
      <p:regular r:id="rId41"/>
      <p:bold r:id="rId42"/>
      <p:italic r:id="rId43"/>
      <p:boldItalic r:id="rId44"/>
    </p:embeddedFont>
    <p:embeddedFont>
      <p:font typeface="Franklin Gothic Book" panose="020B0503020102020204" pitchFamily="34" charset="0"/>
      <p:regular r:id="rId45"/>
      <p:italic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  <p:embeddedFont>
      <p:font typeface="Segoe UI Black" panose="020B0A02040204020203" pitchFamily="34" charset="0"/>
      <p:bold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">
          <p15:clr>
            <a:srgbClr val="A4A3A4"/>
          </p15:clr>
        </p15:guide>
        <p15:guide id="2" orient="horz" pos="240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2232">
          <p15:clr>
            <a:srgbClr val="A4A3A4"/>
          </p15:clr>
        </p15:guide>
        <p15:guide id="6" orient="horz" pos="52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i3UpJnsQzcqiJPeZnUx6gQjzK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B89A8-09AD-7FD4-C9D2-FD03DBB226E3}" v="48" dt="2026-04-17T00:03:19.267"/>
    <p1510:client id="{56665E13-CD4C-07C6-FEBC-2145FC6A9711}" v="15" dt="2026-04-16T23:52:30.929"/>
    <p1510:client id="{6105AD02-19F9-9917-2F48-0F1531475F68}" v="201" dt="2026-04-16T22:27:57.214"/>
    <p1510:client id="{9186B733-613D-7A1C-8E00-3CE9DA865E66}" v="115" dt="2026-04-17T15:37:59.990"/>
    <p1510:client id="{F1367D6F-9E95-63E7-453A-6A7E4582BD98}" v="18" dt="2026-04-16T16:08:45.932"/>
    <p1510:client id="{F2515386-8914-1A8F-BD1D-B3AAAA1FA55B}" v="1" dt="2026-04-16T17:20:36.195"/>
  </p1510:revLst>
</p1510:revInfo>
</file>

<file path=ppt/tableStyles.xml><?xml version="1.0" encoding="utf-8"?>
<a:tblStyleLst xmlns:a="http://schemas.openxmlformats.org/drawingml/2006/main" def="{38EFFB90-CF61-48D1-8ACE-158881812100}">
  <a:tblStyle styleId="{38EFFB90-CF61-48D1-8ACE-1588818121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15E7CB-D263-45E0-8004-A7F4CC2A4E9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0" y="60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45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great example of this is </a:t>
            </a:r>
            <a:r>
              <a:rPr lang="en-US" b="1" err="1"/>
              <a:t>OpenClaws</a:t>
            </a:r>
            <a:r>
              <a:rPr lang="en-US" b="1"/>
              <a:t> &amp; Claude Code</a:t>
            </a:r>
            <a:r>
              <a:rPr lang="en-US"/>
              <a:t>. They runs directly on your local computer and can manage your file directories or other local computer tools; Claude code makes building web applications incredibly easy;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2" name="Google Shape;95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What tools you can use it?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I strongly recommend using Gemini with UCR account. Because it is free and relatively safe.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/>
              <a:t>UC Riverside</a:t>
            </a:r>
            <a:r>
              <a:rPr lang="en-US" sz="1100"/>
              <a:t> has made a special contract and agreement with </a:t>
            </a:r>
            <a:r>
              <a:rPr lang="en-US" sz="1100" b="1"/>
              <a:t>Google Gemini</a:t>
            </a:r>
            <a:r>
              <a:rPr lang="en-US" sz="1100"/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When you use Gemini with your official </a:t>
            </a:r>
            <a:r>
              <a:rPr lang="en-US" sz="1100" b="1"/>
              <a:t>UCR account</a:t>
            </a:r>
            <a:r>
              <a:rPr lang="en-US" sz="1100"/>
              <a:t>, </a:t>
            </a:r>
            <a:r>
              <a:rPr lang="en-US" sz="1100" err="1"/>
              <a:t>Goolge</a:t>
            </a:r>
            <a:r>
              <a:rPr lang="en-US" sz="1100"/>
              <a:t> does not train your data and store your data to safe server.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lang="en-US"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It is much safter than ChatGPT and Claude paid version.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lang="en-US"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Switch to Gemini.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20" name="Google Shape;4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349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111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83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96" name="Google Shape;4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4" name="Google Shape;5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5" name="Google Shape;5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12" name="Google Shape;5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20" name="Google Shape;5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28" name="Google Shape;5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36" name="Google Shape;5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4" name="Google Shape;5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53" name="Google Shape;55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78" name="Google Shape;5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0" name="Google Shape;6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/>
              <a:t>Thank you, Ray. </a:t>
            </a:r>
          </a:p>
          <a:p>
            <a:r>
              <a:rPr lang="en-US"/>
              <a:t>Adding to Ray’s introduction, I want to show that I’m leading AI literacy programs in library based on the directions here, focused on technology awareness and pruriency and information literacy.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7B81F-FB2C-47DC-9915-E8C5ABB40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24198581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24198581e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/>
              <a:t>\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5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5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None/>
              <a:defRPr sz="4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838200" y="1298713"/>
            <a:ext cx="10515600" cy="487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4700" b="0" i="0" u="none" strike="noStrike" cap="none">
                <a:solidFill>
                  <a:srgbClr val="1155CC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7.png"/><Relationship Id="rId5" Type="http://schemas.openxmlformats.org/officeDocument/2006/relationships/image" Target="../media/image16.jpeg"/><Relationship Id="rId10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15.jpeg"/><Relationship Id="rId1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7.png"/><Relationship Id="rId5" Type="http://schemas.openxmlformats.org/officeDocument/2006/relationships/image" Target="../media/image10.jpeg"/><Relationship Id="rId10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6.jpeg"/><Relationship Id="rId3" Type="http://schemas.openxmlformats.org/officeDocument/2006/relationships/image" Target="../media/image23.pn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code.claude.com/docs/en/overview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hyperlink" Target="https://claude.com/product/claude-code?utm_source=claude_code&amp;utm_medium=docs&amp;utm_content=quickstart_prereq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openclaw.ai/" TargetMode="External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googl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its.ucr.edu/ai" TargetMode="External"/><Relationship Id="rId4" Type="http://schemas.openxmlformats.org/officeDocument/2006/relationships/hyperlink" Target="https://notebooklm.googl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claude.com/docs/en/build-with-claude/context-window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evelopers.openai.com/api/docs/models/gpt-5.2-code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jinghanlib/x-tweet-scraper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superlative-puffpuff-6efdeb.netlify.app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jinghanlib/deidentify-app" TargetMode="External"/><Relationship Id="rId5" Type="http://schemas.openxmlformats.org/officeDocument/2006/relationships/hyperlink" Target="https://digitalscholarshipresources.com/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yful-seahorse-13c60d.netlify.app/" TargetMode="External"/><Relationship Id="rId5" Type="http://schemas.openxmlformats.org/officeDocument/2006/relationships/hyperlink" Target="https://ephemeral-crumble-c72655.netlify.app/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9.jpeg"/><Relationship Id="rId5" Type="http://schemas.openxmlformats.org/officeDocument/2006/relationships/image" Target="../media/image9.png"/><Relationship Id="rId10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0.jpeg"/><Relationship Id="rId5" Type="http://schemas.openxmlformats.org/officeDocument/2006/relationships/image" Target="../media/image16.jpeg"/><Relationship Id="rId10" Type="http://schemas.openxmlformats.org/officeDocument/2006/relationships/image" Target="../media/image9.pn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/>
          <p:nvPr/>
        </p:nvSpPr>
        <p:spPr>
          <a:xfrm>
            <a:off x="-20457" y="3037772"/>
            <a:ext cx="12212457" cy="3835570"/>
          </a:xfrm>
          <a:custGeom>
            <a:avLst/>
            <a:gdLst/>
            <a:ahLst/>
            <a:cxnLst/>
            <a:rect l="l" t="t" r="r" b="b"/>
            <a:pathLst>
              <a:path w="12212457" h="3835570" extrusionOk="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796" y="4958983"/>
            <a:ext cx="1244601" cy="37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9430" y="746428"/>
            <a:ext cx="549600" cy="25142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 txBox="1"/>
          <p:nvPr/>
        </p:nvSpPr>
        <p:spPr>
          <a:xfrm>
            <a:off x="1075822" y="802976"/>
            <a:ext cx="10019898" cy="177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UCR Library AI Initiatives</a:t>
            </a:r>
            <a:br>
              <a:rPr lang="en-US" sz="3200" b="1" i="0" u="none" strike="noStrike" cap="none" dirty="0">
                <a:latin typeface="Arial"/>
                <a:ea typeface="Arial"/>
                <a:cs typeface="Arial"/>
              </a:rPr>
            </a:b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Department of Research Services </a:t>
            </a:r>
            <a:endParaRPr dirty="0"/>
          </a:p>
        </p:txBody>
      </p:sp>
      <p:sp>
        <p:nvSpPr>
          <p:cNvPr id="31" name="Google Shape;31;p1"/>
          <p:cNvSpPr txBox="1"/>
          <p:nvPr/>
        </p:nvSpPr>
        <p:spPr>
          <a:xfrm>
            <a:off x="7229231" y="5876159"/>
            <a:ext cx="7437449" cy="78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Ray </a:t>
            </a:r>
            <a:r>
              <a:rPr lang="en-US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Uzwyshyn</a:t>
            </a:r>
            <a:r>
              <a:rPr lang="en-US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Acting AUL &amp; Director of Research Services</a:t>
            </a:r>
            <a:br>
              <a:rPr lang="en-US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Inyoung</a:t>
            </a:r>
            <a:r>
              <a:rPr lang="en-US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Shin, AI Research Librarian</a:t>
            </a:r>
            <a:br>
              <a:rPr lang="en-US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Jing Han, Digital Scholarship Librarian</a:t>
            </a:r>
            <a:br>
              <a:rPr lang="en-US" b="0" i="0" u="none" strike="noStrike" cap="none" dirty="0">
                <a:latin typeface="Arial"/>
                <a:ea typeface="Arial"/>
                <a:cs typeface="Arial"/>
              </a:rPr>
            </a:br>
            <a:r>
              <a:rPr lang="en-US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Barbara Martinez Neda, Data Research Scientist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"/>
    </mc:Choice>
    <mc:Fallback xmlns="">
      <p:transition spd="slow" advTm="40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bg2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AI RAG </a:t>
            </a:r>
            <a:r>
              <a:rPr lang="en-US" sz="2800" b="1">
                <a:solidFill>
                  <a:schemeClr val="bg2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(Retrieval-Augmented Generation)</a:t>
            </a:r>
            <a:r>
              <a:rPr lang="en-US" b="1">
                <a:solidFill>
                  <a:schemeClr val="bg2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chemeClr val="bg2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0" name="Google Shape;600;p72" title="Screenshot 2026-03-05 15493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216" y="6031123"/>
            <a:ext cx="1488969" cy="39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72"/>
          <p:cNvPicPr preferRelativeResize="0"/>
          <p:nvPr/>
        </p:nvPicPr>
        <p:blipFill rotWithShape="1">
          <a:blip r:embed="rId4">
            <a:alphaModFix/>
          </a:blip>
          <a:srcRect t="27153" b="26188"/>
          <a:stretch/>
        </p:blipFill>
        <p:spPr>
          <a:xfrm>
            <a:off x="3926668" y="5908181"/>
            <a:ext cx="2475232" cy="720376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72"/>
          <p:cNvSpPr txBox="1"/>
          <p:nvPr/>
        </p:nvSpPr>
        <p:spPr>
          <a:xfrm>
            <a:off x="6401900" y="5908181"/>
            <a:ext cx="399914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your own mini RAG; up to 50 sources 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3" name="Google Shape;603;p72" descr="Icons for Task Tools"/>
          <p:cNvGrpSpPr/>
          <p:nvPr/>
        </p:nvGrpSpPr>
        <p:grpSpPr>
          <a:xfrm>
            <a:off x="406866" y="1961607"/>
            <a:ext cx="1243027" cy="2284010"/>
            <a:chOff x="681290" y="1903421"/>
            <a:chExt cx="1752965" cy="2439139"/>
          </a:xfrm>
        </p:grpSpPr>
        <p:pic>
          <p:nvPicPr>
            <p:cNvPr id="604" name="Google Shape;604;p72" descr="booklet flyer icon vector. Isolated contour symbol illustration (Provided by Getty Images)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1290" y="2577793"/>
              <a:ext cx="1192387" cy="1192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72" descr="XLSX file color icon (Provided by Getty Images)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7843" y="2722903"/>
              <a:ext cx="866412" cy="902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72" descr="Email, Open mail, New Email icon (Provided by Getty Images)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1160166" y="1903421"/>
              <a:ext cx="915845" cy="842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72" descr="Royalty-Free photo: Computer screen showing source code | PickPik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18232" y="3614135"/>
              <a:ext cx="1192388" cy="728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2" name="Google Shape;612;p72" descr="A person in a garment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6708" y="2210680"/>
            <a:ext cx="1117554" cy="2026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3" name="Google Shape;613;p72"/>
          <p:cNvCxnSpPr/>
          <p:nvPr/>
        </p:nvCxnSpPr>
        <p:spPr>
          <a:xfrm rot="10800000" flipH="1">
            <a:off x="3231431" y="2870046"/>
            <a:ext cx="703500" cy="3300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4" name="Google Shape;614;p72"/>
          <p:cNvCxnSpPr/>
          <p:nvPr/>
        </p:nvCxnSpPr>
        <p:spPr>
          <a:xfrm rot="10800000">
            <a:off x="3130777" y="3436747"/>
            <a:ext cx="888000" cy="3300"/>
          </a:xfrm>
          <a:prstGeom prst="straightConnector1">
            <a:avLst/>
          </a:prstGeom>
          <a:noFill/>
          <a:ln w="496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15" name="Google Shape;615;p72"/>
          <p:cNvSpPr txBox="1"/>
          <p:nvPr/>
        </p:nvSpPr>
        <p:spPr>
          <a:xfrm>
            <a:off x="3280578" y="3180047"/>
            <a:ext cx="711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2"/>
          <p:cNvSpPr txBox="1"/>
          <p:nvPr/>
        </p:nvSpPr>
        <p:spPr>
          <a:xfrm>
            <a:off x="3244634" y="2616896"/>
            <a:ext cx="7113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72"/>
          <p:cNvGrpSpPr/>
          <p:nvPr/>
        </p:nvGrpSpPr>
        <p:grpSpPr>
          <a:xfrm>
            <a:off x="2408247" y="3767880"/>
            <a:ext cx="2576700" cy="1977069"/>
            <a:chOff x="2408247" y="3767880"/>
            <a:chExt cx="2576700" cy="1977069"/>
          </a:xfrm>
        </p:grpSpPr>
        <p:sp>
          <p:nvSpPr>
            <p:cNvPr id="618" name="Google Shape;618;p72"/>
            <p:cNvSpPr txBox="1"/>
            <p:nvPr/>
          </p:nvSpPr>
          <p:spPr>
            <a:xfrm>
              <a:off x="2408247" y="5418549"/>
              <a:ext cx="25767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425" tIns="39700" rIns="79425" bIns="39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Data Base</a:t>
              </a:r>
              <a:endPara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19" name="Google Shape;619;p72" descr="the database is an icon vector. Isolated contour symbol illustration (Provided by Getty Images)"/>
            <p:cNvPicPr preferRelativeResize="0"/>
            <p:nvPr/>
          </p:nvPicPr>
          <p:blipFill rotWithShape="1">
            <a:blip r:embed="rId10">
              <a:alphaModFix/>
            </a:blip>
            <a:srcRect l="5500" t="14900" r="7935" b="15677"/>
            <a:stretch/>
          </p:blipFill>
          <p:spPr>
            <a:xfrm>
              <a:off x="2870791" y="4387510"/>
              <a:ext cx="1741715" cy="10478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20" name="Google Shape;620;p72"/>
            <p:cNvCxnSpPr/>
            <p:nvPr/>
          </p:nvCxnSpPr>
          <p:spPr>
            <a:xfrm rot="10800000">
              <a:off x="3583180" y="3767880"/>
              <a:ext cx="0" cy="626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621" name="Google Shape;621;p72"/>
          <p:cNvSpPr txBox="1"/>
          <p:nvPr/>
        </p:nvSpPr>
        <p:spPr>
          <a:xfrm>
            <a:off x="1035519" y="1190370"/>
            <a:ext cx="97320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mitigate limitations of inaccuracy and low quality </a:t>
            </a:r>
            <a:endParaRPr lang="en-US" sz="2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622" name="Google Shape;622;p72"/>
          <p:cNvSpPr/>
          <p:nvPr/>
        </p:nvSpPr>
        <p:spPr>
          <a:xfrm>
            <a:off x="1697216" y="2833881"/>
            <a:ext cx="480000" cy="66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075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25" tIns="39700" rIns="79425" bIns="39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2"/>
          <p:cNvSpPr/>
          <p:nvPr/>
        </p:nvSpPr>
        <p:spPr>
          <a:xfrm>
            <a:off x="6576397" y="1984969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Ideation</a:t>
            </a:r>
            <a:endParaRPr/>
          </a:p>
        </p:txBody>
      </p:sp>
      <p:sp>
        <p:nvSpPr>
          <p:cNvPr id="624" name="Google Shape;624;p72"/>
          <p:cNvSpPr/>
          <p:nvPr/>
        </p:nvSpPr>
        <p:spPr>
          <a:xfrm>
            <a:off x="6576397" y="2301733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Brainstorm for research problems/topics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Search literature on topics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Summarize readings; literature review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72"/>
          <p:cNvSpPr/>
          <p:nvPr/>
        </p:nvSpPr>
        <p:spPr>
          <a:xfrm>
            <a:off x="9266185" y="1984969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Study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2"/>
          <p:cNvSpPr/>
          <p:nvPr/>
        </p:nvSpPr>
        <p:spPr>
          <a:xfrm>
            <a:off x="9266188" y="2301733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about survey Questionnaires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Aks about Interview Questionnaires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2"/>
          <p:cNvSpPr/>
          <p:nvPr/>
        </p:nvSpPr>
        <p:spPr>
          <a:xfrm>
            <a:off x="6576400" y="3949233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2"/>
          <p:cNvSpPr/>
          <p:nvPr/>
        </p:nvSpPr>
        <p:spPr>
          <a:xfrm>
            <a:off x="6576406" y="4265997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469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to generate Toy Data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to analyze Data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for codes &amp; methods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72"/>
          <p:cNvSpPr/>
          <p:nvPr/>
        </p:nvSpPr>
        <p:spPr>
          <a:xfrm>
            <a:off x="9261507" y="3949232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Report Findings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72"/>
          <p:cNvSpPr/>
          <p:nvPr/>
        </p:nvSpPr>
        <p:spPr>
          <a:xfrm>
            <a:off x="9261517" y="4265996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Copyedit/Grammar checks </a:t>
            </a:r>
            <a:endParaRPr/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Diagrams/Figures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digital  Applications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72"/>
          <p:cNvSpPr/>
          <p:nvPr/>
        </p:nvSpPr>
        <p:spPr>
          <a:xfrm>
            <a:off x="6574057" y="1949745"/>
            <a:ext cx="5108937" cy="3774395"/>
          </a:xfrm>
          <a:prstGeom prst="rect">
            <a:avLst/>
          </a:prstGeom>
          <a:solidFill>
            <a:srgbClr val="595959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72"/>
          <p:cNvSpPr txBox="1"/>
          <p:nvPr/>
        </p:nvSpPr>
        <p:spPr>
          <a:xfrm>
            <a:off x="6586757" y="3211338"/>
            <a:ext cx="23032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Summarize readings; literature review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40;p26">
            <a:extLst>
              <a:ext uri="{FF2B5EF4-FFF2-40B4-BE49-F238E27FC236}">
                <a16:creationId xmlns:a16="http://schemas.microsoft.com/office/drawing/2014/main" id="{55F29FC1-F22C-CF05-88FA-91BCC49796FB}"/>
              </a:ext>
            </a:extLst>
          </p:cNvPr>
          <p:cNvSpPr/>
          <p:nvPr/>
        </p:nvSpPr>
        <p:spPr>
          <a:xfrm>
            <a:off x="6576396" y="1974084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Ideation</a:t>
            </a:r>
            <a:endParaRPr sz="1400"/>
          </a:p>
        </p:txBody>
      </p:sp>
      <p:pic>
        <p:nvPicPr>
          <p:cNvPr id="3" name="Google Shape;417;p18">
            <a:extLst>
              <a:ext uri="{FF2B5EF4-FFF2-40B4-BE49-F238E27FC236}">
                <a16:creationId xmlns:a16="http://schemas.microsoft.com/office/drawing/2014/main" id="{61212208-269C-8056-D400-CE55C3D94F4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6200" y="6077267"/>
            <a:ext cx="1170533" cy="377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324;p63" descr="AI Services">
            <a:extLst>
              <a:ext uri="{FF2B5EF4-FFF2-40B4-BE49-F238E27FC236}">
                <a16:creationId xmlns:a16="http://schemas.microsoft.com/office/drawing/2014/main" id="{6A66CE90-E112-A246-FA09-3E7BDB9C7D6D}"/>
              </a:ext>
            </a:extLst>
          </p:cNvPr>
          <p:cNvGrpSpPr/>
          <p:nvPr/>
        </p:nvGrpSpPr>
        <p:grpSpPr>
          <a:xfrm>
            <a:off x="4311502" y="2434683"/>
            <a:ext cx="787607" cy="1490727"/>
            <a:chOff x="7660438" y="2579636"/>
            <a:chExt cx="2039903" cy="2358745"/>
          </a:xfrm>
        </p:grpSpPr>
        <p:pic>
          <p:nvPicPr>
            <p:cNvPr id="5" name="Google Shape;325;p63" descr="Logos Download | Claude">
              <a:extLst>
                <a:ext uri="{FF2B5EF4-FFF2-40B4-BE49-F238E27FC236}">
                  <a16:creationId xmlns:a16="http://schemas.microsoft.com/office/drawing/2014/main" id="{EF04D3A3-27CF-C118-ADFE-113150B72D91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660438" y="2579636"/>
              <a:ext cx="1929244" cy="414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326;p63" descr="Google Gemini AI tool now available – Swarthmore College – ITS Blog">
              <a:extLst>
                <a:ext uri="{FF2B5EF4-FFF2-40B4-BE49-F238E27FC236}">
                  <a16:creationId xmlns:a16="http://schemas.microsoft.com/office/drawing/2014/main" id="{435C60AC-7553-B2B0-9299-873142076171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771091" y="3242887"/>
              <a:ext cx="1929250" cy="522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27;p63" descr="Chatgpt Logo: Over 701 Royalty-Free Licensable Stock Illustrations &amp;  Drawings | Shutterstock">
              <a:extLst>
                <a:ext uri="{FF2B5EF4-FFF2-40B4-BE49-F238E27FC236}">
                  <a16:creationId xmlns:a16="http://schemas.microsoft.com/office/drawing/2014/main" id="{E78EEDF1-ED24-5E55-9C84-38F8A30F3670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185217" y="3943689"/>
              <a:ext cx="1100991" cy="9946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>
                <a:solidFill>
                  <a:schemeClr val="bg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AI Agents</a:t>
            </a:r>
            <a:endParaRPr b="1">
              <a:solidFill>
                <a:schemeClr val="bg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69" name="Google Shape;469;p22"/>
          <p:cNvCxnSpPr/>
          <p:nvPr/>
        </p:nvCxnSpPr>
        <p:spPr>
          <a:xfrm rot="10800000" flipH="1">
            <a:off x="9024091" y="2422784"/>
            <a:ext cx="984468" cy="167253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stealth" w="sm" len="sm"/>
            <a:tailEnd type="none" w="sm" len="sm"/>
          </a:ln>
        </p:spPr>
      </p:cxnSp>
      <p:cxnSp>
        <p:nvCxnSpPr>
          <p:cNvPr id="472" name="Google Shape;472;p22"/>
          <p:cNvCxnSpPr/>
          <p:nvPr/>
        </p:nvCxnSpPr>
        <p:spPr>
          <a:xfrm rot="10800000" flipH="1">
            <a:off x="9024091" y="3067251"/>
            <a:ext cx="984468" cy="21177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stealth" w="sm" len="sm"/>
            <a:tailEnd type="none" w="sm" len="sm"/>
          </a:ln>
        </p:spPr>
      </p:cxnSp>
      <p:grpSp>
        <p:nvGrpSpPr>
          <p:cNvPr id="475" name="Google Shape;475;p22" descr="AI Services"/>
          <p:cNvGrpSpPr/>
          <p:nvPr/>
        </p:nvGrpSpPr>
        <p:grpSpPr>
          <a:xfrm>
            <a:off x="7978292" y="2399870"/>
            <a:ext cx="787607" cy="1490727"/>
            <a:chOff x="7660438" y="2579636"/>
            <a:chExt cx="2039903" cy="2358745"/>
          </a:xfrm>
        </p:grpSpPr>
        <p:pic>
          <p:nvPicPr>
            <p:cNvPr id="476" name="Google Shape;476;p22" descr="Logos Download | Claud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60438" y="2579636"/>
              <a:ext cx="1929244" cy="414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22" descr="Google Gemini AI tool now available – Swarthmore College – ITS Blo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71091" y="3242887"/>
              <a:ext cx="1929250" cy="522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22" descr="Chatgpt Logo: Over 701 Royalty-Free Licensable Stock Illustrations &amp;  Drawings | Shutterstock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85217" y="3943689"/>
              <a:ext cx="1100991" cy="9946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9" name="Google Shape;479;p22" descr="A person in a garment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0500" y="2162011"/>
            <a:ext cx="1117554" cy="2026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22"/>
          <p:cNvCxnSpPr/>
          <p:nvPr/>
        </p:nvCxnSpPr>
        <p:spPr>
          <a:xfrm>
            <a:off x="9024090" y="3565813"/>
            <a:ext cx="984468" cy="170611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stealth" w="sm" len="sm"/>
            <a:tailEnd type="none" w="sm" len="sm"/>
          </a:ln>
        </p:spPr>
      </p:cxnSp>
      <p:sp>
        <p:nvSpPr>
          <p:cNvPr id="504" name="Google Shape;504;p22"/>
          <p:cNvSpPr txBox="1"/>
          <p:nvPr/>
        </p:nvSpPr>
        <p:spPr>
          <a:xfrm>
            <a:off x="6283845" y="4691323"/>
            <a:ext cx="5480490" cy="126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25" tIns="25100" rIns="50225" bIns="25100" anchor="t" anchorCtr="0">
            <a:spAutoFit/>
          </a:bodyPr>
          <a:lstStyle/>
          <a:p>
            <a:pPr marL="527050" lvl="0" indent="-34290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Connecting Gen AI models to </a:t>
            </a: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tools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4150" lvl="0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→ 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utomate Workflows? </a:t>
            </a:r>
          </a:p>
          <a:p>
            <a:pPr marL="527050" lvl="0" indent="-34290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334;p14">
            <a:extLst>
              <a:ext uri="{FF2B5EF4-FFF2-40B4-BE49-F238E27FC236}">
                <a16:creationId xmlns:a16="http://schemas.microsoft.com/office/drawing/2014/main" id="{F5FA8554-CE9A-48B4-8CF0-226E5CB9FC08}"/>
              </a:ext>
            </a:extLst>
          </p:cNvPr>
          <p:cNvGrpSpPr/>
          <p:nvPr/>
        </p:nvGrpSpPr>
        <p:grpSpPr>
          <a:xfrm>
            <a:off x="406866" y="1961607"/>
            <a:ext cx="1243027" cy="2284010"/>
            <a:chOff x="681290" y="1903421"/>
            <a:chExt cx="1752965" cy="2439139"/>
          </a:xfrm>
        </p:grpSpPr>
        <p:pic>
          <p:nvPicPr>
            <p:cNvPr id="15" name="Google Shape;335;p14" descr="booklet flyer icon vector. Isolated contour symbol illustration (Provided by Getty Images)">
              <a:extLst>
                <a:ext uri="{FF2B5EF4-FFF2-40B4-BE49-F238E27FC236}">
                  <a16:creationId xmlns:a16="http://schemas.microsoft.com/office/drawing/2014/main" id="{917681E2-78B9-FB94-D640-7BED003D37C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1290" y="2577793"/>
              <a:ext cx="1192387" cy="1192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36;p14" descr="XLSX file color icon (Provided by Getty Images)">
              <a:extLst>
                <a:ext uri="{FF2B5EF4-FFF2-40B4-BE49-F238E27FC236}">
                  <a16:creationId xmlns:a16="http://schemas.microsoft.com/office/drawing/2014/main" id="{51C2CCCC-E32F-56DD-A742-4ACC8196412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67843" y="2722903"/>
              <a:ext cx="866412" cy="902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337;p14" descr="Email, Open mail, New Email icon (Provided by Getty Images)">
              <a:extLst>
                <a:ext uri="{FF2B5EF4-FFF2-40B4-BE49-F238E27FC236}">
                  <a16:creationId xmlns:a16="http://schemas.microsoft.com/office/drawing/2014/main" id="{A41D4071-DA44-2073-C6E9-3AAE37CAA7C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1160166" y="1903421"/>
              <a:ext cx="915845" cy="842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338;p14" descr="Royalty-Free photo: Computer screen showing source code | PickPik">
              <a:extLst>
                <a:ext uri="{FF2B5EF4-FFF2-40B4-BE49-F238E27FC236}">
                  <a16:creationId xmlns:a16="http://schemas.microsoft.com/office/drawing/2014/main" id="{9309D5F2-68D2-0AA6-3AC1-78D2097C53A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18232" y="3614135"/>
              <a:ext cx="1192388" cy="728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Google Shape;479;p22" descr="A person in a garment&#10;&#10;AI-generated content may be incorrect.">
            <a:extLst>
              <a:ext uri="{FF2B5EF4-FFF2-40B4-BE49-F238E27FC236}">
                <a16:creationId xmlns:a16="http://schemas.microsoft.com/office/drawing/2014/main" id="{3F971A01-3CC1-7F7E-4BC8-4658AA0A011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6708" y="2210680"/>
            <a:ext cx="1117554" cy="2026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480;p22">
            <a:extLst>
              <a:ext uri="{FF2B5EF4-FFF2-40B4-BE49-F238E27FC236}">
                <a16:creationId xmlns:a16="http://schemas.microsoft.com/office/drawing/2014/main" id="{6FFE58AF-74ED-ECFD-068B-72FDA752DDB2}"/>
              </a:ext>
            </a:extLst>
          </p:cNvPr>
          <p:cNvCxnSpPr/>
          <p:nvPr/>
        </p:nvCxnSpPr>
        <p:spPr>
          <a:xfrm rot="10800000" flipH="1">
            <a:off x="3231431" y="2870046"/>
            <a:ext cx="703500" cy="3300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" name="Google Shape;331;p14">
            <a:extLst>
              <a:ext uri="{FF2B5EF4-FFF2-40B4-BE49-F238E27FC236}">
                <a16:creationId xmlns:a16="http://schemas.microsoft.com/office/drawing/2014/main" id="{1E0C510B-9C93-3EAD-E311-2791BEBA0320}"/>
              </a:ext>
            </a:extLst>
          </p:cNvPr>
          <p:cNvCxnSpPr/>
          <p:nvPr/>
        </p:nvCxnSpPr>
        <p:spPr>
          <a:xfrm rot="10800000">
            <a:off x="3130777" y="3436747"/>
            <a:ext cx="888000" cy="3300"/>
          </a:xfrm>
          <a:prstGeom prst="straightConnector1">
            <a:avLst/>
          </a:prstGeom>
          <a:noFill/>
          <a:ln w="496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Google Shape;333;p14">
            <a:extLst>
              <a:ext uri="{FF2B5EF4-FFF2-40B4-BE49-F238E27FC236}">
                <a16:creationId xmlns:a16="http://schemas.microsoft.com/office/drawing/2014/main" id="{F60E895C-3C28-2DA1-F04E-3D7DF80CDE73}"/>
              </a:ext>
            </a:extLst>
          </p:cNvPr>
          <p:cNvSpPr txBox="1"/>
          <p:nvPr/>
        </p:nvSpPr>
        <p:spPr>
          <a:xfrm>
            <a:off x="3280578" y="3180047"/>
            <a:ext cx="711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480;p22">
            <a:extLst>
              <a:ext uri="{FF2B5EF4-FFF2-40B4-BE49-F238E27FC236}">
                <a16:creationId xmlns:a16="http://schemas.microsoft.com/office/drawing/2014/main" id="{150AA6A0-F525-57DA-DE81-AFDA11742137}"/>
              </a:ext>
            </a:extLst>
          </p:cNvPr>
          <p:cNvCxnSpPr/>
          <p:nvPr/>
        </p:nvCxnSpPr>
        <p:spPr>
          <a:xfrm rot="10800000" flipH="1">
            <a:off x="7055750" y="2866703"/>
            <a:ext cx="703500" cy="3300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" name="Google Shape;331;p14">
            <a:extLst>
              <a:ext uri="{FF2B5EF4-FFF2-40B4-BE49-F238E27FC236}">
                <a16:creationId xmlns:a16="http://schemas.microsoft.com/office/drawing/2014/main" id="{7FB63709-CFFF-6C08-D6BC-5E5298BE1181}"/>
              </a:ext>
            </a:extLst>
          </p:cNvPr>
          <p:cNvCxnSpPr/>
          <p:nvPr/>
        </p:nvCxnSpPr>
        <p:spPr>
          <a:xfrm rot="10800000">
            <a:off x="6955096" y="3433404"/>
            <a:ext cx="888000" cy="3300"/>
          </a:xfrm>
          <a:prstGeom prst="straightConnector1">
            <a:avLst/>
          </a:prstGeom>
          <a:noFill/>
          <a:ln w="496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" name="Google Shape;333;p14">
            <a:extLst>
              <a:ext uri="{FF2B5EF4-FFF2-40B4-BE49-F238E27FC236}">
                <a16:creationId xmlns:a16="http://schemas.microsoft.com/office/drawing/2014/main" id="{498D2B69-9720-56AF-4171-9EF82DC09929}"/>
              </a:ext>
            </a:extLst>
          </p:cNvPr>
          <p:cNvSpPr txBox="1"/>
          <p:nvPr/>
        </p:nvSpPr>
        <p:spPr>
          <a:xfrm>
            <a:off x="7104897" y="3176704"/>
            <a:ext cx="711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32;p14">
            <a:extLst>
              <a:ext uri="{FF2B5EF4-FFF2-40B4-BE49-F238E27FC236}">
                <a16:creationId xmlns:a16="http://schemas.microsoft.com/office/drawing/2014/main" id="{1230AED4-6092-EDC2-06C0-32F0BCF66BE2}"/>
              </a:ext>
            </a:extLst>
          </p:cNvPr>
          <p:cNvSpPr txBox="1"/>
          <p:nvPr/>
        </p:nvSpPr>
        <p:spPr>
          <a:xfrm>
            <a:off x="7077523" y="2645404"/>
            <a:ext cx="711300" cy="26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32;p14">
            <a:extLst>
              <a:ext uri="{FF2B5EF4-FFF2-40B4-BE49-F238E27FC236}">
                <a16:creationId xmlns:a16="http://schemas.microsoft.com/office/drawing/2014/main" id="{81FB65B2-C00F-E716-144B-BC524390BDF8}"/>
              </a:ext>
            </a:extLst>
          </p:cNvPr>
          <p:cNvSpPr txBox="1"/>
          <p:nvPr/>
        </p:nvSpPr>
        <p:spPr>
          <a:xfrm>
            <a:off x="3244634" y="2616896"/>
            <a:ext cx="711300" cy="26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29;p14">
            <a:extLst>
              <a:ext uri="{FF2B5EF4-FFF2-40B4-BE49-F238E27FC236}">
                <a16:creationId xmlns:a16="http://schemas.microsoft.com/office/drawing/2014/main" id="{03079780-2F45-8147-DAF6-79A4E30BE3AF}"/>
              </a:ext>
            </a:extLst>
          </p:cNvPr>
          <p:cNvSpPr/>
          <p:nvPr/>
        </p:nvSpPr>
        <p:spPr>
          <a:xfrm>
            <a:off x="1697216" y="2833881"/>
            <a:ext cx="480000" cy="66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075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25" tIns="39700" rIns="79425" bIns="39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34;p14" descr="Task Tools Icons">
            <a:extLst>
              <a:ext uri="{FF2B5EF4-FFF2-40B4-BE49-F238E27FC236}">
                <a16:creationId xmlns:a16="http://schemas.microsoft.com/office/drawing/2014/main" id="{04B959A5-C8BA-59D5-5199-83D759193EFF}"/>
              </a:ext>
            </a:extLst>
          </p:cNvPr>
          <p:cNvGrpSpPr/>
          <p:nvPr/>
        </p:nvGrpSpPr>
        <p:grpSpPr>
          <a:xfrm>
            <a:off x="10009902" y="1879325"/>
            <a:ext cx="1243027" cy="2284010"/>
            <a:chOff x="681290" y="1903421"/>
            <a:chExt cx="1752965" cy="2439139"/>
          </a:xfrm>
        </p:grpSpPr>
        <p:pic>
          <p:nvPicPr>
            <p:cNvPr id="40" name="Google Shape;335;p14" descr="booklet flyer icon vector. Isolated contour symbol illustration (Provided by Getty Images)">
              <a:extLst>
                <a:ext uri="{FF2B5EF4-FFF2-40B4-BE49-F238E27FC236}">
                  <a16:creationId xmlns:a16="http://schemas.microsoft.com/office/drawing/2014/main" id="{482F2B6B-571A-C27C-1BC6-5923A9887C1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1290" y="2577793"/>
              <a:ext cx="1192387" cy="1192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336;p14" descr="XLSX file color icon (Provided by Getty Images)">
              <a:extLst>
                <a:ext uri="{FF2B5EF4-FFF2-40B4-BE49-F238E27FC236}">
                  <a16:creationId xmlns:a16="http://schemas.microsoft.com/office/drawing/2014/main" id="{70E9B4EF-3481-9631-4F93-A08B3850187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67843" y="2722903"/>
              <a:ext cx="866412" cy="902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337;p14" descr="Email, Open mail, New Email icon (Provided by Getty Images)">
              <a:extLst>
                <a:ext uri="{FF2B5EF4-FFF2-40B4-BE49-F238E27FC236}">
                  <a16:creationId xmlns:a16="http://schemas.microsoft.com/office/drawing/2014/main" id="{85FE51E8-C796-F9AB-3C5F-EE967143DF8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1160166" y="1903421"/>
              <a:ext cx="915845" cy="842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338;p14" descr="Royalty-Free photo: Computer screen showing source code | PickPik">
              <a:extLst>
                <a:ext uri="{FF2B5EF4-FFF2-40B4-BE49-F238E27FC236}">
                  <a16:creationId xmlns:a16="http://schemas.microsoft.com/office/drawing/2014/main" id="{3849AAD2-2A03-1876-2344-C344C0FF84B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18232" y="3614135"/>
              <a:ext cx="1192388" cy="728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Google Shape;417;p18">
            <a:extLst>
              <a:ext uri="{FF2B5EF4-FFF2-40B4-BE49-F238E27FC236}">
                <a16:creationId xmlns:a16="http://schemas.microsoft.com/office/drawing/2014/main" id="{E12DA9CA-79C9-B32E-8BBB-0F371FD80C6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6200" y="6077267"/>
            <a:ext cx="1170533" cy="3779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64;p79">
            <a:extLst>
              <a:ext uri="{FF2B5EF4-FFF2-40B4-BE49-F238E27FC236}">
                <a16:creationId xmlns:a16="http://schemas.microsoft.com/office/drawing/2014/main" id="{BA525254-093E-FDA7-106D-94C82BF355E4}"/>
              </a:ext>
            </a:extLst>
          </p:cNvPr>
          <p:cNvSpPr txBox="1"/>
          <p:nvPr/>
        </p:nvSpPr>
        <p:spPr>
          <a:xfrm>
            <a:off x="838199" y="1185826"/>
            <a:ext cx="101176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Connect AI to External Tools; Automating Your Tasks? </a:t>
            </a:r>
            <a:endParaRPr sz="1600" dirty="0"/>
          </a:p>
        </p:txBody>
      </p:sp>
      <p:grpSp>
        <p:nvGrpSpPr>
          <p:cNvPr id="3" name="Google Shape;324;p63" descr="AI Services">
            <a:extLst>
              <a:ext uri="{FF2B5EF4-FFF2-40B4-BE49-F238E27FC236}">
                <a16:creationId xmlns:a16="http://schemas.microsoft.com/office/drawing/2014/main" id="{3B91AD5D-0874-1C72-A58A-99585D3172B4}"/>
              </a:ext>
            </a:extLst>
          </p:cNvPr>
          <p:cNvGrpSpPr/>
          <p:nvPr/>
        </p:nvGrpSpPr>
        <p:grpSpPr>
          <a:xfrm>
            <a:off x="4311502" y="2434683"/>
            <a:ext cx="787607" cy="1490727"/>
            <a:chOff x="7660438" y="2579636"/>
            <a:chExt cx="2039903" cy="2358745"/>
          </a:xfrm>
        </p:grpSpPr>
        <p:pic>
          <p:nvPicPr>
            <p:cNvPr id="4" name="Google Shape;325;p63" descr="Logos Download | Claude">
              <a:extLst>
                <a:ext uri="{FF2B5EF4-FFF2-40B4-BE49-F238E27FC236}">
                  <a16:creationId xmlns:a16="http://schemas.microsoft.com/office/drawing/2014/main" id="{EA2376AB-1872-1841-0188-38277BC158C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60438" y="2579636"/>
              <a:ext cx="1929244" cy="414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326;p63" descr="Google Gemini AI tool now available – Swarthmore College – ITS Blog">
              <a:extLst>
                <a:ext uri="{FF2B5EF4-FFF2-40B4-BE49-F238E27FC236}">
                  <a16:creationId xmlns:a16="http://schemas.microsoft.com/office/drawing/2014/main" id="{D0698E92-F2BB-8E9D-B60F-CBA1B1557F2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71091" y="3242887"/>
              <a:ext cx="1929250" cy="522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27;p63" descr="Chatgpt Logo: Over 701 Royalty-Free Licensable Stock Illustrations &amp;  Drawings | Shutterstock">
              <a:extLst>
                <a:ext uri="{FF2B5EF4-FFF2-40B4-BE49-F238E27FC236}">
                  <a16:creationId xmlns:a16="http://schemas.microsoft.com/office/drawing/2014/main" id="{475A2020-45B2-9D92-0F7D-2EAFD609A00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85217" y="3943689"/>
              <a:ext cx="1100991" cy="99469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745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7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>
                <a:solidFill>
                  <a:schemeClr val="bg2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AI Agents</a:t>
            </a:r>
            <a:endParaRPr b="1">
              <a:solidFill>
                <a:schemeClr val="bg2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3" name="Google Shape;743;p79" descr="Claude Code: What It Is, How It's Different, and Why Non-Technical People  Should Use 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659" y="2305614"/>
            <a:ext cx="2539432" cy="202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9" descr="A red cartoon character with eyes and a black background for OpenCla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95" y="2498820"/>
            <a:ext cx="2105041" cy="1530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79"/>
          <p:cNvGrpSpPr/>
          <p:nvPr/>
        </p:nvGrpSpPr>
        <p:grpSpPr>
          <a:xfrm>
            <a:off x="7978292" y="2399870"/>
            <a:ext cx="787607" cy="1490727"/>
            <a:chOff x="7660438" y="2579636"/>
            <a:chExt cx="2039903" cy="2358745"/>
          </a:xfrm>
        </p:grpSpPr>
        <p:pic>
          <p:nvPicPr>
            <p:cNvPr id="755" name="Google Shape;755;p79" descr="Logos Download | Claud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60438" y="2579636"/>
              <a:ext cx="1929244" cy="414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6" name="Google Shape;756;p79" descr="Google Gemini AI tool now available – Swarthmore College – ITS Blo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71091" y="3242887"/>
              <a:ext cx="1929250" cy="522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7" name="Google Shape;757;p79" descr="Chatgpt Logo: Over 701 Royalty-Free Licensable Stock Illustrations &amp;  Drawings | Shutterstock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85217" y="3943689"/>
              <a:ext cx="1100991" cy="9946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8" name="Google Shape;758;p79" descr="A person in a garment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70500" y="2162011"/>
            <a:ext cx="1117554" cy="2026716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79"/>
          <p:cNvSpPr txBox="1"/>
          <p:nvPr/>
        </p:nvSpPr>
        <p:spPr>
          <a:xfrm>
            <a:off x="838199" y="1185826"/>
            <a:ext cx="1011766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Connect AI to External Tools; Automating Your Tasks? </a:t>
            </a:r>
            <a:endParaRPr sz="1600"/>
          </a:p>
        </p:txBody>
      </p:sp>
      <p:cxnSp>
        <p:nvCxnSpPr>
          <p:cNvPr id="765" name="Google Shape;765;p79"/>
          <p:cNvCxnSpPr/>
          <p:nvPr/>
        </p:nvCxnSpPr>
        <p:spPr>
          <a:xfrm rot="10800000" flipH="1">
            <a:off x="7055750" y="2866703"/>
            <a:ext cx="703500" cy="3300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6" name="Google Shape;766;p79"/>
          <p:cNvCxnSpPr/>
          <p:nvPr/>
        </p:nvCxnSpPr>
        <p:spPr>
          <a:xfrm rot="10800000">
            <a:off x="6955096" y="3433404"/>
            <a:ext cx="888000" cy="3300"/>
          </a:xfrm>
          <a:prstGeom prst="straightConnector1">
            <a:avLst/>
          </a:prstGeom>
          <a:noFill/>
          <a:ln w="496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67" name="Google Shape;767;p79"/>
          <p:cNvSpPr txBox="1"/>
          <p:nvPr/>
        </p:nvSpPr>
        <p:spPr>
          <a:xfrm>
            <a:off x="7104897" y="3176704"/>
            <a:ext cx="711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79"/>
          <p:cNvSpPr txBox="1"/>
          <p:nvPr/>
        </p:nvSpPr>
        <p:spPr>
          <a:xfrm>
            <a:off x="7077523" y="2645404"/>
            <a:ext cx="711300" cy="26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E9802-C343-D30A-E4E1-AE79C63C5221}"/>
              </a:ext>
            </a:extLst>
          </p:cNvPr>
          <p:cNvSpPr txBox="1"/>
          <p:nvPr/>
        </p:nvSpPr>
        <p:spPr>
          <a:xfrm>
            <a:off x="513900" y="4135054"/>
            <a:ext cx="60988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Claws: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9"/>
              </a:rPr>
              <a:t>https://openclaw.ai/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Claude Code: </a:t>
            </a:r>
          </a:p>
          <a:p>
            <a:pPr marL="465138" lvl="4" indent="-24130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https://claude.com/product/claude-code?utm_source=claude_code&amp;utm_medium=docs&amp;utm_content=quickstart_prereq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5138" lvl="4" indent="-241300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1"/>
              </a:rPr>
              <a:t>https://code.claude.com/docs/en/overview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" name="Google Shape;469;p22">
            <a:extLst>
              <a:ext uri="{FF2B5EF4-FFF2-40B4-BE49-F238E27FC236}">
                <a16:creationId xmlns:a16="http://schemas.microsoft.com/office/drawing/2014/main" id="{1E4587E3-A60B-73D9-5660-75F1DE2408E6}"/>
              </a:ext>
            </a:extLst>
          </p:cNvPr>
          <p:cNvCxnSpPr/>
          <p:nvPr/>
        </p:nvCxnSpPr>
        <p:spPr>
          <a:xfrm rot="10800000" flipH="1">
            <a:off x="9024091" y="2422784"/>
            <a:ext cx="984468" cy="167253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stealth" w="sm" len="sm"/>
            <a:tailEnd type="none" w="sm" len="sm"/>
          </a:ln>
        </p:spPr>
      </p:cxnSp>
      <p:cxnSp>
        <p:nvCxnSpPr>
          <p:cNvPr id="5" name="Google Shape;472;p22">
            <a:extLst>
              <a:ext uri="{FF2B5EF4-FFF2-40B4-BE49-F238E27FC236}">
                <a16:creationId xmlns:a16="http://schemas.microsoft.com/office/drawing/2014/main" id="{FC374E41-269C-5A8C-480D-4D5F4DD3AE97}"/>
              </a:ext>
            </a:extLst>
          </p:cNvPr>
          <p:cNvCxnSpPr/>
          <p:nvPr/>
        </p:nvCxnSpPr>
        <p:spPr>
          <a:xfrm rot="10800000" flipH="1">
            <a:off x="9024091" y="3067251"/>
            <a:ext cx="984468" cy="21177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stealth" w="sm" len="sm"/>
            <a:tailEnd type="none" w="sm" len="sm"/>
          </a:ln>
        </p:spPr>
      </p:cxnSp>
      <p:cxnSp>
        <p:nvCxnSpPr>
          <p:cNvPr id="6" name="Google Shape;482;p22">
            <a:extLst>
              <a:ext uri="{FF2B5EF4-FFF2-40B4-BE49-F238E27FC236}">
                <a16:creationId xmlns:a16="http://schemas.microsoft.com/office/drawing/2014/main" id="{54549A5C-3844-EEB8-05F7-D09ECB9A3A09}"/>
              </a:ext>
            </a:extLst>
          </p:cNvPr>
          <p:cNvCxnSpPr/>
          <p:nvPr/>
        </p:nvCxnSpPr>
        <p:spPr>
          <a:xfrm>
            <a:off x="9024090" y="3565813"/>
            <a:ext cx="984468" cy="170611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stealth" w="sm" len="sm"/>
            <a:tailEnd type="none" w="sm" len="sm"/>
          </a:ln>
        </p:spPr>
      </p:cxnSp>
      <p:sp>
        <p:nvSpPr>
          <p:cNvPr id="7" name="Google Shape;504;p22">
            <a:extLst>
              <a:ext uri="{FF2B5EF4-FFF2-40B4-BE49-F238E27FC236}">
                <a16:creationId xmlns:a16="http://schemas.microsoft.com/office/drawing/2014/main" id="{C36E1F5C-9308-6BC4-257A-42F499CAA3DF}"/>
              </a:ext>
            </a:extLst>
          </p:cNvPr>
          <p:cNvSpPr txBox="1"/>
          <p:nvPr/>
        </p:nvSpPr>
        <p:spPr>
          <a:xfrm>
            <a:off x="6283845" y="4691323"/>
            <a:ext cx="5480490" cy="102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225" tIns="25100" rIns="50225" bIns="25100" anchor="t" anchorCtr="0">
            <a:spAutoFit/>
          </a:bodyPr>
          <a:lstStyle/>
          <a:p>
            <a:pPr marL="527050" lvl="0" indent="-342900"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Connecting Gen AI models to </a:t>
            </a: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tools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4150" lvl="0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→ 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utomate Workflows? </a:t>
            </a: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417;p18">
            <a:extLst>
              <a:ext uri="{FF2B5EF4-FFF2-40B4-BE49-F238E27FC236}">
                <a16:creationId xmlns:a16="http://schemas.microsoft.com/office/drawing/2014/main" id="{61C8E9B1-433D-5ED5-8E02-B69B870D901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6200" y="6077267"/>
            <a:ext cx="1170533" cy="3779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208D33-88CA-2525-FDDF-FDC898DC2693}"/>
              </a:ext>
            </a:extLst>
          </p:cNvPr>
          <p:cNvSpPr txBox="1"/>
          <p:nvPr/>
        </p:nvSpPr>
        <p:spPr>
          <a:xfrm>
            <a:off x="6329277" y="5479939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lvl="0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What about Data Privacy/Security?</a:t>
            </a:r>
          </a:p>
        </p:txBody>
      </p:sp>
      <p:grpSp>
        <p:nvGrpSpPr>
          <p:cNvPr id="2" name="Google Shape;334;p14" descr="Task Tools Icons">
            <a:extLst>
              <a:ext uri="{FF2B5EF4-FFF2-40B4-BE49-F238E27FC236}">
                <a16:creationId xmlns:a16="http://schemas.microsoft.com/office/drawing/2014/main" id="{0B1FB42F-38AA-F9F2-A1FC-6ED5207990E2}"/>
              </a:ext>
            </a:extLst>
          </p:cNvPr>
          <p:cNvGrpSpPr/>
          <p:nvPr/>
        </p:nvGrpSpPr>
        <p:grpSpPr>
          <a:xfrm>
            <a:off x="10009902" y="1879325"/>
            <a:ext cx="1243027" cy="2284010"/>
            <a:chOff x="681290" y="1903421"/>
            <a:chExt cx="1752965" cy="2439139"/>
          </a:xfrm>
        </p:grpSpPr>
        <p:pic>
          <p:nvPicPr>
            <p:cNvPr id="9" name="Google Shape;335;p14" descr="booklet flyer icon vector. Isolated contour symbol illustration (Provided by Getty Images)">
              <a:extLst>
                <a:ext uri="{FF2B5EF4-FFF2-40B4-BE49-F238E27FC236}">
                  <a16:creationId xmlns:a16="http://schemas.microsoft.com/office/drawing/2014/main" id="{8881A7E3-67E0-5DA8-46AE-C0D71AFFE379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81290" y="2577793"/>
              <a:ext cx="1192387" cy="1192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36;p14" descr="XLSX file color icon (Provided by Getty Images)">
              <a:extLst>
                <a:ext uri="{FF2B5EF4-FFF2-40B4-BE49-F238E27FC236}">
                  <a16:creationId xmlns:a16="http://schemas.microsoft.com/office/drawing/2014/main" id="{9EC1D2B4-C567-36D8-0034-898B4808038E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567843" y="2722903"/>
              <a:ext cx="866412" cy="902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37;p14" descr="Email, Open mail, New Email icon (Provided by Getty Images)">
              <a:extLst>
                <a:ext uri="{FF2B5EF4-FFF2-40B4-BE49-F238E27FC236}">
                  <a16:creationId xmlns:a16="http://schemas.microsoft.com/office/drawing/2014/main" id="{0121CC7A-0C25-38DE-3FCE-6807F163406C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1160166" y="1903421"/>
              <a:ext cx="915845" cy="842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38;p14" descr="Royalty-Free photo: Computer screen showing source code | PickPik">
              <a:extLst>
                <a:ext uri="{FF2B5EF4-FFF2-40B4-BE49-F238E27FC236}">
                  <a16:creationId xmlns:a16="http://schemas.microsoft.com/office/drawing/2014/main" id="{81C10EF5-F7ED-C74E-3A7D-796C705C1F79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18232" y="3614135"/>
              <a:ext cx="1192388" cy="728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000" b="1" dirty="0">
                <a:solidFill>
                  <a:srgbClr val="003DA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Tools Should I Use? </a:t>
            </a:r>
            <a:endParaRPr sz="4000" b="1" dirty="0">
              <a:solidFill>
                <a:srgbClr val="003DA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723486-C9AB-EF56-F938-205FEE2A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431" y="1298713"/>
            <a:ext cx="10176457" cy="4878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Use Gemini with UCR account!</a:t>
            </a:r>
            <a:endParaRPr lang="en-US" sz="36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sz="3200" dirty="0"/>
              <a:t>Free </a:t>
            </a:r>
          </a:p>
          <a:p>
            <a:pPr lvl="1"/>
            <a:r>
              <a:rPr lang="en-US" sz="3200" dirty="0"/>
              <a:t>Relatively Safe  </a:t>
            </a:r>
          </a:p>
        </p:txBody>
      </p:sp>
      <p:grpSp>
        <p:nvGrpSpPr>
          <p:cNvPr id="5" name="Group 4" descr="Description for AI use in Data Security">
            <a:extLst>
              <a:ext uri="{FF2B5EF4-FFF2-40B4-BE49-F238E27FC236}">
                <a16:creationId xmlns:a16="http://schemas.microsoft.com/office/drawing/2014/main" id="{17FA79F5-213E-75D9-B7DE-3F862E4C0C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442244" y="2310329"/>
            <a:ext cx="6662664" cy="2687895"/>
            <a:chOff x="1770954" y="1536633"/>
            <a:chExt cx="8494446" cy="3382929"/>
          </a:xfrm>
        </p:grpSpPr>
        <p:pic>
          <p:nvPicPr>
            <p:cNvPr id="955" name="Google Shape;955;p27" descr="Database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27712" y="1794220"/>
              <a:ext cx="2439096" cy="26957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6" name="Google Shape;956;p27"/>
            <p:cNvGrpSpPr/>
            <p:nvPr/>
          </p:nvGrpSpPr>
          <p:grpSpPr>
            <a:xfrm>
              <a:off x="7389660" y="2437230"/>
              <a:ext cx="720936" cy="1142760"/>
              <a:chOff x="6953377" y="3374572"/>
              <a:chExt cx="930600" cy="796404"/>
            </a:xfrm>
          </p:grpSpPr>
          <p:cxnSp>
            <p:nvCxnSpPr>
              <p:cNvPr id="957" name="Google Shape;957;p27"/>
              <p:cNvCxnSpPr/>
              <p:nvPr/>
            </p:nvCxnSpPr>
            <p:spPr>
              <a:xfrm>
                <a:off x="6999513" y="3374572"/>
                <a:ext cx="884400" cy="0"/>
              </a:xfrm>
              <a:prstGeom prst="straightConnector1">
                <a:avLst/>
              </a:prstGeom>
              <a:noFill/>
              <a:ln w="453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958" name="Google Shape;958;p27"/>
              <p:cNvCxnSpPr/>
              <p:nvPr/>
            </p:nvCxnSpPr>
            <p:spPr>
              <a:xfrm rot="10800000">
                <a:off x="6953377" y="4170976"/>
                <a:ext cx="930600" cy="0"/>
              </a:xfrm>
              <a:prstGeom prst="straightConnector1">
                <a:avLst/>
              </a:prstGeom>
              <a:noFill/>
              <a:ln w="453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959" name="Google Shape;959;p27"/>
            <p:cNvSpPr txBox="1"/>
            <p:nvPr/>
          </p:nvSpPr>
          <p:spPr>
            <a:xfrm>
              <a:off x="6145458" y="4448638"/>
              <a:ext cx="9744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0" name="Google Shape;960;p27"/>
            <p:cNvGrpSpPr/>
            <p:nvPr/>
          </p:nvGrpSpPr>
          <p:grpSpPr>
            <a:xfrm>
              <a:off x="8371680" y="2063716"/>
              <a:ext cx="1597652" cy="2313221"/>
              <a:chOff x="7660438" y="2579636"/>
              <a:chExt cx="2039903" cy="2358745"/>
            </a:xfrm>
          </p:grpSpPr>
          <p:pic>
            <p:nvPicPr>
              <p:cNvPr id="961" name="Google Shape;961;p27" descr="Logos Download | Claud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60438" y="2579636"/>
                <a:ext cx="1929244" cy="4142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2" name="Google Shape;962;p27" descr="Google Gemini AI tool now available – Swarthmore College – ITS Blo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771091" y="3242887"/>
                <a:ext cx="1929250" cy="52211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3" name="Google Shape;963;p27" descr="Chatgpt Logo: Over 701 Royalty-Free Licensable Stock Illustrations &amp;  Drawings | Shutterstock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185217" y="3943689"/>
                <a:ext cx="1100991" cy="9946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964" name="Google Shape;964;p27"/>
            <p:cNvCxnSpPr/>
            <p:nvPr/>
          </p:nvCxnSpPr>
          <p:spPr>
            <a:xfrm rot="10800000" flipH="1">
              <a:off x="3958354" y="2430725"/>
              <a:ext cx="1426800" cy="5100"/>
            </a:xfrm>
            <a:prstGeom prst="straightConnector1">
              <a:avLst/>
            </a:prstGeom>
            <a:noFill/>
            <a:ln w="47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65" name="Google Shape;965;p27"/>
            <p:cNvCxnSpPr/>
            <p:nvPr/>
          </p:nvCxnSpPr>
          <p:spPr>
            <a:xfrm rot="10800000">
              <a:off x="3948694" y="3478609"/>
              <a:ext cx="1436400" cy="20400"/>
            </a:xfrm>
            <a:prstGeom prst="straightConnector1">
              <a:avLst/>
            </a:prstGeom>
            <a:noFill/>
            <a:ln w="47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66" name="Google Shape;966;p27"/>
            <p:cNvSpPr txBox="1"/>
            <p:nvPr/>
          </p:nvSpPr>
          <p:spPr>
            <a:xfrm>
              <a:off x="4087832" y="1988716"/>
              <a:ext cx="10317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Prompt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7"/>
            <p:cNvSpPr txBox="1"/>
            <p:nvPr/>
          </p:nvSpPr>
          <p:spPr>
            <a:xfrm>
              <a:off x="4231475" y="3025800"/>
              <a:ext cx="9744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25" tIns="38000" rIns="76025" bIns="38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Output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8" name="Google Shape;968;p27" descr="A person in a garment&#10;&#10;AI-generated content may be incorrect.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70954" y="1606046"/>
              <a:ext cx="2266861" cy="33135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9" name="Google Shape;969;p27"/>
            <p:cNvSpPr/>
            <p:nvPr/>
          </p:nvSpPr>
          <p:spPr>
            <a:xfrm>
              <a:off x="2000296" y="1536633"/>
              <a:ext cx="3533100" cy="32193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txBody>
            <a:bodyPr spcFirstLastPara="1" wrap="square" lIns="76025" tIns="38000" rIns="76025" bIns="3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5533500" y="2658633"/>
              <a:ext cx="4731900" cy="76350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txBody>
            <a:bodyPr spcFirstLastPara="1" wrap="square" lIns="76025" tIns="38000" rIns="76025" bIns="3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1" name="Google Shape;971;p27"/>
          <p:cNvSpPr txBox="1"/>
          <p:nvPr/>
        </p:nvSpPr>
        <p:spPr>
          <a:xfrm>
            <a:off x="4420628" y="5084363"/>
            <a:ext cx="7053300" cy="109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6025" tIns="38000" rIns="76025" bIns="380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UCR made a contact with Google Gemini services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747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Based on a relatively safe server 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Currently UC discussions with other vendors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Google Shape;422;p19"/>
          <p:cNvGraphicFramePr/>
          <p:nvPr>
            <p:extLst>
              <p:ext uri="{D42A27DB-BD31-4B8C-83A1-F6EECF244321}">
                <p14:modId xmlns:p14="http://schemas.microsoft.com/office/powerpoint/2010/main" val="2913949150"/>
              </p:ext>
            </p:extLst>
          </p:nvPr>
        </p:nvGraphicFramePr>
        <p:xfrm>
          <a:off x="2537166" y="1327232"/>
          <a:ext cx="9049650" cy="5187530"/>
        </p:xfrm>
        <a:graphic>
          <a:graphicData uri="http://schemas.openxmlformats.org/drawingml/2006/table">
            <a:tbl>
              <a:tblPr>
                <a:noFill/>
                <a:tableStyleId>{38EFFB90-CF61-48D1-8ACE-158881812100}</a:tableStyleId>
              </a:tblPr>
              <a:tblGrid>
                <a:gridCol w="21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AI Tool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Primary Function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PRO 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Cons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sng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Gemini Chat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048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Roboto"/>
                        <a:buChar char="-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Fast: </a:t>
                      </a: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Emails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3048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boto"/>
                        <a:buChar char="-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Thinking: Complex Tasks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3048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boto"/>
                        <a:buChar char="-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Pro: Coding; Math</a:t>
                      </a:r>
                      <a:endParaRPr sz="140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Free/Secure </a:t>
                      </a: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ccess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 No learning curve</a:t>
                      </a: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Limited Extension of AI Tools</a:t>
                      </a:r>
                      <a:endParaRPr sz="1400" i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08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Gemini Enterprise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Gemini Chat + Gemini Agent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Build an AI Agent with Google Service Tools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Extension is limited to Google Service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sng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NotebookLM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Simple RAG Model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Free/Secure access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 Relatively accurate info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U</a:t>
                      </a: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 to 50 sources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Not always accurate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Google AI Studio: Gemini API 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Integrating Gemini to your own applications 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Build Your Gemini Agents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Coding Skills Required</a:t>
                      </a:r>
                      <a:endParaRPr sz="1400" i="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5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sng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Vertex AI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Integrating various AI models to your own applications 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Build Your AI agents 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5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Coding Skills Required</a:t>
                      </a:r>
                      <a:endParaRPr sz="1400" i="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6675" marR="66675" marT="38100" marB="38100" anchor="ctr">
                    <a:lnL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5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3" name="Google Shape;423;p19"/>
          <p:cNvSpPr/>
          <p:nvPr/>
        </p:nvSpPr>
        <p:spPr>
          <a:xfrm>
            <a:off x="1904186" y="1767000"/>
            <a:ext cx="560400" cy="2367300"/>
          </a:xfrm>
          <a:prstGeom prst="leftBrace">
            <a:avLst>
              <a:gd name="adj1" fmla="val 50000"/>
              <a:gd name="adj2" fmla="val 54064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1831766" y="4365800"/>
            <a:ext cx="560400" cy="2094000"/>
          </a:xfrm>
          <a:prstGeom prst="leftBrace">
            <a:avLst>
              <a:gd name="adj1" fmla="val 50000"/>
              <a:gd name="adj2" fmla="val 47099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 txBox="1"/>
          <p:nvPr/>
        </p:nvSpPr>
        <p:spPr>
          <a:xfrm>
            <a:off x="193766" y="5086267"/>
            <a:ext cx="163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Request to ITS</a:t>
            </a:r>
            <a:endParaRPr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19"/>
          <p:cNvSpPr txBox="1">
            <a:spLocks noGrp="1"/>
          </p:cNvSpPr>
          <p:nvPr>
            <p:ph type="title"/>
          </p:nvPr>
        </p:nvSpPr>
        <p:spPr>
          <a:xfrm>
            <a:off x="415600" y="3169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Secure AI Resources By UCR</a:t>
            </a:r>
            <a:endParaRPr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19"/>
          <p:cNvSpPr txBox="1"/>
          <p:nvPr/>
        </p:nvSpPr>
        <p:spPr>
          <a:xfrm>
            <a:off x="266200" y="2837067"/>
            <a:ext cx="163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Free Access</a:t>
            </a:r>
            <a:endParaRPr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8" name="Google Shape;42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766" y="6081815"/>
            <a:ext cx="1170533" cy="37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21"/>
          <p:cNvGrpSpPr/>
          <p:nvPr/>
        </p:nvGrpSpPr>
        <p:grpSpPr>
          <a:xfrm>
            <a:off x="-18411" y="-6137"/>
            <a:ext cx="12212457" cy="6873342"/>
            <a:chOff x="-18411" y="-6137"/>
            <a:chExt cx="12212457" cy="6873342"/>
          </a:xfrm>
        </p:grpSpPr>
        <p:sp>
          <p:nvSpPr>
            <p:cNvPr id="455" name="Google Shape;455;p21"/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/>
              <a:ahLst/>
              <a:cxnLst/>
              <a:rect l="l" t="t" r="r" b="b"/>
              <a:pathLst>
                <a:path w="12212457" h="3835570" extrusionOk="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/>
              <a:ahLst/>
              <a:cxnLst/>
              <a:rect l="l" t="t" r="r" b="b"/>
              <a:pathLst>
                <a:path w="12194047" h="5842341" extrusionOk="0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</p:txBody>
        </p:sp>
      </p:grpSp>
      <p:sp>
        <p:nvSpPr>
          <p:cNvPr id="457" name="Google Shape;457;p21"/>
          <p:cNvSpPr txBox="1"/>
          <p:nvPr/>
        </p:nvSpPr>
        <p:spPr>
          <a:xfrm>
            <a:off x="543123" y="1269650"/>
            <a:ext cx="11301547" cy="184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AI Enhanced Portfolios and Text Analysis with AI</a:t>
            </a:r>
            <a:endParaRPr/>
          </a:p>
        </p:txBody>
      </p:sp>
      <p:sp>
        <p:nvSpPr>
          <p:cNvPr id="458" name="Google Shape;458;p21"/>
          <p:cNvSpPr txBox="1"/>
          <p:nvPr/>
        </p:nvSpPr>
        <p:spPr>
          <a:xfrm>
            <a:off x="543123" y="3550880"/>
            <a:ext cx="453813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Jing Han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Digital Scholarship Librarian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UCR eScholarship Liaison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jingh@ucr.edu</a:t>
            </a:r>
            <a:endParaRPr sz="2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2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AI Enhanced Portfolios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099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2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AI Enhanced Portfolios</a:t>
            </a:r>
            <a:endParaRPr dirty="0"/>
          </a:p>
        </p:txBody>
      </p:sp>
      <p:sp>
        <p:nvSpPr>
          <p:cNvPr id="466" name="Google Shape;466;p22"/>
          <p:cNvSpPr txBox="1"/>
          <p:nvPr/>
        </p:nvSpPr>
        <p:spPr>
          <a:xfrm>
            <a:off x="1295016" y="1722885"/>
            <a:ext cx="89439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What are portfolios?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Websites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/Applications with various functions,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hosted free on GitHub/Netlify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AI tools: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Claude Code &amp; Codex: AI coding agents that can read the web and generate code with your permission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Char char="•"/>
            </a:pPr>
            <a:endParaRPr lang="en-US" sz="2000" i="1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  <a:p>
            <a:pPr marL="914400"/>
            <a:endParaRPr lang="en-US" sz="2000" b="1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  <a:p>
            <a:endParaRPr lang="en-US" sz="2000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25068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2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AI Enhanced Portfolios</a:t>
            </a:r>
            <a:endParaRPr dirty="0"/>
          </a:p>
        </p:txBody>
      </p:sp>
      <p:sp>
        <p:nvSpPr>
          <p:cNvPr id="466" name="Google Shape;466;p22"/>
          <p:cNvSpPr txBox="1"/>
          <p:nvPr/>
        </p:nvSpPr>
        <p:spPr>
          <a:xfrm>
            <a:off x="1295016" y="1722885"/>
            <a:ext cx="8943900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What are portfolios?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Websites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/Applications with various functions,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hosted free on GitHub/Netlify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AI tools: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Claude Code &amp; Codex: AI coding agents that can read the web and generate code with your permission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Key challenge: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Reviewing and approving AI-requested permissions without fully understanding them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Extras: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Plugins/skills available for front-end design</a:t>
            </a:r>
            <a:endParaRPr sz="2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Char char="•"/>
            </a:pPr>
            <a:endParaRPr lang="en-US" sz="2000" i="1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  <a:p>
            <a:pPr marL="914400"/>
            <a:endParaRPr lang="en-US" sz="2000" b="1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  <a:p>
            <a:endParaRPr lang="en-US" sz="2000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40836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2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AI Enhanced Portfolios</a:t>
            </a:r>
            <a:endParaRPr dirty="0"/>
          </a:p>
        </p:txBody>
      </p:sp>
      <p:sp>
        <p:nvSpPr>
          <p:cNvPr id="466" name="Google Shape;466;p22"/>
          <p:cNvSpPr txBox="1"/>
          <p:nvPr/>
        </p:nvSpPr>
        <p:spPr>
          <a:xfrm>
            <a:off x="1295016" y="1722885"/>
            <a:ext cx="8943900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What are portfolios?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Websites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/Applications with various functions,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hosted free on GitHub/Netlify</a:t>
            </a:r>
            <a:endParaRPr lang="en-US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AI tools: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Claude Code &amp; Codex: AI coding agents that can read the web and generate code with your permission</a:t>
            </a:r>
            <a:endParaRPr lang="en-US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Key challenge: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Reviewing and approving AI-requested permissions without fully understanding them</a:t>
            </a:r>
            <a:endParaRPr lang="en-US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Extras: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Plugins/skills available for front-end design</a:t>
            </a:r>
            <a:endParaRPr lang="en-US" sz="2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lvl="1" indent="-342900"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Approach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en-US"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AI-Assisted Prototyping 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 library services (research, teaching, and outreach)</a:t>
            </a:r>
            <a:r>
              <a:rPr lang="en-US"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i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co-creating tools, workflows, and digital outputs with users on demand (without increasing existing workload)</a:t>
            </a:r>
            <a:endParaRPr sz="2000" i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lvl="1" indent="-342900">
              <a:buClr>
                <a:srgbClr val="003DA5"/>
              </a:buClr>
              <a:buSzPts val="2000"/>
              <a:buChar char="•"/>
            </a:pPr>
            <a:r>
              <a:rPr lang="en-US" sz="2000" b="1" dirty="0">
                <a:solidFill>
                  <a:srgbClr val="003DA5"/>
                </a:solidFill>
                <a:latin typeface="Fira Sans"/>
                <a:ea typeface="Fira Sans"/>
                <a:cs typeface="Fira Sans"/>
              </a:rPr>
              <a:t>Evaluation Criteria: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</a:rPr>
              <a:t> Shifts from </a:t>
            </a:r>
            <a:r>
              <a:rPr lang="en-US" sz="2000" i="1" dirty="0">
                <a:solidFill>
                  <a:schemeClr val="dk1"/>
                </a:solidFill>
                <a:latin typeface="Fira Sans"/>
                <a:ea typeface="Fira Sans"/>
                <a:cs typeface="Fira Sans"/>
              </a:rPr>
              <a:t>"Does the output reliable?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</a:rPr>
              <a:t>" To </a:t>
            </a:r>
            <a:r>
              <a:rPr lang="en-US" sz="2000" i="1" dirty="0">
                <a:solidFill>
                  <a:schemeClr val="dk1"/>
                </a:solidFill>
                <a:latin typeface="Fira Sans"/>
                <a:ea typeface="Fira Sans"/>
                <a:cs typeface="Fira Sans"/>
              </a:rPr>
              <a:t>"Does the tool work?</a:t>
            </a:r>
            <a:r>
              <a:rPr lang="en-US" sz="2000" dirty="0">
                <a:solidFill>
                  <a:schemeClr val="dk1"/>
                </a:solidFill>
                <a:latin typeface="Fira Sans"/>
                <a:ea typeface="Fira Sans"/>
                <a:cs typeface="Fira Sans"/>
              </a:rPr>
              <a:t>"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Char char="•"/>
            </a:pPr>
            <a:endParaRPr lang="en-US" sz="2000" i="1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  <a:p>
            <a:pPr marL="914400"/>
            <a:endParaRPr lang="en-US" sz="2000" b="1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  <a:p>
            <a:endParaRPr lang="en-US" sz="2000" dirty="0">
              <a:solidFill>
                <a:schemeClr val="dk1"/>
              </a:solidFill>
              <a:latin typeface="Fira Sans"/>
              <a:ea typeface="Fira Sans"/>
              <a:cs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26842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5618" y="6302879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831" y="328993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/>
          <p:nvPr/>
        </p:nvSpPr>
        <p:spPr>
          <a:xfrm>
            <a:off x="2601521" y="393255"/>
            <a:ext cx="7274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400" b="0" i="0" u="none" strike="noStrike" cap="none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AI/Data Services,  </a:t>
            </a:r>
            <a:r>
              <a:rPr lang="en-US" sz="4400" dirty="0">
                <a:solidFill>
                  <a:srgbClr val="003DA5"/>
                </a:solidFill>
                <a:latin typeface="Fira Sans Medium"/>
              </a:rPr>
              <a:t>Two Units, Dept of  Research Services</a:t>
            </a:r>
          </a:p>
        </p:txBody>
      </p:sp>
      <p:sp>
        <p:nvSpPr>
          <p:cNvPr id="39" name="Google Shape;39;p2"/>
          <p:cNvSpPr txBox="1"/>
          <p:nvPr/>
        </p:nvSpPr>
        <p:spPr>
          <a:xfrm>
            <a:off x="2059592" y="2301784"/>
            <a:ext cx="7986790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lvl="1" indent="-342900"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Goal: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Support </a:t>
            </a:r>
            <a:r>
              <a:rPr lang="en-US" sz="24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AI/Data Services, Research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 and Innovation across UCR</a:t>
            </a:r>
            <a:br>
              <a:rPr lang="en-US" sz="2400" b="0" i="0" u="none" strike="noStrike" cap="none" dirty="0">
                <a:latin typeface="Fira Sans"/>
                <a:ea typeface="Fira Sans"/>
                <a:cs typeface="Fira Sans"/>
              </a:rPr>
            </a:br>
            <a:endParaRPr sz="24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Enable 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Our Faculty, Students, Community and Staff </a:t>
            </a:r>
            <a:br>
              <a:rPr lang="en-US" sz="2400" b="0" i="0" u="none" strike="noStrike" cap="none" dirty="0">
                <a:latin typeface="Fira Sans"/>
                <a:ea typeface="Fira Sans"/>
                <a:cs typeface="Fira Sans"/>
              </a:rPr>
            </a:br>
            <a:endParaRPr sz="24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lvl="1" indent="-342900"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Support: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AI &amp; Data Literacy through Introducing  AI Tools. Conducting workshops,</a:t>
            </a:r>
            <a:r>
              <a:rPr lang="en-US" sz="24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Partnering and Helping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with AI Research Projects</a:t>
            </a:r>
            <a:br>
              <a:rPr lang="en-US" sz="2400" b="0" i="0" u="none" strike="noStrike" cap="none" dirty="0">
                <a:latin typeface="Fira Sans"/>
                <a:ea typeface="Fira Sans"/>
                <a:cs typeface="Fira Sans"/>
              </a:rPr>
            </a:br>
            <a:endParaRPr sz="24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" name="Google Shape;471;p23"/>
          <p:cNvGraphicFramePr/>
          <p:nvPr/>
        </p:nvGraphicFramePr>
        <p:xfrm>
          <a:off x="750073" y="1568620"/>
          <a:ext cx="10160000" cy="5055150"/>
        </p:xfrm>
        <a:graphic>
          <a:graphicData uri="http://schemas.openxmlformats.org/drawingml/2006/table">
            <a:tbl>
              <a:tblPr firstRow="1" bandRow="1">
                <a:noFill/>
                <a:tableStyleId>{5E15E7CB-D263-45E0-8004-A7F4CC2A4E99}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Feature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3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Claude Code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3D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Codex (OpenAI)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003D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Access 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Chat Interface and Command Line with $20 monthly subscription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Chat Interface and Command Line with $20 monthly subscription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6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Context Window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sng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1M-token/600 PDF or Images per request</a:t>
                      </a:r>
                      <a:endParaRPr sz="1500" b="0" u="none" strike="noStrike" cap="none">
                        <a:solidFill>
                          <a:srgbClr val="333333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50" marR="91450" marT="45725" marB="457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sng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400K-token</a:t>
                      </a:r>
                      <a:endParaRPr sz="1500" b="0" u="none" strike="noStrike" cap="none">
                        <a:solidFill>
                          <a:srgbClr val="333333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50" marR="91450" marT="45725" marB="4572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User/(My) Experience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Intuits user preferences with shorter prompting sessions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High-quality output: follows prompts closely, appealing aesthetics, functional codebase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Faster rate-limit timeouts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Can get stuck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6E4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Useful backup when Claude Code hits rate limits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Can handle the same tasks but less proactive at anticipating user preferences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Useful output: follows prompts closely, less appealing aesthetics, functional codebase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More generous rate limits; longer uninterrupted sessions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u="none" strike="noStrike" cap="none">
                          <a:solidFill>
                            <a:srgbClr val="333333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Can get stuck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6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2" name="Google Shape;472;p23"/>
          <p:cNvSpPr txBox="1"/>
          <p:nvPr/>
        </p:nvSpPr>
        <p:spPr>
          <a:xfrm>
            <a:off x="609600" y="876300"/>
            <a:ext cx="90678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Claude Code vs. Codex</a:t>
            </a:r>
            <a:endParaRPr/>
          </a:p>
        </p:txBody>
      </p:sp>
      <p:pic>
        <p:nvPicPr>
          <p:cNvPr id="473" name="Google Shape;47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4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AI Enhanced Portfolios</a:t>
            </a:r>
            <a:endParaRPr/>
          </a:p>
        </p:txBody>
      </p:sp>
      <p:sp>
        <p:nvSpPr>
          <p:cNvPr id="483" name="Google Shape;483;p24"/>
          <p:cNvSpPr txBox="1"/>
          <p:nvPr/>
        </p:nvSpPr>
        <p:spPr>
          <a:xfrm>
            <a:off x="751492" y="1435137"/>
            <a:ext cx="894385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Examples:</a:t>
            </a:r>
            <a:endParaRPr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Refactored Digital Scholarship Resource with an editorial aesthetic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De-Identify app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House interactive website</a:t>
            </a:r>
            <a:endParaRPr lang="en-US" dirty="0"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X/Tweet scraper without account</a:t>
            </a:r>
            <a:endParaRPr lang="en-US" sz="2000" b="0" i="0" u="sng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dirty="0"/>
          </a:p>
        </p:txBody>
      </p:sp>
      <p:pic>
        <p:nvPicPr>
          <p:cNvPr id="484" name="Google Shape;484;p24" descr="A screenshot of the digital scholarship tools database websit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0550" y="3664796"/>
            <a:ext cx="3442340" cy="26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4" descr="A screenshot of the UCR library research service open house interactive website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65490" y="3664796"/>
            <a:ext cx="4798776" cy="267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5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Text Analysis with AI</a:t>
            </a:r>
            <a:endParaRPr dirty="0"/>
          </a:p>
        </p:txBody>
      </p:sp>
      <p:sp>
        <p:nvSpPr>
          <p:cNvPr id="493" name="Google Shape;493;p25"/>
          <p:cNvSpPr txBox="1"/>
          <p:nvPr/>
        </p:nvSpPr>
        <p:spPr>
          <a:xfrm>
            <a:off x="1295400" y="1727200"/>
            <a:ext cx="89409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Tasks:</a:t>
            </a:r>
            <a:r>
              <a:rPr lang="en-US" sz="20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Topic modeling/extraction, sentiment analysis, summarization, classification, word frequency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Two approaches: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Built-in Text Analysis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Code-Based Text Analysis (AI writes scripts)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Examples:</a:t>
            </a:r>
            <a:endParaRPr sz="20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code</a:t>
            </a:r>
            <a:endParaRPr/>
          </a:p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based</a:t>
            </a:r>
            <a:endParaRPr/>
          </a:p>
          <a:p>
            <a:pPr marL="80010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Fira Sans"/>
              <a:buChar char="•"/>
            </a:pPr>
            <a:r>
              <a:rPr lang="en-US" sz="20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Results:</a:t>
            </a:r>
            <a:endParaRPr sz="20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lang="en-US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Results from the no-code approach is better, more comprehensive and interpretable </a:t>
            </a:r>
            <a:endParaRPr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lang="en-US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Same challenge for the code-based approach if humans wrote the code but the process is exponentially accelerated </a:t>
            </a:r>
            <a:endParaRPr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2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6"/>
          <p:cNvSpPr/>
          <p:nvPr/>
        </p:nvSpPr>
        <p:spPr>
          <a:xfrm>
            <a:off x="-20457" y="3037772"/>
            <a:ext cx="12212457" cy="3835570"/>
          </a:xfrm>
          <a:custGeom>
            <a:avLst/>
            <a:gdLst/>
            <a:ahLst/>
            <a:cxnLst/>
            <a:rect l="l" t="t" r="r" b="b"/>
            <a:pathLst>
              <a:path w="12212457" h="3835570" extrusionOk="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6411" y="6248521"/>
            <a:ext cx="1244601" cy="378682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26"/>
          <p:cNvSpPr txBox="1"/>
          <p:nvPr/>
        </p:nvSpPr>
        <p:spPr>
          <a:xfrm>
            <a:off x="617550" y="1141384"/>
            <a:ext cx="10657200" cy="218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Fira Sans Medium"/>
              <a:buNone/>
            </a:pPr>
            <a:r>
              <a:rPr lang="en-US" sz="6600" b="0" i="0" u="none" strike="noStrike" cap="none" dirty="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Coming Soon: Local AI at the STAR Lab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6"/>
          <p:cNvSpPr txBox="1"/>
          <p:nvPr/>
        </p:nvSpPr>
        <p:spPr>
          <a:xfrm>
            <a:off x="617551" y="3250701"/>
            <a:ext cx="4538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Barbara Martinez Neda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 Data Scientist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UCR Library - Research Services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barbarma@ucr.edu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April 22, 2026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0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2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The UCR Library STAR Lab</a:t>
            </a:r>
            <a:endParaRPr sz="3600">
              <a:solidFill>
                <a:srgbClr val="003DA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49" name="Google Shape;549;p32"/>
          <p:cNvSpPr txBox="1"/>
          <p:nvPr/>
        </p:nvSpPr>
        <p:spPr>
          <a:xfrm>
            <a:off x="609600" y="2090722"/>
            <a:ext cx="10972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</a:pPr>
            <a:r>
              <a:rPr lang="en-US" sz="3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UC Riverside Library is </a:t>
            </a:r>
            <a:endParaRPr sz="3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000"/>
              <a:buFont typeface="Fira Sans"/>
              <a:buNone/>
            </a:pPr>
            <a:r>
              <a:rPr lang="en-US" sz="3000" b="1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modernizing its STAR Lab</a:t>
            </a:r>
            <a:r>
              <a:rPr lang="en-US" sz="3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into a hub </a:t>
            </a:r>
            <a:endParaRPr sz="3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Fira Sans"/>
              <a:buNone/>
            </a:pPr>
            <a:r>
              <a:rPr lang="en-US" sz="30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for Local AI</a:t>
            </a:r>
            <a:r>
              <a:rPr lang="en-US" sz="30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integration &amp; exploration</a:t>
            </a:r>
            <a:endParaRPr sz="30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50" name="Google Shape;55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0550" y="3658462"/>
            <a:ext cx="4270898" cy="2848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1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4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7"/>
          <p:cNvSpPr txBox="1"/>
          <p:nvPr/>
        </p:nvSpPr>
        <p:spPr>
          <a:xfrm>
            <a:off x="609600" y="882591"/>
            <a:ext cx="906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Cloud vs Local AI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1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4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8"/>
          <p:cNvSpPr txBox="1"/>
          <p:nvPr/>
        </p:nvSpPr>
        <p:spPr>
          <a:xfrm>
            <a:off x="609600" y="882591"/>
            <a:ext cx="906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Cloud vs Local AI</a:t>
            </a:r>
          </a:p>
        </p:txBody>
      </p:sp>
      <p:graphicFrame>
        <p:nvGraphicFramePr>
          <p:cNvPr id="517" name="Google Shape;517;p28"/>
          <p:cNvGraphicFramePr/>
          <p:nvPr/>
        </p:nvGraphicFramePr>
        <p:xfrm>
          <a:off x="415450" y="1685200"/>
          <a:ext cx="10746400" cy="4324912"/>
        </p:xfrm>
        <a:graphic>
          <a:graphicData uri="http://schemas.openxmlformats.org/drawingml/2006/table">
            <a:tbl>
              <a:tblPr>
                <a:noFill/>
                <a:tableStyleId>{38EFFB90-CF61-48D1-8ACE-158881812100}</a:tableStyleId>
              </a:tblPr>
              <a:tblGrid>
                <a:gridCol w="182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Feature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Cloud AI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Local AI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Examples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Processing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Data Privacy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Cost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Performance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Flexibility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1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4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9"/>
          <p:cNvSpPr txBox="1"/>
          <p:nvPr/>
        </p:nvSpPr>
        <p:spPr>
          <a:xfrm>
            <a:off x="609600" y="882591"/>
            <a:ext cx="906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Cloud vs Local AI</a:t>
            </a:r>
          </a:p>
        </p:txBody>
      </p:sp>
      <p:graphicFrame>
        <p:nvGraphicFramePr>
          <p:cNvPr id="525" name="Google Shape;525;p29"/>
          <p:cNvGraphicFramePr/>
          <p:nvPr/>
        </p:nvGraphicFramePr>
        <p:xfrm>
          <a:off x="415450" y="1685200"/>
          <a:ext cx="10746400" cy="4324912"/>
        </p:xfrm>
        <a:graphic>
          <a:graphicData uri="http://schemas.openxmlformats.org/drawingml/2006/table">
            <a:tbl>
              <a:tblPr>
                <a:noFill/>
                <a:tableStyleId>{38EFFB90-CF61-48D1-8ACE-158881812100}</a:tableStyleId>
              </a:tblPr>
              <a:tblGrid>
                <a:gridCol w="182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Feature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Cloud AI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Local AI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Examples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ChatGPT, Claude, Gemini</a:t>
                      </a:r>
                      <a:endParaRPr/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Processing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Runs on external provider servers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Data Privacy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Information leaves the computer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Cost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Subscription or API fees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Performance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High-speed, large scale models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Flexibility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Restricted to provider-specific tools</a:t>
                      </a:r>
                      <a:endParaRPr/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1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4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0"/>
          <p:cNvSpPr txBox="1"/>
          <p:nvPr/>
        </p:nvSpPr>
        <p:spPr>
          <a:xfrm>
            <a:off x="609600" y="882591"/>
            <a:ext cx="906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Cloud vs Local AI</a:t>
            </a:r>
          </a:p>
        </p:txBody>
      </p:sp>
      <p:graphicFrame>
        <p:nvGraphicFramePr>
          <p:cNvPr id="533" name="Google Shape;533;p30"/>
          <p:cNvGraphicFramePr/>
          <p:nvPr/>
        </p:nvGraphicFramePr>
        <p:xfrm>
          <a:off x="415450" y="1685200"/>
          <a:ext cx="10746400" cy="4324912"/>
        </p:xfrm>
        <a:graphic>
          <a:graphicData uri="http://schemas.openxmlformats.org/drawingml/2006/table">
            <a:tbl>
              <a:tblPr>
                <a:noFill/>
                <a:tableStyleId>{38EFFB90-CF61-48D1-8ACE-158881812100}</a:tableStyleId>
              </a:tblPr>
              <a:tblGrid>
                <a:gridCol w="182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Feature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Cloud AI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Local AI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Examples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ChatGPT, Claude, Gemini</a:t>
                      </a:r>
                      <a:endParaRPr/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Llama 3, Gemma, Mistral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Processing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Runs on external provider servers</a:t>
                      </a:r>
                      <a:endParaRPr/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Runs on local hardware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Data Privacy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Information leaves the computer</a:t>
                      </a:r>
                      <a:endParaRPr/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Data does not leave the computer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Cost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Subscription or API fees</a:t>
                      </a:r>
                      <a:endParaRPr/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Free usage after setup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Performance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High-speed, large scale models</a:t>
                      </a:r>
                      <a:endParaRPr/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Speed depends on local GPU </a:t>
                      </a:r>
                      <a:endParaRPr sz="2000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Flexibility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Restricted to provider-specific tools</a:t>
                      </a:r>
                      <a:endParaRPr/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Full control to swap models</a:t>
                      </a:r>
                      <a:endParaRPr/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1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4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1"/>
          <p:cNvSpPr txBox="1"/>
          <p:nvPr/>
        </p:nvSpPr>
        <p:spPr>
          <a:xfrm>
            <a:off x="609600" y="882591"/>
            <a:ext cx="906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Cloud vs Local AI</a:t>
            </a:r>
          </a:p>
        </p:txBody>
      </p:sp>
      <p:graphicFrame>
        <p:nvGraphicFramePr>
          <p:cNvPr id="541" name="Google Shape;541;p31"/>
          <p:cNvGraphicFramePr/>
          <p:nvPr/>
        </p:nvGraphicFramePr>
        <p:xfrm>
          <a:off x="415450" y="1685200"/>
          <a:ext cx="10746400" cy="4324912"/>
        </p:xfrm>
        <a:graphic>
          <a:graphicData uri="http://schemas.openxmlformats.org/drawingml/2006/table">
            <a:tbl>
              <a:tblPr>
                <a:noFill/>
                <a:tableStyleId>{38EFFB90-CF61-48D1-8ACE-158881812100}</a:tableStyleId>
              </a:tblPr>
              <a:tblGrid>
                <a:gridCol w="182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Feature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Cloud AI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DA5"/>
                        </a:buClr>
                        <a:buSzPts val="2800"/>
                        <a:buFont typeface="Fira Sans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003DA5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Local AI</a:t>
                      </a:r>
                      <a:endParaRPr sz="2800" b="1" u="none" strike="noStrike" cap="none">
                        <a:solidFill>
                          <a:srgbClr val="003DA5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Examples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ChatGPT, Claude, Gemini</a:t>
                      </a:r>
                      <a:endParaRPr sz="2000" u="none" strike="noStrike" cap="none">
                        <a:solidFill>
                          <a:srgbClr val="999999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Llama 3, Gemma, Mistral</a:t>
                      </a:r>
                      <a:endParaRPr sz="2000" u="none" strike="noStrike" cap="none">
                        <a:solidFill>
                          <a:srgbClr val="999999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Processing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Runs on external provider servers</a:t>
                      </a:r>
                      <a:endParaRPr sz="2000" u="none" strike="noStrike" cap="none">
                        <a:solidFill>
                          <a:srgbClr val="999999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9999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999999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Runs on local hardware</a:t>
                      </a:r>
                      <a:endParaRPr sz="2000" u="none" strike="noStrike" cap="none">
                        <a:solidFill>
                          <a:srgbClr val="999999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Data Privacy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B7B7B7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Information leaves the computer</a:t>
                      </a:r>
                      <a:endParaRPr sz="2000" u="none" strike="noStrike" cap="none">
                        <a:solidFill>
                          <a:srgbClr val="B7B7B7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761D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38761D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Data does not leave the computer</a:t>
                      </a:r>
                      <a:endParaRPr sz="2000" b="1" u="none" strike="noStrike" cap="none">
                        <a:solidFill>
                          <a:srgbClr val="38761D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Cost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B7B7B7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Subscription or API fees</a:t>
                      </a:r>
                      <a:endParaRPr sz="2000" u="none" strike="noStrike" cap="none">
                        <a:solidFill>
                          <a:srgbClr val="B7B7B7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761D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38761D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Free usage after setup</a:t>
                      </a:r>
                      <a:endParaRPr sz="2000" b="1" u="none" strike="noStrike" cap="none" dirty="0">
                        <a:solidFill>
                          <a:srgbClr val="38761D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Performance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B7B7B7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High-speed, large scale models</a:t>
                      </a:r>
                      <a:endParaRPr sz="2000" u="none" strike="noStrike" cap="none">
                        <a:solidFill>
                          <a:srgbClr val="B7B7B7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B7B7B7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Speed depends on local GPU </a:t>
                      </a:r>
                      <a:endParaRPr sz="2000" u="none" strike="noStrike" cap="none">
                        <a:solidFill>
                          <a:srgbClr val="B7B7B7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1F1F1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Flexibility</a:t>
                      </a:r>
                      <a:endParaRPr sz="2000" b="1" u="none" strike="noStrike" cap="none">
                        <a:solidFill>
                          <a:srgbClr val="1F1F1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B7B7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u="none" strike="noStrike" cap="none">
                          <a:solidFill>
                            <a:srgbClr val="B7B7B7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Restricted to provider-specific tools</a:t>
                      </a:r>
                      <a:endParaRPr sz="2000" u="none" strike="noStrike" cap="none">
                        <a:solidFill>
                          <a:srgbClr val="B7B7B7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114300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761D"/>
                        </a:buClr>
                        <a:buSzPts val="2000"/>
                        <a:buFont typeface="Fira Sans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38761D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Full control to swap models</a:t>
                      </a:r>
                      <a:endParaRPr sz="2000" b="1" u="none" strike="noStrike" cap="none" dirty="0">
                        <a:solidFill>
                          <a:srgbClr val="38761D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25" marR="91425" marT="152400" marB="152400">
                    <a:lnL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F1F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Our Agenda Today</a:t>
            </a:r>
            <a:endParaRPr/>
          </a:p>
        </p:txBody>
      </p:sp>
      <p:sp>
        <p:nvSpPr>
          <p:cNvPr id="48" name="Google Shape;48;p3"/>
          <p:cNvSpPr txBox="1"/>
          <p:nvPr/>
        </p:nvSpPr>
        <p:spPr>
          <a:xfrm>
            <a:off x="261600" y="1500200"/>
            <a:ext cx="5834400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</a:pPr>
            <a:br>
              <a:rPr lang="en-US" sz="2000" b="0" i="0" u="none" strike="noStrike" cap="none" dirty="0">
                <a:latin typeface="Fira Sans"/>
                <a:ea typeface="Fira Sans"/>
                <a:cs typeface="Fira Sans"/>
              </a:rPr>
            </a:br>
            <a:endParaRPr sz="20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AI Literacy Overview: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Inyoung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Shin </a:t>
            </a:r>
            <a:br>
              <a:rPr lang="en-US" sz="2000" b="0" i="0" u="none" strike="noStrike" cap="none" dirty="0">
                <a:latin typeface="Fira Sans"/>
                <a:ea typeface="Fira Sans"/>
                <a:cs typeface="Fira Sans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(5 min)</a:t>
            </a:r>
            <a:br>
              <a:rPr lang="en-US" sz="2000" b="0" i="0" u="none" strike="noStrike" cap="none" dirty="0">
                <a:latin typeface="Fira Sans"/>
                <a:ea typeface="Fira Sans"/>
                <a:cs typeface="Fira Sans"/>
              </a:rPr>
            </a:br>
            <a:endParaRPr sz="20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AI Enhanced Portfolios &amp; Textual Analysis: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Jing Han (5 min)</a:t>
            </a:r>
            <a:br>
              <a:rPr lang="en-US" sz="2000" b="0" i="0" u="none" strike="noStrike" cap="none" dirty="0">
                <a:latin typeface="Fira Sans"/>
                <a:ea typeface="Fira Sans"/>
                <a:cs typeface="Fira Sans"/>
              </a:rPr>
            </a:br>
            <a:endParaRPr sz="20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lvl="1" indent="-342900"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Upcoming </a:t>
            </a:r>
            <a:r>
              <a:rPr lang="en-US" sz="2000" b="1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Local</a:t>
            </a: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 AI </a:t>
            </a:r>
            <a:r>
              <a:rPr lang="en-US" sz="2000" b="1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Computing Lab</a:t>
            </a: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lang="en-US" sz="2000" b="0" i="0" u="none" strike="noStrike" cap="none" dirty="0">
                <a:latin typeface="Fira Sans"/>
                <a:ea typeface="Fira Sans"/>
                <a:cs typeface="Fira Sans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Barbara Martinez Neda (5 min)</a:t>
            </a:r>
            <a:br>
              <a:rPr lang="en-US" sz="2000" b="0" i="0" u="none" strike="noStrike" cap="none" dirty="0">
                <a:latin typeface="Fira Sans"/>
                <a:ea typeface="Fira Sans"/>
                <a:cs typeface="Fira Sans"/>
              </a:rPr>
            </a:br>
            <a:endParaRPr sz="20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Q&amp;A: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(10 min)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9" name="Google Shape;4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8500" y="9035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0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2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Open Source AI at the STAR Lab</a:t>
            </a:r>
            <a:endParaRPr sz="3600" dirty="0">
              <a:solidFill>
                <a:srgbClr val="003DA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49" name="Google Shape;549;p32"/>
          <p:cNvSpPr txBox="1"/>
          <p:nvPr/>
        </p:nvSpPr>
        <p:spPr>
          <a:xfrm>
            <a:off x="609600" y="2090722"/>
            <a:ext cx="10972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</a:pPr>
            <a:r>
              <a:rPr lang="en-US" sz="36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lab will </a:t>
            </a:r>
            <a:r>
              <a:rPr lang="en-US" sz="3600" b="1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broaden AI technology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</a:pPr>
            <a:r>
              <a:rPr lang="en-US" sz="3600" b="1" dirty="0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accessibility</a:t>
            </a:r>
            <a:r>
              <a:rPr lang="en-US" sz="36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to all</a:t>
            </a:r>
          </a:p>
        </p:txBody>
      </p:sp>
      <p:pic>
        <p:nvPicPr>
          <p:cNvPr id="550" name="Google Shape;55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0550" y="3658462"/>
            <a:ext cx="4270898" cy="2848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0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3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Current STAR Lab Status</a:t>
            </a:r>
            <a:endParaRPr sz="3600">
              <a:solidFill>
                <a:srgbClr val="003DA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558" name="Google Shape;558;p33" descr="Computer vector, Back to school filled design icon (Provided by Getty Images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7700" y="1679041"/>
            <a:ext cx="914401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3" descr="scanner printer device icon vector outline illustration (Provided by Getty Images)"/>
          <p:cNvPicPr preferRelativeResize="0"/>
          <p:nvPr/>
        </p:nvPicPr>
        <p:blipFill rotWithShape="1">
          <a:blip r:embed="rId6">
            <a:alphaModFix/>
          </a:blip>
          <a:srcRect l="13075" t="14787" r="12465" b="11791"/>
          <a:stretch/>
        </p:blipFill>
        <p:spPr>
          <a:xfrm>
            <a:off x="9347700" y="2758825"/>
            <a:ext cx="914401" cy="89611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3"/>
          <p:cNvSpPr txBox="1"/>
          <p:nvPr/>
        </p:nvSpPr>
        <p:spPr>
          <a:xfrm>
            <a:off x="1929900" y="1862950"/>
            <a:ext cx="12447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6000"/>
              <a:buFont typeface="Fira Sans"/>
              <a:buNone/>
            </a:pPr>
            <a:r>
              <a:rPr lang="en-US" sz="60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4 -</a:t>
            </a:r>
            <a:r>
              <a:rPr lang="en-US" sz="30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30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1" name="Google Shape;561;p33"/>
          <p:cNvSpPr txBox="1"/>
          <p:nvPr/>
        </p:nvSpPr>
        <p:spPr>
          <a:xfrm>
            <a:off x="1974500" y="2841625"/>
            <a:ext cx="72585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6000"/>
              <a:buFont typeface="Fira Sans"/>
              <a:buNone/>
            </a:pPr>
            <a:r>
              <a:rPr lang="en-US" sz="60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1 -</a:t>
            </a:r>
            <a:endParaRPr sz="60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2" name="Google Shape;562;p33"/>
          <p:cNvSpPr txBox="1"/>
          <p:nvPr/>
        </p:nvSpPr>
        <p:spPr>
          <a:xfrm>
            <a:off x="2940575" y="1904950"/>
            <a:ext cx="589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</a:pPr>
            <a:r>
              <a:rPr lang="en-US"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High-Performance Workstations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3"/>
          <p:cNvSpPr txBox="1"/>
          <p:nvPr/>
        </p:nvSpPr>
        <p:spPr>
          <a:xfrm>
            <a:off x="2940575" y="2883625"/>
            <a:ext cx="589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</a:pPr>
            <a:r>
              <a:rPr lang="en-US"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Epson Photo &amp; Doc Scanner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3"/>
          <p:cNvSpPr/>
          <p:nvPr/>
        </p:nvSpPr>
        <p:spPr>
          <a:xfrm>
            <a:off x="4644700" y="4123232"/>
            <a:ext cx="2995200" cy="5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3"/>
          <p:cNvSpPr/>
          <p:nvPr/>
        </p:nvSpPr>
        <p:spPr>
          <a:xfrm>
            <a:off x="995875" y="4123232"/>
            <a:ext cx="2995200" cy="55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8293525" y="4123232"/>
            <a:ext cx="2995200" cy="554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3"/>
          <p:cNvSpPr txBox="1"/>
          <p:nvPr/>
        </p:nvSpPr>
        <p:spPr>
          <a:xfrm>
            <a:off x="1119025" y="4215632"/>
            <a:ext cx="274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Data Analysis &amp; Viz</a:t>
            </a:r>
            <a:endParaRPr sz="24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8" name="Google Shape;568;p33"/>
          <p:cNvSpPr txBox="1"/>
          <p:nvPr/>
        </p:nvSpPr>
        <p:spPr>
          <a:xfrm>
            <a:off x="4767853" y="4215632"/>
            <a:ext cx="274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GIS &amp; CAD</a:t>
            </a:r>
            <a:endParaRPr sz="24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9" name="Google Shape;569;p33"/>
          <p:cNvSpPr txBox="1"/>
          <p:nvPr/>
        </p:nvSpPr>
        <p:spPr>
          <a:xfrm>
            <a:off x="8416676" y="4215643"/>
            <a:ext cx="274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Digital Research</a:t>
            </a:r>
            <a:endParaRPr sz="24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70" name="Google Shape;570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6675" y="4956469"/>
            <a:ext cx="10287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22970" y="4919187"/>
            <a:ext cx="1365754" cy="3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9113" y="4880251"/>
            <a:ext cx="1309575" cy="45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36013" y="4859125"/>
            <a:ext cx="499475" cy="4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29125" y="4874640"/>
            <a:ext cx="457223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30913" y="4859127"/>
            <a:ext cx="644456" cy="4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4"/>
          <p:cNvSpPr/>
          <p:nvPr/>
        </p:nvSpPr>
        <p:spPr>
          <a:xfrm>
            <a:off x="6152775" y="2525925"/>
            <a:ext cx="5584500" cy="3252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Technical User</a:t>
            </a:r>
            <a:endParaRPr sz="24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</a:pPr>
            <a:r>
              <a:rPr lang="en-US" sz="2400" i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wants to build with AI</a:t>
            </a:r>
            <a:endParaRPr sz="2400" i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</a:pPr>
            <a:r>
              <a:rPr lang="en-US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Develop custom AI applications</a:t>
            </a:r>
            <a:endParaRPr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</a:pPr>
            <a:r>
              <a:rPr lang="en-US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Benchmark and compare model performance</a:t>
            </a:r>
            <a:endParaRPr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</a:pPr>
            <a:r>
              <a:rPr lang="en-US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Fine-tune models for specific tasks</a:t>
            </a:r>
            <a:endParaRPr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81" name="Google Shape;58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1" cy="3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690455"/>
            <a:ext cx="280944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34"/>
          <p:cNvSpPr txBox="1"/>
          <p:nvPr/>
        </p:nvSpPr>
        <p:spPr>
          <a:xfrm>
            <a:off x="609600" y="882591"/>
            <a:ext cx="906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 dirty="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Planned Local AI Additions</a:t>
            </a:r>
            <a:endParaRPr sz="3600" dirty="0">
              <a:solidFill>
                <a:srgbClr val="003DA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6126643" y="1738991"/>
            <a:ext cx="2774700" cy="53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4"/>
          <p:cNvSpPr/>
          <p:nvPr/>
        </p:nvSpPr>
        <p:spPr>
          <a:xfrm>
            <a:off x="454650" y="1735658"/>
            <a:ext cx="2774700" cy="53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4"/>
          <p:cNvSpPr/>
          <p:nvPr/>
        </p:nvSpPr>
        <p:spPr>
          <a:xfrm>
            <a:off x="3290652" y="1737137"/>
            <a:ext cx="2774700" cy="53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4"/>
          <p:cNvSpPr txBox="1"/>
          <p:nvPr/>
        </p:nvSpPr>
        <p:spPr>
          <a:xfrm>
            <a:off x="568730" y="1821132"/>
            <a:ext cx="254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LLM Interaction</a:t>
            </a:r>
            <a:endParaRPr sz="24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8" name="Google Shape;588;p34"/>
          <p:cNvSpPr txBox="1"/>
          <p:nvPr/>
        </p:nvSpPr>
        <p:spPr>
          <a:xfrm>
            <a:off x="6240726" y="1822974"/>
            <a:ext cx="254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RAG</a:t>
            </a:r>
            <a:endParaRPr sz="24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9" name="Google Shape;589;p34"/>
          <p:cNvSpPr txBox="1"/>
          <p:nvPr/>
        </p:nvSpPr>
        <p:spPr>
          <a:xfrm>
            <a:off x="3404732" y="1830949"/>
            <a:ext cx="254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AI Transcription</a:t>
            </a:r>
            <a:endParaRPr sz="24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0" name="Google Shape;590;p34"/>
          <p:cNvSpPr/>
          <p:nvPr/>
        </p:nvSpPr>
        <p:spPr>
          <a:xfrm>
            <a:off x="454650" y="2525925"/>
            <a:ext cx="5584500" cy="3252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Non-Technical User</a:t>
            </a:r>
            <a:endParaRPr sz="2400"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</a:pPr>
            <a:r>
              <a:rPr lang="en-US" sz="2400" i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wants to use AI</a:t>
            </a:r>
            <a:endParaRPr sz="2400" i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</a:pPr>
            <a:r>
              <a:rPr lang="en-US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Interact with a local chat interface</a:t>
            </a:r>
            <a:endParaRPr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</a:pPr>
            <a:r>
              <a:rPr lang="en-US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Perform local audio transcription</a:t>
            </a:r>
            <a:endParaRPr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Char char="●"/>
            </a:pPr>
            <a:r>
              <a:rPr lang="en-US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Leverage Retrieval Augmented Generation (RAG) for document analysis</a:t>
            </a:r>
            <a:endParaRPr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1" name="Google Shape;591;p34"/>
          <p:cNvSpPr/>
          <p:nvPr/>
        </p:nvSpPr>
        <p:spPr>
          <a:xfrm>
            <a:off x="8962645" y="1735650"/>
            <a:ext cx="2774700" cy="53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4"/>
          <p:cNvSpPr txBox="1"/>
          <p:nvPr/>
        </p:nvSpPr>
        <p:spPr>
          <a:xfrm>
            <a:off x="8962634" y="1819651"/>
            <a:ext cx="277464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400"/>
              <a:buFont typeface="Fira Sans"/>
              <a:buNone/>
            </a:pPr>
            <a:r>
              <a:rPr lang="en-US" sz="24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Model Fine-Tuning</a:t>
            </a:r>
            <a:endParaRPr sz="24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93" name="Google Shape;59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7723" y="5883672"/>
            <a:ext cx="448056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1775" y="5792238"/>
            <a:ext cx="8229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91105" y="588368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67556" y="5883675"/>
            <a:ext cx="373380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55325" y="5883663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413" y="6235641"/>
            <a:ext cx="1244600" cy="37938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5"/>
          <p:cNvSpPr txBox="1"/>
          <p:nvPr/>
        </p:nvSpPr>
        <p:spPr>
          <a:xfrm>
            <a:off x="859725" y="3445200"/>
            <a:ext cx="27375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Andrew </a:t>
            </a:r>
            <a:endParaRPr sz="22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Morales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4" name="Google Shape;604;p35" title="Barry Harve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0246" y="2048256"/>
            <a:ext cx="1325542" cy="1325542"/>
          </a:xfrm>
          <a:custGeom>
            <a:avLst/>
            <a:gdLst/>
            <a:ahLst/>
            <a:cxnLst/>
            <a:rect l="l" t="t" r="r" b="b"/>
            <a:pathLst>
              <a:path w="2573868" h="2573868" extrusionOk="0">
                <a:moveTo>
                  <a:pt x="1286934" y="0"/>
                </a:moveTo>
                <a:cubicBezTo>
                  <a:pt x="1997688" y="0"/>
                  <a:pt x="2573868" y="576180"/>
                  <a:pt x="2573868" y="1286934"/>
                </a:cubicBezTo>
                <a:cubicBezTo>
                  <a:pt x="2573868" y="1997688"/>
                  <a:pt x="1997688" y="2573868"/>
                  <a:pt x="1286934" y="2573868"/>
                </a:cubicBezTo>
                <a:cubicBezTo>
                  <a:pt x="576180" y="2573868"/>
                  <a:pt x="0" y="1997688"/>
                  <a:pt x="0" y="1286934"/>
                </a:cubicBezTo>
                <a:cubicBezTo>
                  <a:pt x="0" y="576180"/>
                  <a:pt x="576180" y="0"/>
                  <a:pt x="1286934" y="0"/>
                </a:cubicBezTo>
                <a:close/>
              </a:path>
            </a:pathLst>
          </a:custGeom>
          <a:noFill/>
          <a:ln w="229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5" name="Google Shape;605;p35" title="Andrew Moral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5720" y="2049526"/>
            <a:ext cx="1325542" cy="1325542"/>
          </a:xfrm>
          <a:custGeom>
            <a:avLst/>
            <a:gdLst/>
            <a:ahLst/>
            <a:cxnLst/>
            <a:rect l="l" t="t" r="r" b="b"/>
            <a:pathLst>
              <a:path w="2573868" h="2573868" extrusionOk="0">
                <a:moveTo>
                  <a:pt x="1286934" y="0"/>
                </a:moveTo>
                <a:cubicBezTo>
                  <a:pt x="1997688" y="0"/>
                  <a:pt x="2573868" y="576180"/>
                  <a:pt x="2573868" y="1286934"/>
                </a:cubicBezTo>
                <a:cubicBezTo>
                  <a:pt x="2573868" y="1997688"/>
                  <a:pt x="1997688" y="2573868"/>
                  <a:pt x="1286934" y="2573868"/>
                </a:cubicBezTo>
                <a:cubicBezTo>
                  <a:pt x="576180" y="2573868"/>
                  <a:pt x="0" y="1997688"/>
                  <a:pt x="0" y="1286934"/>
                </a:cubicBezTo>
                <a:cubicBezTo>
                  <a:pt x="0" y="576180"/>
                  <a:pt x="576180" y="0"/>
                  <a:pt x="1286934" y="0"/>
                </a:cubicBezTo>
                <a:close/>
              </a:path>
            </a:pathLst>
          </a:custGeom>
          <a:noFill/>
          <a:ln w="229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6" name="Google Shape;606;p35" title="barbara-martinez-neda-portrait-photo-mi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7973" y="2049526"/>
            <a:ext cx="1325542" cy="1325542"/>
          </a:xfrm>
          <a:custGeom>
            <a:avLst/>
            <a:gdLst/>
            <a:ahLst/>
            <a:cxnLst/>
            <a:rect l="l" t="t" r="r" b="b"/>
            <a:pathLst>
              <a:path w="2573868" h="2573868" extrusionOk="0">
                <a:moveTo>
                  <a:pt x="1286934" y="0"/>
                </a:moveTo>
                <a:cubicBezTo>
                  <a:pt x="1997688" y="0"/>
                  <a:pt x="2573868" y="576180"/>
                  <a:pt x="2573868" y="1286934"/>
                </a:cubicBezTo>
                <a:cubicBezTo>
                  <a:pt x="2573868" y="1997688"/>
                  <a:pt x="1997688" y="2573868"/>
                  <a:pt x="1286934" y="2573868"/>
                </a:cubicBezTo>
                <a:cubicBezTo>
                  <a:pt x="576180" y="2573868"/>
                  <a:pt x="0" y="1997688"/>
                  <a:pt x="0" y="1286934"/>
                </a:cubicBezTo>
                <a:cubicBezTo>
                  <a:pt x="0" y="576180"/>
                  <a:pt x="576180" y="0"/>
                  <a:pt x="1286934" y="0"/>
                </a:cubicBezTo>
                <a:close/>
              </a:path>
            </a:pathLst>
          </a:custGeom>
          <a:noFill/>
          <a:ln w="229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7" name="Google Shape;607;p35" title="Dan Szilagyl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4925" y="4254221"/>
            <a:ext cx="1325542" cy="1325542"/>
          </a:xfrm>
          <a:custGeom>
            <a:avLst/>
            <a:gdLst/>
            <a:ahLst/>
            <a:cxnLst/>
            <a:rect l="l" t="t" r="r" b="b"/>
            <a:pathLst>
              <a:path w="2573868" h="2573868" extrusionOk="0">
                <a:moveTo>
                  <a:pt x="1286934" y="0"/>
                </a:moveTo>
                <a:cubicBezTo>
                  <a:pt x="1997688" y="0"/>
                  <a:pt x="2573868" y="576180"/>
                  <a:pt x="2573868" y="1286934"/>
                </a:cubicBezTo>
                <a:cubicBezTo>
                  <a:pt x="2573868" y="1997688"/>
                  <a:pt x="1997688" y="2573868"/>
                  <a:pt x="1286934" y="2573868"/>
                </a:cubicBezTo>
                <a:cubicBezTo>
                  <a:pt x="576180" y="2573868"/>
                  <a:pt x="0" y="1997688"/>
                  <a:pt x="0" y="1286934"/>
                </a:cubicBezTo>
                <a:cubicBezTo>
                  <a:pt x="0" y="576180"/>
                  <a:pt x="576180" y="0"/>
                  <a:pt x="1286934" y="0"/>
                </a:cubicBezTo>
                <a:close/>
              </a:path>
            </a:pathLst>
          </a:custGeom>
          <a:noFill/>
          <a:ln w="229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8" name="Google Shape;608;p35"/>
          <p:cNvSpPr txBox="1"/>
          <p:nvPr/>
        </p:nvSpPr>
        <p:spPr>
          <a:xfrm>
            <a:off x="4117658" y="3438575"/>
            <a:ext cx="27375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Barbara </a:t>
            </a:r>
            <a:endParaRPr sz="22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Martinez Neda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5"/>
          <p:cNvSpPr txBox="1"/>
          <p:nvPr/>
        </p:nvSpPr>
        <p:spPr>
          <a:xfrm>
            <a:off x="7344266" y="3438575"/>
            <a:ext cx="27375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Barry </a:t>
            </a:r>
            <a:endParaRPr sz="22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Harvey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5"/>
          <p:cNvSpPr txBox="1"/>
          <p:nvPr/>
        </p:nvSpPr>
        <p:spPr>
          <a:xfrm>
            <a:off x="2569717" y="5608636"/>
            <a:ext cx="1755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Dan </a:t>
            </a:r>
            <a:endParaRPr sz="22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Szilagyi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" y="690455"/>
            <a:ext cx="280946" cy="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5"/>
          <p:cNvSpPr txBox="1"/>
          <p:nvPr/>
        </p:nvSpPr>
        <p:spPr>
          <a:xfrm>
            <a:off x="609600" y="882591"/>
            <a:ext cx="906713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3600"/>
              <a:buFont typeface="Fira Sans Medium"/>
              <a:buNone/>
            </a:pPr>
            <a:r>
              <a:rPr lang="en-US" sz="36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Thank you! Questions?</a:t>
            </a:r>
            <a:endParaRPr sz="3600">
              <a:solidFill>
                <a:srgbClr val="003DA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13" name="Google Shape;613;p35"/>
          <p:cNvSpPr txBox="1"/>
          <p:nvPr/>
        </p:nvSpPr>
        <p:spPr>
          <a:xfrm>
            <a:off x="609600" y="1529959"/>
            <a:ext cx="906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000"/>
              <a:buFont typeface="Fira Sans Medium"/>
              <a:buNone/>
            </a:pPr>
            <a:r>
              <a:rPr lang="en-US" sz="2000">
                <a:solidFill>
                  <a:srgbClr val="003DA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STAR Lab x AI Working Group</a:t>
            </a:r>
            <a:endParaRPr sz="2000">
              <a:solidFill>
                <a:srgbClr val="003DA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614" name="Google Shape;614;p35" title="Dennis Vice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42834" y="4316620"/>
            <a:ext cx="1325542" cy="1325542"/>
          </a:xfrm>
          <a:custGeom>
            <a:avLst/>
            <a:gdLst/>
            <a:ahLst/>
            <a:cxnLst/>
            <a:rect l="l" t="t" r="r" b="b"/>
            <a:pathLst>
              <a:path w="2573868" h="2573868" extrusionOk="0">
                <a:moveTo>
                  <a:pt x="1286934" y="0"/>
                </a:moveTo>
                <a:cubicBezTo>
                  <a:pt x="1997688" y="0"/>
                  <a:pt x="2573868" y="576180"/>
                  <a:pt x="2573868" y="1286934"/>
                </a:cubicBezTo>
                <a:cubicBezTo>
                  <a:pt x="2573868" y="1997688"/>
                  <a:pt x="1997688" y="2573868"/>
                  <a:pt x="1286934" y="2573868"/>
                </a:cubicBezTo>
                <a:cubicBezTo>
                  <a:pt x="576180" y="2573868"/>
                  <a:pt x="0" y="1997688"/>
                  <a:pt x="0" y="1286934"/>
                </a:cubicBezTo>
                <a:cubicBezTo>
                  <a:pt x="0" y="576180"/>
                  <a:pt x="576180" y="0"/>
                  <a:pt x="1286934" y="0"/>
                </a:cubicBezTo>
                <a:close/>
              </a:path>
            </a:pathLst>
          </a:custGeom>
          <a:noFill/>
          <a:ln w="229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5" name="Google Shape;615;p35" title="inyoung-shin-4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69451" y="4316645"/>
            <a:ext cx="1325542" cy="1325542"/>
          </a:xfrm>
          <a:custGeom>
            <a:avLst/>
            <a:gdLst/>
            <a:ahLst/>
            <a:cxnLst/>
            <a:rect l="l" t="t" r="r" b="b"/>
            <a:pathLst>
              <a:path w="2573868" h="2573868" extrusionOk="0">
                <a:moveTo>
                  <a:pt x="1286934" y="0"/>
                </a:moveTo>
                <a:cubicBezTo>
                  <a:pt x="1997688" y="0"/>
                  <a:pt x="2573868" y="576180"/>
                  <a:pt x="2573868" y="1286934"/>
                </a:cubicBezTo>
                <a:cubicBezTo>
                  <a:pt x="2573868" y="1997688"/>
                  <a:pt x="1997688" y="2573868"/>
                  <a:pt x="1286934" y="2573868"/>
                </a:cubicBezTo>
                <a:cubicBezTo>
                  <a:pt x="576180" y="2573868"/>
                  <a:pt x="0" y="1997688"/>
                  <a:pt x="0" y="1286934"/>
                </a:cubicBezTo>
                <a:cubicBezTo>
                  <a:pt x="0" y="576180"/>
                  <a:pt x="576180" y="0"/>
                  <a:pt x="1286934" y="0"/>
                </a:cubicBezTo>
                <a:close/>
              </a:path>
            </a:pathLst>
          </a:custGeom>
          <a:noFill/>
          <a:ln w="229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6" name="Google Shape;616;p35"/>
          <p:cNvSpPr txBox="1"/>
          <p:nvPr/>
        </p:nvSpPr>
        <p:spPr>
          <a:xfrm>
            <a:off x="5827647" y="5642185"/>
            <a:ext cx="1755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Dennis </a:t>
            </a:r>
            <a:endParaRPr sz="22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Vice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5"/>
          <p:cNvSpPr txBox="1"/>
          <p:nvPr/>
        </p:nvSpPr>
        <p:spPr>
          <a:xfrm>
            <a:off x="9054279" y="5702135"/>
            <a:ext cx="1755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Inyoung </a:t>
            </a:r>
            <a:endParaRPr sz="2200" b="1">
              <a:solidFill>
                <a:srgbClr val="003DA5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Pts val="2200"/>
              <a:buFont typeface="Fira Sans"/>
              <a:buNone/>
            </a:pPr>
            <a:r>
              <a:rPr lang="en-US" sz="2200" b="1">
                <a:solidFill>
                  <a:srgbClr val="003DA5"/>
                </a:solidFill>
                <a:latin typeface="Fira Sans"/>
                <a:ea typeface="Fira Sans"/>
                <a:cs typeface="Fira Sans"/>
                <a:sym typeface="Fira Sans"/>
              </a:rPr>
              <a:t>Shin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36"/>
          <p:cNvGrpSpPr/>
          <p:nvPr/>
        </p:nvGrpSpPr>
        <p:grpSpPr>
          <a:xfrm>
            <a:off x="-18411" y="-6137"/>
            <a:ext cx="12212457" cy="6873342"/>
            <a:chOff x="-18411" y="-6137"/>
            <a:chExt cx="12212457" cy="6873342"/>
          </a:xfrm>
        </p:grpSpPr>
        <p:sp>
          <p:nvSpPr>
            <p:cNvPr id="624" name="Google Shape;624;p36"/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/>
              <a:ahLst/>
              <a:cxnLst/>
              <a:rect l="l" t="t" r="r" b="b"/>
              <a:pathLst>
                <a:path w="12212457" h="3835570" extrusionOk="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/>
              <a:ahLst/>
              <a:cxnLst/>
              <a:rect l="l" t="t" r="r" b="b"/>
              <a:pathLst>
                <a:path w="12194047" h="5842341" extrusionOk="0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</p:txBody>
        </p:sp>
      </p:grpSp>
      <p:sp>
        <p:nvSpPr>
          <p:cNvPr id="626" name="Google Shape;626;p36"/>
          <p:cNvSpPr txBox="1"/>
          <p:nvPr/>
        </p:nvSpPr>
        <p:spPr>
          <a:xfrm>
            <a:off x="788923" y="2210928"/>
            <a:ext cx="10176573" cy="184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0" marR="0" lvl="0" indent="0" algn="ctr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Thank you! </a:t>
            </a:r>
            <a:endParaRPr/>
          </a:p>
          <a:p>
            <a:pPr marL="0" marR="0" lvl="0" indent="0" algn="ctr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2035" y="6235641"/>
            <a:ext cx="1173355" cy="379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4"/>
          <p:cNvGrpSpPr/>
          <p:nvPr/>
        </p:nvGrpSpPr>
        <p:grpSpPr>
          <a:xfrm>
            <a:off x="-18411" y="-6137"/>
            <a:ext cx="12212457" cy="6873342"/>
            <a:chOff x="-18411" y="-6137"/>
            <a:chExt cx="12212457" cy="6873342"/>
          </a:xfrm>
        </p:grpSpPr>
        <p:sp>
          <p:nvSpPr>
            <p:cNvPr id="56" name="Google Shape;56;p4"/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/>
              <a:ahLst/>
              <a:cxnLst/>
              <a:rect l="l" t="t" r="r" b="b"/>
              <a:pathLst>
                <a:path w="12212457" h="3835570" extrusionOk="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/>
              <a:ahLst/>
              <a:cxnLst/>
              <a:rect l="l" t="t" r="r" b="b"/>
              <a:pathLst>
                <a:path w="12194047" h="5842341" extrusionOk="0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</p:txBody>
        </p:sp>
      </p:grpSp>
      <p:sp>
        <p:nvSpPr>
          <p:cNvPr id="58" name="Google Shape;58;p4"/>
          <p:cNvSpPr txBox="1"/>
          <p:nvPr/>
        </p:nvSpPr>
        <p:spPr>
          <a:xfrm>
            <a:off x="543123" y="1269650"/>
            <a:ext cx="11301547" cy="9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Fira Sans Medium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AI Literacy Introduction</a:t>
            </a:r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543123" y="3550880"/>
            <a:ext cx="453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ira Sans"/>
              <a:buNone/>
            </a:pPr>
            <a:r>
              <a:rPr lang="en-US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Inyoung Shin</a:t>
            </a:r>
            <a:endParaRPr sz="2000" b="0" i="0" u="none" strike="noStrike" cap="none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ira Sans"/>
              <a:buNone/>
            </a:pPr>
            <a:r>
              <a:rPr lang="en-US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AI Research Librarian</a:t>
            </a:r>
            <a:endParaRPr sz="2000" b="0" i="0" u="none" strike="noStrike" cap="none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ira Sans"/>
              <a:buNone/>
            </a:pPr>
            <a:r>
              <a:rPr lang="en-US" sz="2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inyoungs@ucr.edu</a:t>
            </a:r>
            <a:endParaRPr sz="2000" b="0" i="0" u="none" strike="noStrike" cap="none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5ED85-8EB5-0274-BA09-B8FE486E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37" y="145207"/>
            <a:ext cx="10515600" cy="730418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Segoe UI Black" panose="020B0A02040204020203" pitchFamily="34" charset="0"/>
                <a:ea typeface="Segoe UI Black" panose="020B0A02040204020203" pitchFamily="34" charset="0"/>
                <a:cs typeface="Roboto" panose="02000000000000000000" pitchFamily="2" charset="0"/>
              </a:rPr>
              <a:t>UCR Library AI Support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39B45C-C4F4-68AB-1C22-C21E9718F506}"/>
              </a:ext>
            </a:extLst>
          </p:cNvPr>
          <p:cNvGrpSpPr/>
          <p:nvPr/>
        </p:nvGrpSpPr>
        <p:grpSpPr>
          <a:xfrm>
            <a:off x="1064795" y="981492"/>
            <a:ext cx="9989718" cy="4150480"/>
            <a:chOff x="2938204" y="1637670"/>
            <a:chExt cx="11966771" cy="75760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854828-DE3F-03DE-7EA0-D584BCADDD6C}"/>
                </a:ext>
              </a:extLst>
            </p:cNvPr>
            <p:cNvSpPr/>
            <p:nvPr/>
          </p:nvSpPr>
          <p:spPr>
            <a:xfrm>
              <a:off x="2938204" y="6128710"/>
              <a:ext cx="11966771" cy="3084996"/>
            </a:xfrm>
            <a:custGeom>
              <a:avLst/>
              <a:gdLst>
                <a:gd name="connsiteX0" fmla="*/ 0 w 14020800"/>
                <a:gd name="connsiteY0" fmla="*/ 131445 h 1314450"/>
                <a:gd name="connsiteX1" fmla="*/ 131445 w 14020800"/>
                <a:gd name="connsiteY1" fmla="*/ 0 h 1314450"/>
                <a:gd name="connsiteX2" fmla="*/ 13889355 w 14020800"/>
                <a:gd name="connsiteY2" fmla="*/ 0 h 1314450"/>
                <a:gd name="connsiteX3" fmla="*/ 14020800 w 14020800"/>
                <a:gd name="connsiteY3" fmla="*/ 131445 h 1314450"/>
                <a:gd name="connsiteX4" fmla="*/ 14020800 w 14020800"/>
                <a:gd name="connsiteY4" fmla="*/ 1183005 h 1314450"/>
                <a:gd name="connsiteX5" fmla="*/ 13889355 w 14020800"/>
                <a:gd name="connsiteY5" fmla="*/ 1314450 h 1314450"/>
                <a:gd name="connsiteX6" fmla="*/ 131445 w 14020800"/>
                <a:gd name="connsiteY6" fmla="*/ 1314450 h 1314450"/>
                <a:gd name="connsiteX7" fmla="*/ 0 w 14020800"/>
                <a:gd name="connsiteY7" fmla="*/ 1183005 h 1314450"/>
                <a:gd name="connsiteX8" fmla="*/ 0 w 14020800"/>
                <a:gd name="connsiteY8" fmla="*/ 131445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20800" h="1314450">
                  <a:moveTo>
                    <a:pt x="0" y="131445"/>
                  </a:moveTo>
                  <a:cubicBezTo>
                    <a:pt x="0" y="58850"/>
                    <a:pt x="58850" y="0"/>
                    <a:pt x="131445" y="0"/>
                  </a:cubicBezTo>
                  <a:lnTo>
                    <a:pt x="13889355" y="0"/>
                  </a:lnTo>
                  <a:cubicBezTo>
                    <a:pt x="13961950" y="0"/>
                    <a:pt x="14020800" y="58850"/>
                    <a:pt x="14020800" y="131445"/>
                  </a:cubicBezTo>
                  <a:lnTo>
                    <a:pt x="14020800" y="1183005"/>
                  </a:lnTo>
                  <a:cubicBezTo>
                    <a:pt x="14020800" y="1255600"/>
                    <a:pt x="13961950" y="1314450"/>
                    <a:pt x="13889355" y="1314450"/>
                  </a:cubicBezTo>
                  <a:lnTo>
                    <a:pt x="131445" y="1314450"/>
                  </a:lnTo>
                  <a:cubicBezTo>
                    <a:pt x="58850" y="1314450"/>
                    <a:pt x="0" y="1255600"/>
                    <a:pt x="0" y="1183005"/>
                  </a:cubicBezTo>
                  <a:lnTo>
                    <a:pt x="0" y="131445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364" tIns="245364" rIns="7606284" bIns="245364" numCol="1" spcCol="1270" anchor="ctr" anchorCtr="0">
              <a:noAutofit/>
            </a:bodyPr>
            <a:lstStyle/>
            <a:p>
              <a:pPr algn="ctr" defTabSz="1533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>
                  <a:latin typeface="Franklin Gothic Book" panose="020B0503020102020204" pitchFamily="34" charset="0"/>
                </a:rPr>
                <a:t>Deliverables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ADCF0EC-F9B2-26BB-997D-426643E62700}"/>
                </a:ext>
              </a:extLst>
            </p:cNvPr>
            <p:cNvSpPr/>
            <p:nvPr/>
          </p:nvSpPr>
          <p:spPr>
            <a:xfrm>
              <a:off x="2938204" y="4493587"/>
              <a:ext cx="11966771" cy="1512063"/>
            </a:xfrm>
            <a:custGeom>
              <a:avLst/>
              <a:gdLst>
                <a:gd name="connsiteX0" fmla="*/ 0 w 14020800"/>
                <a:gd name="connsiteY0" fmla="*/ 131445 h 1314450"/>
                <a:gd name="connsiteX1" fmla="*/ 131445 w 14020800"/>
                <a:gd name="connsiteY1" fmla="*/ 0 h 1314450"/>
                <a:gd name="connsiteX2" fmla="*/ 13889355 w 14020800"/>
                <a:gd name="connsiteY2" fmla="*/ 0 h 1314450"/>
                <a:gd name="connsiteX3" fmla="*/ 14020800 w 14020800"/>
                <a:gd name="connsiteY3" fmla="*/ 131445 h 1314450"/>
                <a:gd name="connsiteX4" fmla="*/ 14020800 w 14020800"/>
                <a:gd name="connsiteY4" fmla="*/ 1183005 h 1314450"/>
                <a:gd name="connsiteX5" fmla="*/ 13889355 w 14020800"/>
                <a:gd name="connsiteY5" fmla="*/ 1314450 h 1314450"/>
                <a:gd name="connsiteX6" fmla="*/ 131445 w 14020800"/>
                <a:gd name="connsiteY6" fmla="*/ 1314450 h 1314450"/>
                <a:gd name="connsiteX7" fmla="*/ 0 w 14020800"/>
                <a:gd name="connsiteY7" fmla="*/ 1183005 h 1314450"/>
                <a:gd name="connsiteX8" fmla="*/ 0 w 14020800"/>
                <a:gd name="connsiteY8" fmla="*/ 131445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20800" h="1314450">
                  <a:moveTo>
                    <a:pt x="0" y="131445"/>
                  </a:moveTo>
                  <a:cubicBezTo>
                    <a:pt x="0" y="58850"/>
                    <a:pt x="58850" y="0"/>
                    <a:pt x="131445" y="0"/>
                  </a:cubicBezTo>
                  <a:lnTo>
                    <a:pt x="13889355" y="0"/>
                  </a:lnTo>
                  <a:cubicBezTo>
                    <a:pt x="13961950" y="0"/>
                    <a:pt x="14020800" y="58850"/>
                    <a:pt x="14020800" y="131445"/>
                  </a:cubicBezTo>
                  <a:lnTo>
                    <a:pt x="14020800" y="1183005"/>
                  </a:lnTo>
                  <a:cubicBezTo>
                    <a:pt x="14020800" y="1255600"/>
                    <a:pt x="13961950" y="1314450"/>
                    <a:pt x="13889355" y="1314450"/>
                  </a:cubicBezTo>
                  <a:lnTo>
                    <a:pt x="131445" y="1314450"/>
                  </a:lnTo>
                  <a:cubicBezTo>
                    <a:pt x="58850" y="1314450"/>
                    <a:pt x="0" y="1255600"/>
                    <a:pt x="0" y="1183005"/>
                  </a:cubicBezTo>
                  <a:lnTo>
                    <a:pt x="0" y="131445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364" tIns="245364" rIns="7606284" bIns="245364" numCol="1" spcCol="1270" anchor="ctr" anchorCtr="0">
              <a:noAutofit/>
            </a:bodyPr>
            <a:lstStyle/>
            <a:p>
              <a:pPr algn="ctr" defTabSz="1533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>
                  <a:latin typeface="Franklin Gothic Book" panose="020B0503020102020204" pitchFamily="34" charset="0"/>
                </a:rPr>
                <a:t>Objectives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C42A6F-3D2D-00F4-97B4-81CDE7C95586}"/>
                </a:ext>
              </a:extLst>
            </p:cNvPr>
            <p:cNvSpPr/>
            <p:nvPr/>
          </p:nvSpPr>
          <p:spPr>
            <a:xfrm>
              <a:off x="2938204" y="3061657"/>
              <a:ext cx="11966771" cy="1314450"/>
            </a:xfrm>
            <a:custGeom>
              <a:avLst/>
              <a:gdLst>
                <a:gd name="connsiteX0" fmla="*/ 0 w 14020800"/>
                <a:gd name="connsiteY0" fmla="*/ 131445 h 1314450"/>
                <a:gd name="connsiteX1" fmla="*/ 131445 w 14020800"/>
                <a:gd name="connsiteY1" fmla="*/ 0 h 1314450"/>
                <a:gd name="connsiteX2" fmla="*/ 13889355 w 14020800"/>
                <a:gd name="connsiteY2" fmla="*/ 0 h 1314450"/>
                <a:gd name="connsiteX3" fmla="*/ 14020800 w 14020800"/>
                <a:gd name="connsiteY3" fmla="*/ 131445 h 1314450"/>
                <a:gd name="connsiteX4" fmla="*/ 14020800 w 14020800"/>
                <a:gd name="connsiteY4" fmla="*/ 1183005 h 1314450"/>
                <a:gd name="connsiteX5" fmla="*/ 13889355 w 14020800"/>
                <a:gd name="connsiteY5" fmla="*/ 1314450 h 1314450"/>
                <a:gd name="connsiteX6" fmla="*/ 131445 w 14020800"/>
                <a:gd name="connsiteY6" fmla="*/ 1314450 h 1314450"/>
                <a:gd name="connsiteX7" fmla="*/ 0 w 14020800"/>
                <a:gd name="connsiteY7" fmla="*/ 1183005 h 1314450"/>
                <a:gd name="connsiteX8" fmla="*/ 0 w 14020800"/>
                <a:gd name="connsiteY8" fmla="*/ 131445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20800" h="1314450">
                  <a:moveTo>
                    <a:pt x="0" y="131445"/>
                  </a:moveTo>
                  <a:cubicBezTo>
                    <a:pt x="0" y="58850"/>
                    <a:pt x="58850" y="0"/>
                    <a:pt x="131445" y="0"/>
                  </a:cubicBezTo>
                  <a:lnTo>
                    <a:pt x="13889355" y="0"/>
                  </a:lnTo>
                  <a:cubicBezTo>
                    <a:pt x="13961950" y="0"/>
                    <a:pt x="14020800" y="58850"/>
                    <a:pt x="14020800" y="131445"/>
                  </a:cubicBezTo>
                  <a:lnTo>
                    <a:pt x="14020800" y="1183005"/>
                  </a:lnTo>
                  <a:cubicBezTo>
                    <a:pt x="14020800" y="1255600"/>
                    <a:pt x="13961950" y="1314450"/>
                    <a:pt x="13889355" y="1314450"/>
                  </a:cubicBezTo>
                  <a:lnTo>
                    <a:pt x="131445" y="1314450"/>
                  </a:lnTo>
                  <a:cubicBezTo>
                    <a:pt x="58850" y="1314450"/>
                    <a:pt x="0" y="1255600"/>
                    <a:pt x="0" y="1183005"/>
                  </a:cubicBezTo>
                  <a:lnTo>
                    <a:pt x="0" y="131445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364" tIns="245364" rIns="7606284" bIns="245364" numCol="1" spcCol="1270" anchor="ctr" anchorCtr="0">
              <a:noAutofit/>
            </a:bodyPr>
            <a:lstStyle/>
            <a:p>
              <a:pPr algn="ctr" defTabSz="1533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>
                  <a:latin typeface="Franklin Gothic Book" panose="020B0503020102020204" pitchFamily="34" charset="0"/>
                </a:rPr>
                <a:t>Directions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2671F2-2A53-7B2F-2F8D-53EC75579DEB}"/>
                </a:ext>
              </a:extLst>
            </p:cNvPr>
            <p:cNvSpPr/>
            <p:nvPr/>
          </p:nvSpPr>
          <p:spPr>
            <a:xfrm>
              <a:off x="8094565" y="1637670"/>
              <a:ext cx="2913115" cy="1095375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AI Literacy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09BF48-FFB2-E50F-6136-7F6D20862857}"/>
                </a:ext>
              </a:extLst>
            </p:cNvPr>
            <p:cNvSpPr/>
            <p:nvPr/>
          </p:nvSpPr>
          <p:spPr>
            <a:xfrm>
              <a:off x="5505252" y="3171195"/>
              <a:ext cx="2178587" cy="1095375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Technological Awareness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4AE236E-20B4-3699-08B1-274C61EA1058}"/>
                </a:ext>
              </a:extLst>
            </p:cNvPr>
            <p:cNvSpPr/>
            <p:nvPr/>
          </p:nvSpPr>
          <p:spPr>
            <a:xfrm>
              <a:off x="6590383" y="4266570"/>
              <a:ext cx="91440" cy="4381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815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8181CD3-CF80-AB95-6D41-729CED99C117}"/>
                </a:ext>
              </a:extLst>
            </p:cNvPr>
            <p:cNvSpPr/>
            <p:nvPr/>
          </p:nvSpPr>
          <p:spPr>
            <a:xfrm>
              <a:off x="5444283" y="4698401"/>
              <a:ext cx="2299472" cy="1117584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Help Become an Informed Users 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974AE5-17E1-AE66-8334-1A688114358C}"/>
                </a:ext>
              </a:extLst>
            </p:cNvPr>
            <p:cNvSpPr/>
            <p:nvPr/>
          </p:nvSpPr>
          <p:spPr>
            <a:xfrm>
              <a:off x="6578022" y="5800095"/>
              <a:ext cx="91440" cy="4381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815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97C784D-1236-2C17-C743-84C8EA7DB2E8}"/>
                </a:ext>
              </a:extLst>
            </p:cNvPr>
            <p:cNvSpPr/>
            <p:nvPr/>
          </p:nvSpPr>
          <p:spPr>
            <a:xfrm>
              <a:off x="5347853" y="6316412"/>
              <a:ext cx="2650946" cy="2686425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AI Theory and Foundation 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Bridging Knowledge to Practice</a:t>
              </a: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D7FE017-1801-E58D-05E7-C9B6E94B090B}"/>
                </a:ext>
              </a:extLst>
            </p:cNvPr>
            <p:cNvSpPr/>
            <p:nvPr/>
          </p:nvSpPr>
          <p:spPr>
            <a:xfrm>
              <a:off x="9635122" y="2733045"/>
              <a:ext cx="91440" cy="4381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8150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BFAACC0-32B8-E434-52CC-5A0AB7302A65}"/>
                </a:ext>
              </a:extLst>
            </p:cNvPr>
            <p:cNvSpPr/>
            <p:nvPr/>
          </p:nvSpPr>
          <p:spPr>
            <a:xfrm>
              <a:off x="8566103" y="3182257"/>
              <a:ext cx="2175174" cy="1095375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Tool Proficiency 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28327B2-477F-813E-91E3-CDCA80B8CC31}"/>
                </a:ext>
              </a:extLst>
            </p:cNvPr>
            <p:cNvSpPr/>
            <p:nvPr/>
          </p:nvSpPr>
          <p:spPr>
            <a:xfrm>
              <a:off x="9678358" y="4266570"/>
              <a:ext cx="91440" cy="4381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815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9AD1A4F-2078-3420-DA24-A049DD2C7CFF}"/>
                </a:ext>
              </a:extLst>
            </p:cNvPr>
            <p:cNvSpPr/>
            <p:nvPr/>
          </p:nvSpPr>
          <p:spPr>
            <a:xfrm>
              <a:off x="8566102" y="4704720"/>
              <a:ext cx="2299472" cy="1095375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Support Effective Content Production 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C5B7C02-26B3-0FBD-79EF-04E572FE8095}"/>
                </a:ext>
              </a:extLst>
            </p:cNvPr>
            <p:cNvSpPr/>
            <p:nvPr/>
          </p:nvSpPr>
          <p:spPr>
            <a:xfrm>
              <a:off x="9717311" y="5816349"/>
              <a:ext cx="91440" cy="4381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815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28873B9-F0CA-CC33-19F7-4692314CBF49}"/>
                </a:ext>
              </a:extLst>
            </p:cNvPr>
            <p:cNvSpPr/>
            <p:nvPr/>
          </p:nvSpPr>
          <p:spPr>
            <a:xfrm>
              <a:off x="8406777" y="6354784"/>
              <a:ext cx="2653528" cy="2609682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Skills for AI Tools &amp; Use Case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Meta-cognitive Skills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Ethical and Responsible Production  </a:t>
              </a: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75CBE2-45D3-AD19-3504-2A4F2108B794}"/>
                </a:ext>
              </a:extLst>
            </p:cNvPr>
            <p:cNvSpPr/>
            <p:nvPr/>
          </p:nvSpPr>
          <p:spPr>
            <a:xfrm>
              <a:off x="11873748" y="3157673"/>
              <a:ext cx="2175174" cy="1095375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Information Literacy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9063797-A2B2-CC96-04B8-1617911D6A82}"/>
                </a:ext>
              </a:extLst>
            </p:cNvPr>
            <p:cNvSpPr/>
            <p:nvPr/>
          </p:nvSpPr>
          <p:spPr>
            <a:xfrm>
              <a:off x="13022239" y="4280092"/>
              <a:ext cx="91440" cy="4381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815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DE3E49-C674-6CC0-2BDC-CB3A969177E9}"/>
                </a:ext>
              </a:extLst>
            </p:cNvPr>
            <p:cNvSpPr/>
            <p:nvPr/>
          </p:nvSpPr>
          <p:spPr>
            <a:xfrm>
              <a:off x="11873748" y="4718240"/>
              <a:ext cx="2296983" cy="1101600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Forster Critical Consumption of  Information 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B80E5C-C779-36F9-A7F6-77842C2952AF}"/>
                </a:ext>
              </a:extLst>
            </p:cNvPr>
            <p:cNvSpPr/>
            <p:nvPr/>
          </p:nvSpPr>
          <p:spPr>
            <a:xfrm>
              <a:off x="13067874" y="5834827"/>
              <a:ext cx="91440" cy="4381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38150"/>
                  </a:lnTo>
                </a:path>
              </a:pathLst>
            </a:custGeom>
            <a:no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45EBAE0-1E44-5A69-3AFB-461638A92B2F}"/>
                </a:ext>
              </a:extLst>
            </p:cNvPr>
            <p:cNvSpPr/>
            <p:nvPr/>
          </p:nvSpPr>
          <p:spPr>
            <a:xfrm>
              <a:off x="11741110" y="6422358"/>
              <a:ext cx="2653528" cy="2628188"/>
            </a:xfrm>
            <a:custGeom>
              <a:avLst/>
              <a:gdLst>
                <a:gd name="connsiteX0" fmla="*/ 0 w 1643062"/>
                <a:gd name="connsiteY0" fmla="*/ 109538 h 1095375"/>
                <a:gd name="connsiteX1" fmla="*/ 109538 w 1643062"/>
                <a:gd name="connsiteY1" fmla="*/ 0 h 1095375"/>
                <a:gd name="connsiteX2" fmla="*/ 1533525 w 1643062"/>
                <a:gd name="connsiteY2" fmla="*/ 0 h 1095375"/>
                <a:gd name="connsiteX3" fmla="*/ 1643063 w 1643062"/>
                <a:gd name="connsiteY3" fmla="*/ 109538 h 1095375"/>
                <a:gd name="connsiteX4" fmla="*/ 1643062 w 1643062"/>
                <a:gd name="connsiteY4" fmla="*/ 985838 h 1095375"/>
                <a:gd name="connsiteX5" fmla="*/ 1533524 w 1643062"/>
                <a:gd name="connsiteY5" fmla="*/ 1095376 h 1095375"/>
                <a:gd name="connsiteX6" fmla="*/ 109538 w 1643062"/>
                <a:gd name="connsiteY6" fmla="*/ 1095375 h 1095375"/>
                <a:gd name="connsiteX7" fmla="*/ 0 w 1643062"/>
                <a:gd name="connsiteY7" fmla="*/ 985837 h 1095375"/>
                <a:gd name="connsiteX8" fmla="*/ 0 w 1643062"/>
                <a:gd name="connsiteY8" fmla="*/ 109538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3062" h="1095375">
                  <a:moveTo>
                    <a:pt x="0" y="109538"/>
                  </a:moveTo>
                  <a:cubicBezTo>
                    <a:pt x="0" y="49042"/>
                    <a:pt x="49042" y="0"/>
                    <a:pt x="109538" y="0"/>
                  </a:cubicBezTo>
                  <a:lnTo>
                    <a:pt x="1533525" y="0"/>
                  </a:lnTo>
                  <a:cubicBezTo>
                    <a:pt x="1594021" y="0"/>
                    <a:pt x="1643063" y="49042"/>
                    <a:pt x="1643063" y="109538"/>
                  </a:cubicBezTo>
                  <a:cubicBezTo>
                    <a:pt x="1643063" y="401638"/>
                    <a:pt x="1643062" y="693738"/>
                    <a:pt x="1643062" y="985838"/>
                  </a:cubicBezTo>
                  <a:cubicBezTo>
                    <a:pt x="1643062" y="1046334"/>
                    <a:pt x="1594020" y="1095376"/>
                    <a:pt x="1533524" y="1095376"/>
                  </a:cubicBezTo>
                  <a:lnTo>
                    <a:pt x="109538" y="1095375"/>
                  </a:lnTo>
                  <a:cubicBezTo>
                    <a:pt x="49042" y="1095375"/>
                    <a:pt x="0" y="1046333"/>
                    <a:pt x="0" y="985837"/>
                  </a:cubicBezTo>
                  <a:lnTo>
                    <a:pt x="0" y="109538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12" tIns="81212" rIns="81212" bIns="81212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Critical Thinking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Integration with library Traditional </a:t>
              </a:r>
              <a:r>
                <a:rPr lang="en-US" sz="15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R</a:t>
              </a: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esources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>
                  <a:latin typeface="Franklin Gothic Book" panose="020B0503020102020204" pitchFamily="34" charset="0"/>
                  <a:ea typeface="Roboto" panose="02000000000000000000" pitchFamily="2" charset="0"/>
                  <a:cs typeface="Roboto" panose="02000000000000000000" pitchFamily="2" charset="0"/>
                </a:rPr>
                <a:t>Extension of Digital Information Literacy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85B5C54-E755-332C-C6B4-0DAF17937BF2}"/>
              </a:ext>
            </a:extLst>
          </p:cNvPr>
          <p:cNvSpPr txBox="1"/>
          <p:nvPr/>
        </p:nvSpPr>
        <p:spPr>
          <a:xfrm>
            <a:off x="1658679" y="5519173"/>
            <a:ext cx="9342487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Service Paths: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Support for Research Activities (Faculty, Graduates, Postdoc)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Undergraduate Education  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800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Pedagogical Instructional Design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sz="1050">
              <a:latin typeface="Franklin Gothic Book" panose="020B05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416A1-BE13-F8B8-E533-20543B21D476}"/>
              </a:ext>
            </a:extLst>
          </p:cNvPr>
          <p:cNvSpPr txBox="1"/>
          <p:nvPr/>
        </p:nvSpPr>
        <p:spPr>
          <a:xfrm>
            <a:off x="4434607" y="5342249"/>
            <a:ext cx="19716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Research Production: </a:t>
            </a:r>
          </a:p>
          <a:p>
            <a:pPr algn="ctr"/>
            <a:r>
              <a:rPr lang="en-US" sz="1050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Research Service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97817-6021-3AD1-6771-4587CC5E3BB4}"/>
              </a:ext>
            </a:extLst>
          </p:cNvPr>
          <p:cNvSpPr txBox="1"/>
          <p:nvPr/>
        </p:nvSpPr>
        <p:spPr>
          <a:xfrm>
            <a:off x="8203507" y="5287895"/>
            <a:ext cx="27976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Classroom Learning: </a:t>
            </a:r>
          </a:p>
          <a:p>
            <a:pPr algn="ctr"/>
            <a:r>
              <a:rPr lang="en-US" sz="1050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Teaching &amp; Learning </a:t>
            </a:r>
          </a:p>
          <a:p>
            <a:pPr algn="ctr"/>
            <a:r>
              <a:rPr lang="en-US" sz="1050"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Service 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F12B4F99-C6FB-90C4-91FE-90A53A766254}"/>
              </a:ext>
            </a:extLst>
          </p:cNvPr>
          <p:cNvSpPr/>
          <p:nvPr/>
        </p:nvSpPr>
        <p:spPr>
          <a:xfrm rot="16200000">
            <a:off x="5286250" y="2730606"/>
            <a:ext cx="268352" cy="4907876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12F725CA-565F-ADD1-4398-238872C7D4F8}"/>
              </a:ext>
            </a:extLst>
          </p:cNvPr>
          <p:cNvCxnSpPr>
            <a:cxnSpLocks/>
          </p:cNvCxnSpPr>
          <p:nvPr/>
        </p:nvCxnSpPr>
        <p:spPr>
          <a:xfrm flipV="1">
            <a:off x="4141437" y="1678189"/>
            <a:ext cx="2405577" cy="161174"/>
          </a:xfrm>
          <a:prstGeom prst="bentConnector3">
            <a:avLst>
              <a:gd name="adj1" fmla="val -64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35F777B6-4B4F-3D71-06A2-AD163FE09B26}"/>
              </a:ext>
            </a:extLst>
          </p:cNvPr>
          <p:cNvCxnSpPr>
            <a:cxnSpLocks/>
          </p:cNvCxnSpPr>
          <p:nvPr/>
        </p:nvCxnSpPr>
        <p:spPr>
          <a:xfrm>
            <a:off x="6547014" y="1681690"/>
            <a:ext cx="2626874" cy="134249"/>
          </a:xfrm>
          <a:prstGeom prst="bentConnector3">
            <a:avLst>
              <a:gd name="adj1" fmla="val 11355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Left Brace 70">
            <a:extLst>
              <a:ext uri="{FF2B5EF4-FFF2-40B4-BE49-F238E27FC236}">
                <a16:creationId xmlns:a16="http://schemas.microsoft.com/office/drawing/2014/main" id="{D4000E41-08A2-5179-2746-9CB63A0AFF3D}"/>
              </a:ext>
            </a:extLst>
          </p:cNvPr>
          <p:cNvSpPr/>
          <p:nvPr/>
        </p:nvSpPr>
        <p:spPr>
          <a:xfrm rot="16200000">
            <a:off x="9473932" y="3928499"/>
            <a:ext cx="246647" cy="25539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Google Shape;417;p18">
            <a:extLst>
              <a:ext uri="{FF2B5EF4-FFF2-40B4-BE49-F238E27FC236}">
                <a16:creationId xmlns:a16="http://schemas.microsoft.com/office/drawing/2014/main" id="{12705A7A-DC5B-F96D-0382-1030813199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200" y="6077267"/>
            <a:ext cx="1170533" cy="377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2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1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3DA5"/>
                </a:solidFill>
              </a:rPr>
              <a:t>What is AI? </a:t>
            </a:r>
            <a:endParaRPr b="1">
              <a:solidFill>
                <a:srgbClr val="003DA5"/>
              </a:solidFill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4386184" y="2086165"/>
            <a:ext cx="7056900" cy="4320000"/>
          </a:xfrm>
          <a:prstGeom prst="rect">
            <a:avLst/>
          </a:prstGeom>
          <a:noFill/>
          <a:ln w="1143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7113399" y="3830228"/>
            <a:ext cx="4329600" cy="2644500"/>
          </a:xfrm>
          <a:prstGeom prst="rect">
            <a:avLst/>
          </a:prstGeom>
          <a:noFill/>
          <a:ln w="1143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7199513" y="3951974"/>
            <a:ext cx="41577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Generative AI </a:t>
            </a:r>
            <a:endParaRPr sz="2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21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Transformer; Large </a:t>
            </a:r>
            <a:r>
              <a:rPr lang="en-US" sz="1600">
                <a:latin typeface="Roboto"/>
                <a:ea typeface="Roboto"/>
                <a:cs typeface="Roboto"/>
                <a:sym typeface="Roboto"/>
              </a:rPr>
              <a:t>Language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Model (LLM</a:t>
            </a:r>
            <a:r>
              <a:rPr lang="en-US" sz="1600">
                <a:latin typeface="Roboto"/>
                <a:ea typeface="Roboto"/>
                <a:cs typeface="Roboto"/>
                <a:sym typeface="Roboto"/>
              </a:rPr>
              <a:t>)</a:t>
            </a:r>
            <a:endParaRPr sz="1500"/>
          </a:p>
        </p:txBody>
      </p:sp>
      <p:grpSp>
        <p:nvGrpSpPr>
          <p:cNvPr id="173" name="Google Shape;173;p28"/>
          <p:cNvGrpSpPr/>
          <p:nvPr/>
        </p:nvGrpSpPr>
        <p:grpSpPr>
          <a:xfrm>
            <a:off x="8048464" y="5029444"/>
            <a:ext cx="2786582" cy="1088680"/>
            <a:chOff x="8160144" y="2552252"/>
            <a:chExt cx="3952037" cy="1342061"/>
          </a:xfrm>
        </p:grpSpPr>
        <p:pic>
          <p:nvPicPr>
            <p:cNvPr id="174" name="Google Shape;174;p28" descr="Logos Download | Claud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24771" y="2552252"/>
              <a:ext cx="1929244" cy="414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8" descr="Google Gemini AI tool now available – Swarthmore College – ITS Blo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60144" y="3143454"/>
              <a:ext cx="1929250" cy="522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8" descr="Chatgpt Logo: Over 701 Royalty-Free Licensable Stock Illustrations &amp;  Drawings | Shutterstock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011189" y="3097519"/>
              <a:ext cx="1100992" cy="7967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Google Shape;140;p7">
            <a:extLst>
              <a:ext uri="{FF2B5EF4-FFF2-40B4-BE49-F238E27FC236}">
                <a16:creationId xmlns:a16="http://schemas.microsoft.com/office/drawing/2014/main" id="{91F9B6A1-1C7E-8571-ACEE-CBBE499DFAB1}"/>
              </a:ext>
            </a:extLst>
          </p:cNvPr>
          <p:cNvSpPr txBox="1"/>
          <p:nvPr/>
        </p:nvSpPr>
        <p:spPr>
          <a:xfrm>
            <a:off x="4386184" y="2224997"/>
            <a:ext cx="6901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Machine Learning: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P</a:t>
            </a:r>
            <a:r>
              <a:rPr lang="en-US"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robabilistic Predictor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2400" b="0" i="0" u="none" strike="noStrike" cap="none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2" name="Google Shape;165;p28">
            <a:extLst>
              <a:ext uri="{FF2B5EF4-FFF2-40B4-BE49-F238E27FC236}">
                <a16:creationId xmlns:a16="http://schemas.microsoft.com/office/drawing/2014/main" id="{BABA100D-3517-A8DB-2BF6-AD307B09CD4A}"/>
              </a:ext>
            </a:extLst>
          </p:cNvPr>
          <p:cNvSpPr/>
          <p:nvPr/>
        </p:nvSpPr>
        <p:spPr>
          <a:xfrm>
            <a:off x="543633" y="1487600"/>
            <a:ext cx="10899300" cy="4918800"/>
          </a:xfrm>
          <a:prstGeom prst="rect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6;p28">
            <a:extLst>
              <a:ext uri="{FF2B5EF4-FFF2-40B4-BE49-F238E27FC236}">
                <a16:creationId xmlns:a16="http://schemas.microsoft.com/office/drawing/2014/main" id="{008E9517-E9C4-22F4-FDDB-B6F946CE2879}"/>
              </a:ext>
            </a:extLst>
          </p:cNvPr>
          <p:cNvSpPr txBox="1"/>
          <p:nvPr/>
        </p:nvSpPr>
        <p:spPr>
          <a:xfrm>
            <a:off x="650924" y="1567930"/>
            <a:ext cx="10684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en-US" sz="2400"/>
              <a:t>: Any Artificial Systems simulating a human cognitive/physical function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417;p18">
            <a:extLst>
              <a:ext uri="{FF2B5EF4-FFF2-40B4-BE49-F238E27FC236}">
                <a16:creationId xmlns:a16="http://schemas.microsoft.com/office/drawing/2014/main" id="{9A049511-2E11-B4A7-6E00-340D4CD6EF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200" y="6077267"/>
            <a:ext cx="1170533" cy="37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How are AI (LLM) currently used?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4" name="Google Shape;84;p6"/>
          <p:cNvGrpSpPr/>
          <p:nvPr/>
        </p:nvGrpSpPr>
        <p:grpSpPr>
          <a:xfrm>
            <a:off x="1256171" y="2549350"/>
            <a:ext cx="9679657" cy="2376975"/>
            <a:chOff x="417971" y="1250637"/>
            <a:chExt cx="9679657" cy="2376975"/>
          </a:xfrm>
        </p:grpSpPr>
        <p:sp>
          <p:nvSpPr>
            <p:cNvPr id="85" name="Google Shape;85;p6"/>
            <p:cNvSpPr/>
            <p:nvPr/>
          </p:nvSpPr>
          <p:spPr>
            <a:xfrm>
              <a:off x="1212569" y="1250637"/>
              <a:ext cx="1300252" cy="13002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17971" y="2907612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6"/>
            <p:cNvSpPr txBox="1"/>
            <p:nvPr/>
          </p:nvSpPr>
          <p:spPr>
            <a:xfrm>
              <a:off x="417971" y="2907612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AI Chatbots</a:t>
              </a:r>
              <a:endPara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3813074" y="2907612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6"/>
            <p:cNvSpPr txBox="1"/>
            <p:nvPr/>
          </p:nvSpPr>
          <p:spPr>
            <a:xfrm>
              <a:off x="3813074" y="2907612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AI RAG </a:t>
              </a:r>
              <a:endPara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8002777" y="1250637"/>
              <a:ext cx="1300252" cy="13002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208178" y="2907612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6"/>
            <p:cNvSpPr txBox="1"/>
            <p:nvPr/>
          </p:nvSpPr>
          <p:spPr>
            <a:xfrm>
              <a:off x="7208178" y="2907612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AI Agents </a:t>
              </a:r>
              <a:endParaRPr sz="3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3" name="Google Shape;93;p6" descr="the database is an icon vector. Isolated contour symbol illustration (Provided by Getty Images)"/>
          <p:cNvPicPr preferRelativeResize="0"/>
          <p:nvPr/>
        </p:nvPicPr>
        <p:blipFill rotWithShape="1">
          <a:blip r:embed="rId5">
            <a:alphaModFix/>
          </a:blip>
          <a:srcRect l="5500" t="14900" r="7935" b="15677"/>
          <a:stretch/>
        </p:blipFill>
        <p:spPr>
          <a:xfrm>
            <a:off x="5276983" y="2675542"/>
            <a:ext cx="1741715" cy="104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17;p18">
            <a:extLst>
              <a:ext uri="{FF2B5EF4-FFF2-40B4-BE49-F238E27FC236}">
                <a16:creationId xmlns:a16="http://schemas.microsoft.com/office/drawing/2014/main" id="{2281B8B3-2492-F89E-BEA0-F5906D6E061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200" y="6077267"/>
            <a:ext cx="1170533" cy="37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AI Chatbots</a:t>
            </a:r>
            <a:endParaRPr b="1" dirty="0">
              <a:solidFill>
                <a:schemeClr val="bg2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63"/>
          <p:cNvSpPr txBox="1"/>
          <p:nvPr/>
        </p:nvSpPr>
        <p:spPr>
          <a:xfrm>
            <a:off x="1977423" y="5812542"/>
            <a:ext cx="2576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Limited Context Windows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21" name="Google Shape;321;p63"/>
          <p:cNvGrpSpPr/>
          <p:nvPr/>
        </p:nvGrpSpPr>
        <p:grpSpPr>
          <a:xfrm>
            <a:off x="3408398" y="4063100"/>
            <a:ext cx="2319101" cy="1700627"/>
            <a:chOff x="6555156" y="1036006"/>
            <a:chExt cx="2225839" cy="2523020"/>
          </a:xfrm>
        </p:grpSpPr>
        <p:pic>
          <p:nvPicPr>
            <p:cNvPr id="322" name="Google Shape;322;p63" title="Screenshot 2026-03-06 142656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81634" y="1036006"/>
              <a:ext cx="2199361" cy="2523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63"/>
            <p:cNvSpPr txBox="1"/>
            <p:nvPr/>
          </p:nvSpPr>
          <p:spPr>
            <a:xfrm>
              <a:off x="6555156" y="3220340"/>
              <a:ext cx="21993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175" tIns="35075" rIns="70175" bIns="350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Web User Interface</a:t>
              </a:r>
              <a:endParaRPr sz="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4" name="Google Shape;324;p63" descr="AI Services"/>
          <p:cNvGrpSpPr/>
          <p:nvPr/>
        </p:nvGrpSpPr>
        <p:grpSpPr>
          <a:xfrm>
            <a:off x="4311502" y="2434683"/>
            <a:ext cx="787607" cy="1490727"/>
            <a:chOff x="7660438" y="2579636"/>
            <a:chExt cx="2039903" cy="2358745"/>
          </a:xfrm>
        </p:grpSpPr>
        <p:pic>
          <p:nvPicPr>
            <p:cNvPr id="325" name="Google Shape;325;p63" descr="Logos Download | Claud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0438" y="2579636"/>
              <a:ext cx="1929244" cy="414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63" descr="Google Gemini AI tool now available – Swarthmore College – ITS Blo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71091" y="3242887"/>
              <a:ext cx="1929250" cy="522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63" descr="Chatgpt Logo: Over 701 Royalty-Free Licensable Stock Illustrations &amp;  Drawings | Shutterstock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85217" y="3943689"/>
              <a:ext cx="1100991" cy="9946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8" name="Google Shape;328;p63" descr="A person in a garment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36708" y="2210680"/>
            <a:ext cx="1117554" cy="2026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63"/>
          <p:cNvCxnSpPr/>
          <p:nvPr/>
        </p:nvCxnSpPr>
        <p:spPr>
          <a:xfrm rot="10800000">
            <a:off x="3130777" y="3436747"/>
            <a:ext cx="888000" cy="3300"/>
          </a:xfrm>
          <a:prstGeom prst="straightConnector1">
            <a:avLst/>
          </a:prstGeom>
          <a:noFill/>
          <a:ln w="496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0" name="Google Shape;330;p63"/>
          <p:cNvSpPr txBox="1"/>
          <p:nvPr/>
        </p:nvSpPr>
        <p:spPr>
          <a:xfrm>
            <a:off x="3280578" y="3180047"/>
            <a:ext cx="711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3"/>
          <p:cNvSpPr txBox="1"/>
          <p:nvPr/>
        </p:nvSpPr>
        <p:spPr>
          <a:xfrm>
            <a:off x="3244634" y="2616896"/>
            <a:ext cx="711300" cy="26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63" descr="Icons for Task Tools"/>
          <p:cNvGrpSpPr/>
          <p:nvPr/>
        </p:nvGrpSpPr>
        <p:grpSpPr>
          <a:xfrm>
            <a:off x="406866" y="1961607"/>
            <a:ext cx="1243027" cy="2284010"/>
            <a:chOff x="681290" y="1903421"/>
            <a:chExt cx="1752965" cy="2439139"/>
          </a:xfrm>
        </p:grpSpPr>
        <p:pic>
          <p:nvPicPr>
            <p:cNvPr id="333" name="Google Shape;333;p63" descr="booklet flyer icon vector. Isolated contour symbol illustration (Provided by Getty Images)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1290" y="2577793"/>
              <a:ext cx="1192387" cy="1192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63" descr="XLSX file color icon (Provided by Getty Images)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567843" y="2722903"/>
              <a:ext cx="866412" cy="902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63" descr="Email, Open mail, New Email icon (Provided by Getty Images)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1160166" y="1903421"/>
              <a:ext cx="915845" cy="842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63" descr="Royalty-Free photo: Computer screen showing source code | PickPik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18232" y="3614135"/>
              <a:ext cx="1192388" cy="728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Google Shape;337;p63"/>
          <p:cNvSpPr/>
          <p:nvPr/>
        </p:nvSpPr>
        <p:spPr>
          <a:xfrm>
            <a:off x="1697216" y="2833881"/>
            <a:ext cx="480000" cy="66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075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25" tIns="39700" rIns="79425" bIns="39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63"/>
          <p:cNvCxnSpPr/>
          <p:nvPr/>
        </p:nvCxnSpPr>
        <p:spPr>
          <a:xfrm rot="10800000" flipH="1">
            <a:off x="3231431" y="2870046"/>
            <a:ext cx="703500" cy="3300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9" name="Google Shape;339;p63"/>
          <p:cNvSpPr txBox="1"/>
          <p:nvPr/>
        </p:nvSpPr>
        <p:spPr>
          <a:xfrm>
            <a:off x="1035519" y="1190370"/>
            <a:ext cx="83275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-US"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asic way of using AI (LLM)</a:t>
            </a:r>
            <a:endParaRPr lang="en-US"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417;p18">
            <a:extLst>
              <a:ext uri="{FF2B5EF4-FFF2-40B4-BE49-F238E27FC236}">
                <a16:creationId xmlns:a16="http://schemas.microsoft.com/office/drawing/2014/main" id="{7A745EA4-A164-3640-AC29-ECE6E966AD4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6200" y="6077267"/>
            <a:ext cx="1170533" cy="3779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51;p67">
            <a:extLst>
              <a:ext uri="{FF2B5EF4-FFF2-40B4-BE49-F238E27FC236}">
                <a16:creationId xmlns:a16="http://schemas.microsoft.com/office/drawing/2014/main" id="{50B7E507-079D-2024-9809-0D43658B3A51}"/>
              </a:ext>
            </a:extLst>
          </p:cNvPr>
          <p:cNvSpPr/>
          <p:nvPr/>
        </p:nvSpPr>
        <p:spPr>
          <a:xfrm>
            <a:off x="6576397" y="2108539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Ideation</a:t>
            </a:r>
            <a:endParaRPr/>
          </a:p>
        </p:txBody>
      </p:sp>
      <p:sp>
        <p:nvSpPr>
          <p:cNvPr id="18" name="Google Shape;452;p67">
            <a:extLst>
              <a:ext uri="{FF2B5EF4-FFF2-40B4-BE49-F238E27FC236}">
                <a16:creationId xmlns:a16="http://schemas.microsoft.com/office/drawing/2014/main" id="{8D93F575-5A13-30AD-3263-12214D3F6914}"/>
              </a:ext>
            </a:extLst>
          </p:cNvPr>
          <p:cNvSpPr/>
          <p:nvPr/>
        </p:nvSpPr>
        <p:spPr>
          <a:xfrm>
            <a:off x="6576397" y="2425303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9525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53;p67">
            <a:extLst>
              <a:ext uri="{FF2B5EF4-FFF2-40B4-BE49-F238E27FC236}">
                <a16:creationId xmlns:a16="http://schemas.microsoft.com/office/drawing/2014/main" id="{6C1AD86C-28A2-EEED-7761-924468D28016}"/>
              </a:ext>
            </a:extLst>
          </p:cNvPr>
          <p:cNvSpPr/>
          <p:nvPr/>
        </p:nvSpPr>
        <p:spPr>
          <a:xfrm>
            <a:off x="9266185" y="2108539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lvl="0" algn="ctr">
              <a:lnSpc>
                <a:spcPct val="90000"/>
              </a:lnSpc>
              <a:buSzPts val="1700"/>
            </a:pPr>
            <a:r>
              <a:rPr lang="en-US" sz="1700">
                <a:latin typeface="Roboto"/>
                <a:ea typeface="Roboto"/>
                <a:cs typeface="Roboto"/>
                <a:sym typeface="Roboto"/>
              </a:rPr>
              <a:t>Design &amp; Plan</a:t>
            </a:r>
            <a:endParaRPr lang="en-US"/>
          </a:p>
        </p:txBody>
      </p:sp>
      <p:sp>
        <p:nvSpPr>
          <p:cNvPr id="20" name="Google Shape;454;p67">
            <a:extLst>
              <a:ext uri="{FF2B5EF4-FFF2-40B4-BE49-F238E27FC236}">
                <a16:creationId xmlns:a16="http://schemas.microsoft.com/office/drawing/2014/main" id="{E2C7C3A0-78BD-A555-394E-1E5596E03B51}"/>
              </a:ext>
            </a:extLst>
          </p:cNvPr>
          <p:cNvSpPr/>
          <p:nvPr/>
        </p:nvSpPr>
        <p:spPr>
          <a:xfrm>
            <a:off x="9266188" y="2425303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Asks about Methodologies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Write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survey Questionnaires  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Write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Interview Questionnaires   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55;p67">
            <a:extLst>
              <a:ext uri="{FF2B5EF4-FFF2-40B4-BE49-F238E27FC236}">
                <a16:creationId xmlns:a16="http://schemas.microsoft.com/office/drawing/2014/main" id="{7837380C-4E73-E251-AE82-4B5CA9C16937}"/>
              </a:ext>
            </a:extLst>
          </p:cNvPr>
          <p:cNvSpPr/>
          <p:nvPr/>
        </p:nvSpPr>
        <p:spPr>
          <a:xfrm>
            <a:off x="6576400" y="4072803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56;p67">
            <a:extLst>
              <a:ext uri="{FF2B5EF4-FFF2-40B4-BE49-F238E27FC236}">
                <a16:creationId xmlns:a16="http://schemas.microsoft.com/office/drawing/2014/main" id="{91078B6F-0211-D7C1-0B61-22809E519782}"/>
              </a:ext>
            </a:extLst>
          </p:cNvPr>
          <p:cNvSpPr/>
          <p:nvPr/>
        </p:nvSpPr>
        <p:spPr>
          <a:xfrm>
            <a:off x="6576406" y="4389567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469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to generate Toy Data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to analyze Data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for codes &amp; methods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457;p67">
            <a:extLst>
              <a:ext uri="{FF2B5EF4-FFF2-40B4-BE49-F238E27FC236}">
                <a16:creationId xmlns:a16="http://schemas.microsoft.com/office/drawing/2014/main" id="{9E34C813-8DFA-FE54-0D73-6FE5B876C118}"/>
              </a:ext>
            </a:extLst>
          </p:cNvPr>
          <p:cNvSpPr/>
          <p:nvPr/>
        </p:nvSpPr>
        <p:spPr>
          <a:xfrm>
            <a:off x="9261507" y="4072802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Report Findings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58;p67">
            <a:extLst>
              <a:ext uri="{FF2B5EF4-FFF2-40B4-BE49-F238E27FC236}">
                <a16:creationId xmlns:a16="http://schemas.microsoft.com/office/drawing/2014/main" id="{AE970BB5-6FFF-85B8-3361-5F70414A8E75}"/>
              </a:ext>
            </a:extLst>
          </p:cNvPr>
          <p:cNvSpPr/>
          <p:nvPr/>
        </p:nvSpPr>
        <p:spPr>
          <a:xfrm>
            <a:off x="9261517" y="4389566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1079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4DF24A-07EB-C759-4908-86D6ACF04B49}"/>
              </a:ext>
            </a:extLst>
          </p:cNvPr>
          <p:cNvSpPr txBox="1"/>
          <p:nvPr/>
        </p:nvSpPr>
        <p:spPr>
          <a:xfrm>
            <a:off x="6576397" y="2458860"/>
            <a:ext cx="23878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Brainstorm for research problems/topics    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Search literature on topics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Summarize readings; literature review 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9FFB64-3B96-AA01-86AA-E1A073AA5286}"/>
              </a:ext>
            </a:extLst>
          </p:cNvPr>
          <p:cNvSpPr txBox="1"/>
          <p:nvPr/>
        </p:nvSpPr>
        <p:spPr>
          <a:xfrm>
            <a:off x="9175898" y="4446326"/>
            <a:ext cx="24238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700" lvl="0" indent="-285750">
              <a:buSzPts val="1900"/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Copyedit/Grammar checks </a:t>
            </a:r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93700" lvl="0" indent="-285750">
              <a:buSzPts val="1900"/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Generate Diagrams/Figures</a:t>
            </a:r>
          </a:p>
          <a:p>
            <a:pPr marL="393700" lvl="0" indent="-285750">
              <a:buSzPts val="1900"/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Create digital  Applications</a:t>
            </a:r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Google Shape;459;p67">
            <a:extLst>
              <a:ext uri="{FF2B5EF4-FFF2-40B4-BE49-F238E27FC236}">
                <a16:creationId xmlns:a16="http://schemas.microsoft.com/office/drawing/2014/main" id="{122F734E-FF52-8FE6-323A-27CF47E039CB}"/>
              </a:ext>
            </a:extLst>
          </p:cNvPr>
          <p:cNvSpPr txBox="1"/>
          <p:nvPr/>
        </p:nvSpPr>
        <p:spPr>
          <a:xfrm>
            <a:off x="6576397" y="1344022"/>
            <a:ext cx="60997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cases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bg2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AI Chatbots</a:t>
            </a:r>
            <a:endParaRPr b="1">
              <a:solidFill>
                <a:schemeClr val="bg2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68"/>
          <p:cNvSpPr/>
          <p:nvPr/>
        </p:nvSpPr>
        <p:spPr>
          <a:xfrm>
            <a:off x="6576397" y="2108539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Ideation</a:t>
            </a:r>
            <a:endParaRPr/>
          </a:p>
        </p:txBody>
      </p:sp>
      <p:sp>
        <p:nvSpPr>
          <p:cNvPr id="487" name="Google Shape;487;p68"/>
          <p:cNvSpPr/>
          <p:nvPr/>
        </p:nvSpPr>
        <p:spPr>
          <a:xfrm>
            <a:off x="6576397" y="2425303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Brainstorm for research problems/topics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Search literature on topics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5275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Summarize readings; literature review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8"/>
          <p:cNvSpPr/>
          <p:nvPr/>
        </p:nvSpPr>
        <p:spPr>
          <a:xfrm>
            <a:off x="9266185" y="2108539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Study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68"/>
          <p:cNvSpPr/>
          <p:nvPr/>
        </p:nvSpPr>
        <p:spPr>
          <a:xfrm>
            <a:off x="9266188" y="2425303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about survey Questionnaires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Aks about Interview Questionnaires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8"/>
          <p:cNvSpPr/>
          <p:nvPr/>
        </p:nvSpPr>
        <p:spPr>
          <a:xfrm>
            <a:off x="6576400" y="4072803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Implementation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8"/>
          <p:cNvSpPr/>
          <p:nvPr/>
        </p:nvSpPr>
        <p:spPr>
          <a:xfrm>
            <a:off x="6576406" y="4389567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469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to generate Data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to analyze Data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Ask for codes &amp; methods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68"/>
          <p:cNvSpPr/>
          <p:nvPr/>
        </p:nvSpPr>
        <p:spPr>
          <a:xfrm>
            <a:off x="9261507" y="4072802"/>
            <a:ext cx="2423827" cy="316765"/>
          </a:xfrm>
          <a:custGeom>
            <a:avLst/>
            <a:gdLst/>
            <a:ahLst/>
            <a:cxnLst/>
            <a:rect l="l" t="t" r="r" b="b"/>
            <a:pathLst>
              <a:path w="2301174" h="489600" extrusionOk="0">
                <a:moveTo>
                  <a:pt x="0" y="0"/>
                </a:moveTo>
                <a:lnTo>
                  <a:pt x="2301174" y="0"/>
                </a:lnTo>
                <a:lnTo>
                  <a:pt x="2301174" y="489600"/>
                </a:lnTo>
                <a:lnTo>
                  <a:pt x="0" y="489600"/>
                </a:lnTo>
                <a:lnTo>
                  <a:pt x="0" y="0"/>
                </a:lnTo>
                <a:close/>
              </a:path>
            </a:pathLst>
          </a:custGeom>
          <a:solidFill>
            <a:srgbClr val="FED141"/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0900" tIns="69075" rIns="120900" bIns="690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Report Findings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68"/>
          <p:cNvSpPr/>
          <p:nvPr/>
        </p:nvSpPr>
        <p:spPr>
          <a:xfrm>
            <a:off x="9261517" y="4389566"/>
            <a:ext cx="2423827" cy="1458144"/>
          </a:xfrm>
          <a:custGeom>
            <a:avLst/>
            <a:gdLst/>
            <a:ahLst/>
            <a:cxnLst/>
            <a:rect l="l" t="t" r="r" b="b"/>
            <a:pathLst>
              <a:path w="2301174" h="1236622" extrusionOk="0">
                <a:moveTo>
                  <a:pt x="0" y="0"/>
                </a:moveTo>
                <a:lnTo>
                  <a:pt x="2301174" y="0"/>
                </a:lnTo>
                <a:lnTo>
                  <a:pt x="2301174" y="1236622"/>
                </a:lnTo>
                <a:lnTo>
                  <a:pt x="0" y="12366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803"/>
            </a:srgbClr>
          </a:solidFill>
          <a:ln w="19050" cap="flat" cmpd="sng">
            <a:solidFill>
              <a:srgbClr val="003D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675" tIns="90675" rIns="120900" bIns="136000" anchor="t" anchorCtr="0">
            <a:noAutofit/>
          </a:bodyPr>
          <a:lstStyle/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Copyedit/Grammar checks </a:t>
            </a:r>
            <a:endParaRPr/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Diagrams/Figures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digital  Applications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68"/>
          <p:cNvSpPr txBox="1"/>
          <p:nvPr/>
        </p:nvSpPr>
        <p:spPr>
          <a:xfrm>
            <a:off x="1977423" y="5812542"/>
            <a:ext cx="2576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Limited Context Windows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5" name="Google Shape;495;p68" descr="A screenshot of Gemini"/>
          <p:cNvGrpSpPr/>
          <p:nvPr/>
        </p:nvGrpSpPr>
        <p:grpSpPr>
          <a:xfrm>
            <a:off x="3408398" y="4063100"/>
            <a:ext cx="2319101" cy="1700627"/>
            <a:chOff x="6555156" y="1036006"/>
            <a:chExt cx="2225839" cy="2523020"/>
          </a:xfrm>
        </p:grpSpPr>
        <p:pic>
          <p:nvPicPr>
            <p:cNvPr id="496" name="Google Shape;496;p68" title="Screenshot 2026-03-06 142656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81634" y="1036006"/>
              <a:ext cx="2199361" cy="2523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68"/>
            <p:cNvSpPr txBox="1"/>
            <p:nvPr/>
          </p:nvSpPr>
          <p:spPr>
            <a:xfrm>
              <a:off x="6555156" y="3220340"/>
              <a:ext cx="2199300" cy="33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175" tIns="35075" rIns="70175" bIns="350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Web User Interface</a:t>
              </a:r>
              <a:endParaRPr sz="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8" name="Google Shape;498;p68"/>
          <p:cNvSpPr txBox="1"/>
          <p:nvPr/>
        </p:nvSpPr>
        <p:spPr>
          <a:xfrm>
            <a:off x="6574057" y="1354060"/>
            <a:ext cx="54071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Limitations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8"/>
          <p:cNvSpPr/>
          <p:nvPr/>
        </p:nvSpPr>
        <p:spPr>
          <a:xfrm>
            <a:off x="6574057" y="2073315"/>
            <a:ext cx="5108937" cy="3774395"/>
          </a:xfrm>
          <a:prstGeom prst="rect">
            <a:avLst/>
          </a:prstGeom>
          <a:solidFill>
            <a:srgbClr val="595959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8"/>
          <p:cNvSpPr/>
          <p:nvPr/>
        </p:nvSpPr>
        <p:spPr>
          <a:xfrm>
            <a:off x="6574057" y="2073315"/>
            <a:ext cx="5108937" cy="3774395"/>
          </a:xfrm>
          <a:prstGeom prst="rect">
            <a:avLst/>
          </a:prstGeom>
          <a:solidFill>
            <a:srgbClr val="595959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8"/>
          <p:cNvSpPr txBox="1"/>
          <p:nvPr/>
        </p:nvSpPr>
        <p:spPr>
          <a:xfrm>
            <a:off x="6797955" y="2201233"/>
            <a:ext cx="4615043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4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Inaccuracy: False information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6" name="Google Shape;506;p68" descr="A person in a garmen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6708" y="2210680"/>
            <a:ext cx="1117554" cy="2026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68"/>
          <p:cNvCxnSpPr/>
          <p:nvPr/>
        </p:nvCxnSpPr>
        <p:spPr>
          <a:xfrm rot="10800000">
            <a:off x="3130777" y="3436747"/>
            <a:ext cx="888000" cy="3300"/>
          </a:xfrm>
          <a:prstGeom prst="straightConnector1">
            <a:avLst/>
          </a:prstGeom>
          <a:noFill/>
          <a:ln w="496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8" name="Google Shape;508;p68"/>
          <p:cNvSpPr txBox="1"/>
          <p:nvPr/>
        </p:nvSpPr>
        <p:spPr>
          <a:xfrm>
            <a:off x="3280578" y="3180047"/>
            <a:ext cx="7113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8"/>
          <p:cNvSpPr txBox="1"/>
          <p:nvPr/>
        </p:nvSpPr>
        <p:spPr>
          <a:xfrm>
            <a:off x="3244634" y="2616896"/>
            <a:ext cx="711300" cy="26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25" tIns="39700" rIns="79425" bIns="39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68"/>
          <p:cNvGrpSpPr/>
          <p:nvPr/>
        </p:nvGrpSpPr>
        <p:grpSpPr>
          <a:xfrm>
            <a:off x="406866" y="1961607"/>
            <a:ext cx="1243027" cy="2284010"/>
            <a:chOff x="681290" y="1903421"/>
            <a:chExt cx="1752965" cy="2439139"/>
          </a:xfrm>
        </p:grpSpPr>
        <p:pic>
          <p:nvPicPr>
            <p:cNvPr id="511" name="Google Shape;511;p68" descr="booklet flyer icon vector. Isolated contour symbol illustration (Provided by Getty Images)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1290" y="2577793"/>
              <a:ext cx="1192387" cy="1192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68" descr="XLSX file color icon (Provided by Getty Images)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67843" y="2722903"/>
              <a:ext cx="866412" cy="902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68" descr="Email, Open mail, New Email icon (Provided by Getty Images)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1160166" y="1903421"/>
              <a:ext cx="915845" cy="842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68" descr="Royalty-Free photo: Computer screen showing source code | PickPik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18232" y="3614135"/>
              <a:ext cx="1192388" cy="728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5" name="Google Shape;515;p68"/>
          <p:cNvSpPr/>
          <p:nvPr/>
        </p:nvSpPr>
        <p:spPr>
          <a:xfrm>
            <a:off x="1697216" y="2833881"/>
            <a:ext cx="480000" cy="66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075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425" tIns="39700" rIns="79425" bIns="39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68"/>
          <p:cNvCxnSpPr/>
          <p:nvPr/>
        </p:nvCxnSpPr>
        <p:spPr>
          <a:xfrm rot="10800000" flipH="1">
            <a:off x="3231431" y="2870046"/>
            <a:ext cx="703500" cy="3300"/>
          </a:xfrm>
          <a:prstGeom prst="straightConnector1">
            <a:avLst/>
          </a:prstGeom>
          <a:noFill/>
          <a:ln w="423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7" name="Google Shape;517;p68"/>
          <p:cNvSpPr txBox="1"/>
          <p:nvPr/>
        </p:nvSpPr>
        <p:spPr>
          <a:xfrm>
            <a:off x="1035520" y="1193671"/>
            <a:ext cx="83275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Basic way of using AI (LLM)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57;p69">
            <a:extLst>
              <a:ext uri="{FF2B5EF4-FFF2-40B4-BE49-F238E27FC236}">
                <a16:creationId xmlns:a16="http://schemas.microsoft.com/office/drawing/2014/main" id="{60B83EE9-B9AD-458B-D70C-FA61C85FCA92}"/>
              </a:ext>
            </a:extLst>
          </p:cNvPr>
          <p:cNvSpPr txBox="1"/>
          <p:nvPr/>
        </p:nvSpPr>
        <p:spPr>
          <a:xfrm>
            <a:off x="6795755" y="2823983"/>
            <a:ext cx="4617243" cy="23082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4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Low Quality of Information </a:t>
            </a:r>
            <a:endParaRPr/>
          </a:p>
          <a:p>
            <a:pPr marL="5270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Limited Scope; </a:t>
            </a:r>
            <a:endParaRPr/>
          </a:p>
          <a:p>
            <a:pPr marL="7493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Opensource; not including top-tier licensed Journals</a:t>
            </a:r>
            <a:endParaRPr/>
          </a:p>
          <a:p>
            <a:pPr marL="7493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 metadata of articles 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Google Shape;324;p63" descr="AI Services">
            <a:extLst>
              <a:ext uri="{FF2B5EF4-FFF2-40B4-BE49-F238E27FC236}">
                <a16:creationId xmlns:a16="http://schemas.microsoft.com/office/drawing/2014/main" id="{1AF28F24-FF89-649B-DFA6-CA4EA0525BE5}"/>
              </a:ext>
            </a:extLst>
          </p:cNvPr>
          <p:cNvGrpSpPr/>
          <p:nvPr/>
        </p:nvGrpSpPr>
        <p:grpSpPr>
          <a:xfrm>
            <a:off x="4311502" y="2434683"/>
            <a:ext cx="787607" cy="1490727"/>
            <a:chOff x="7660438" y="2579636"/>
            <a:chExt cx="2039903" cy="2358745"/>
          </a:xfrm>
        </p:grpSpPr>
        <p:pic>
          <p:nvPicPr>
            <p:cNvPr id="4" name="Google Shape;325;p63" descr="Logos Download | Claude">
              <a:extLst>
                <a:ext uri="{FF2B5EF4-FFF2-40B4-BE49-F238E27FC236}">
                  <a16:creationId xmlns:a16="http://schemas.microsoft.com/office/drawing/2014/main" id="{A3E0E96F-F1E6-7390-7EDE-20BFAE248983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660438" y="2579636"/>
              <a:ext cx="1929244" cy="414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326;p63" descr="Google Gemini AI tool now available – Swarthmore College – ITS Blog">
              <a:extLst>
                <a:ext uri="{FF2B5EF4-FFF2-40B4-BE49-F238E27FC236}">
                  <a16:creationId xmlns:a16="http://schemas.microsoft.com/office/drawing/2014/main" id="{28EF5EBC-B8CC-A052-FA46-75E82171C91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771091" y="3242887"/>
              <a:ext cx="1929250" cy="522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327;p63" descr="Chatgpt Logo: Over 701 Royalty-Free Licensable Stock Illustrations &amp;  Drawings | Shutterstock">
              <a:extLst>
                <a:ext uri="{FF2B5EF4-FFF2-40B4-BE49-F238E27FC236}">
                  <a16:creationId xmlns:a16="http://schemas.microsoft.com/office/drawing/2014/main" id="{C0E58057-55AE-FB6B-D705-68161E16D31B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85217" y="3943689"/>
              <a:ext cx="1100991" cy="9946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UCR-Basi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1851</Words>
  <Application>Microsoft Office PowerPoint</Application>
  <PresentationFormat>Widescreen</PresentationFormat>
  <Paragraphs>408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Fira Sans</vt:lpstr>
      <vt:lpstr>Franklin Gothic Book</vt:lpstr>
      <vt:lpstr>Roboto</vt:lpstr>
      <vt:lpstr>Segoe UI Black</vt:lpstr>
      <vt:lpstr>Arial</vt:lpstr>
      <vt:lpstr>Fira Sans Medium</vt:lpstr>
      <vt:lpstr>UCR-Basic</vt:lpstr>
      <vt:lpstr>PowerPoint Presentation</vt:lpstr>
      <vt:lpstr>PowerPoint Presentation</vt:lpstr>
      <vt:lpstr>PowerPoint Presentation</vt:lpstr>
      <vt:lpstr>PowerPoint Presentation</vt:lpstr>
      <vt:lpstr>UCR Library AI Support </vt:lpstr>
      <vt:lpstr>What is AI? </vt:lpstr>
      <vt:lpstr>How are AI (LLM) currently used? </vt:lpstr>
      <vt:lpstr>AI Chatbots</vt:lpstr>
      <vt:lpstr>AI Chatbots</vt:lpstr>
      <vt:lpstr>AI RAG (Retrieval-Augmented Generation) </vt:lpstr>
      <vt:lpstr>AI Agents</vt:lpstr>
      <vt:lpstr>AI Agents</vt:lpstr>
      <vt:lpstr>What Tools Should I Use? </vt:lpstr>
      <vt:lpstr>Secure AI Resources By UCR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Jing Han</dc:creator>
  <cp:lastModifiedBy>UL Presenter</cp:lastModifiedBy>
  <cp:revision>37</cp:revision>
  <dcterms:created xsi:type="dcterms:W3CDTF">2026-03-30T22:57:15Z</dcterms:created>
  <dcterms:modified xsi:type="dcterms:W3CDTF">2026-04-17T17:21:41Z</dcterms:modified>
</cp:coreProperties>
</file>