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4" r:id="rId11"/>
    <p:sldId id="267" r:id="rId12"/>
    <p:sldId id="266" r:id="rId13"/>
    <p:sldId id="268" r:id="rId14"/>
    <p:sldId id="269" r:id="rId15"/>
    <p:sldId id="271" r:id="rId16"/>
    <p:sldId id="272" r:id="rId17"/>
    <p:sldId id="270" r:id="rId18"/>
    <p:sldId id="276" r:id="rId19"/>
    <p:sldId id="273" r:id="rId20"/>
    <p:sldId id="274" r:id="rId21"/>
    <p:sldId id="275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126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ymond" userId="587f6a29-cfac-4975-a4f8-0d65ace1fd6e" providerId="ADAL" clId="{0F227C8C-3AAD-4AA0-A33C-5C9FEC61A8EB}"/>
    <pc:docChg chg="custSel modSld">
      <pc:chgData name="Raymond" userId="587f6a29-cfac-4975-a4f8-0d65ace1fd6e" providerId="ADAL" clId="{0F227C8C-3AAD-4AA0-A33C-5C9FEC61A8EB}" dt="2026-03-02T23:47:27.165" v="1202" actId="313"/>
      <pc:docMkLst>
        <pc:docMk/>
      </pc:docMkLst>
      <pc:sldChg chg="modSp mod">
        <pc:chgData name="Raymond" userId="587f6a29-cfac-4975-a4f8-0d65ace1fd6e" providerId="ADAL" clId="{0F227C8C-3AAD-4AA0-A33C-5C9FEC61A8EB}" dt="2026-03-02T17:38:16.871" v="8" actId="1076"/>
        <pc:sldMkLst>
          <pc:docMk/>
          <pc:sldMk cId="0" sldId="256"/>
        </pc:sldMkLst>
        <pc:spChg chg="mod">
          <ac:chgData name="Raymond" userId="587f6a29-cfac-4975-a4f8-0d65ace1fd6e" providerId="ADAL" clId="{0F227C8C-3AAD-4AA0-A33C-5C9FEC61A8EB}" dt="2026-03-02T17:37:44.337" v="2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38:16.871" v="8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37:53.716" v="3" actId="1076"/>
          <ac:spMkLst>
            <pc:docMk/>
            <pc:sldMk cId="0" sldId="256"/>
            <ac:spMk id="11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23:46:25.893" v="1195" actId="313"/>
        <pc:sldMkLst>
          <pc:docMk/>
          <pc:sldMk cId="0" sldId="257"/>
        </pc:sldMkLst>
        <pc:spChg chg="mod">
          <ac:chgData name="Raymond" userId="587f6a29-cfac-4975-a4f8-0d65ace1fd6e" providerId="ADAL" clId="{0F227C8C-3AAD-4AA0-A33C-5C9FEC61A8EB}" dt="2026-03-02T17:39:35.976" v="59" actId="20577"/>
          <ac:spMkLst>
            <pc:docMk/>
            <pc:sldMk cId="0" sldId="257"/>
            <ac:spMk id="6" creationId="{00000000-0000-0000-0000-000000000000}"/>
          </ac:spMkLst>
        </pc:spChg>
        <pc:graphicFrameChg chg="mod modGraphic">
          <ac:chgData name="Raymond" userId="587f6a29-cfac-4975-a4f8-0d65ace1fd6e" providerId="ADAL" clId="{0F227C8C-3AAD-4AA0-A33C-5C9FEC61A8EB}" dt="2026-03-02T23:46:25.893" v="1195" actId="313"/>
          <ac:graphicFrameMkLst>
            <pc:docMk/>
            <pc:sldMk cId="0" sldId="257"/>
            <ac:graphicFrameMk id="7" creationId="{00000000-0000-0000-0000-000000000000}"/>
          </ac:graphicFrameMkLst>
        </pc:graphicFrameChg>
      </pc:sldChg>
      <pc:sldChg chg="modSp mod">
        <pc:chgData name="Raymond" userId="587f6a29-cfac-4975-a4f8-0d65ace1fd6e" providerId="ADAL" clId="{0F227C8C-3AAD-4AA0-A33C-5C9FEC61A8EB}" dt="2026-03-02T17:47:25.648" v="337" actId="1076"/>
        <pc:sldMkLst>
          <pc:docMk/>
          <pc:sldMk cId="0" sldId="258"/>
        </pc:sldMkLst>
        <pc:spChg chg="mod">
          <ac:chgData name="Raymond" userId="587f6a29-cfac-4975-a4f8-0d65ace1fd6e" providerId="ADAL" clId="{0F227C8C-3AAD-4AA0-A33C-5C9FEC61A8EB}" dt="2026-03-02T17:45:00.976" v="298" actId="20577"/>
          <ac:spMkLst>
            <pc:docMk/>
            <pc:sldMk cId="0" sldId="258"/>
            <ac:spMk id="9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47:13.859" v="333" actId="107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46:16.153" v="317" actId="20577"/>
          <ac:spMkLst>
            <pc:docMk/>
            <pc:sldMk cId="0" sldId="258"/>
            <ac:spMk id="27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46:29.451" v="326" actId="20577"/>
          <ac:spMkLst>
            <pc:docMk/>
            <pc:sldMk cId="0" sldId="258"/>
            <ac:spMk id="32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47:25.648" v="337" actId="1076"/>
          <ac:spMkLst>
            <pc:docMk/>
            <pc:sldMk cId="0" sldId="258"/>
            <ac:spMk id="39" creationId="{00000000-0000-0000-0000-000000000000}"/>
          </ac:spMkLst>
        </pc:spChg>
      </pc:sldChg>
      <pc:sldChg chg="addSp delSp modSp mod">
        <pc:chgData name="Raymond" userId="587f6a29-cfac-4975-a4f8-0d65ace1fd6e" providerId="ADAL" clId="{0F227C8C-3AAD-4AA0-A33C-5C9FEC61A8EB}" dt="2026-03-02T18:01:37.793" v="441" actId="1076"/>
        <pc:sldMkLst>
          <pc:docMk/>
          <pc:sldMk cId="0" sldId="259"/>
        </pc:sldMkLst>
        <pc:spChg chg="mod">
          <ac:chgData name="Raymond" userId="587f6a29-cfac-4975-a4f8-0d65ace1fd6e" providerId="ADAL" clId="{0F227C8C-3AAD-4AA0-A33C-5C9FEC61A8EB}" dt="2026-03-02T17:51:36.548" v="385" actId="1076"/>
          <ac:spMkLst>
            <pc:docMk/>
            <pc:sldMk cId="0" sldId="259"/>
            <ac:spMk id="3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51:30.424" v="384" actId="1076"/>
          <ac:spMkLst>
            <pc:docMk/>
            <pc:sldMk cId="0" sldId="259"/>
            <ac:spMk id="4" creationId="{00000000-0000-0000-0000-000000000000}"/>
          </ac:spMkLst>
        </pc:spChg>
        <pc:spChg chg="add del mod">
          <ac:chgData name="Raymond" userId="587f6a29-cfac-4975-a4f8-0d65ace1fd6e" providerId="ADAL" clId="{0F227C8C-3AAD-4AA0-A33C-5C9FEC61A8EB}" dt="2026-03-02T17:56:18.140" v="406" actId="478"/>
          <ac:spMkLst>
            <pc:docMk/>
            <pc:sldMk cId="0" sldId="259"/>
            <ac:spMk id="5" creationId="{83366717-847B-457F-B523-C3F0D949D28C}"/>
          </ac:spMkLst>
        </pc:spChg>
        <pc:spChg chg="mod">
          <ac:chgData name="Raymond" userId="587f6a29-cfac-4975-a4f8-0d65ace1fd6e" providerId="ADAL" clId="{0F227C8C-3AAD-4AA0-A33C-5C9FEC61A8EB}" dt="2026-03-02T17:48:13.499" v="342" actId="1076"/>
          <ac:spMkLst>
            <pc:docMk/>
            <pc:sldMk cId="0" sldId="259"/>
            <ac:spMk id="6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7:48:10.219" v="341" actId="1076"/>
          <ac:spMkLst>
            <pc:docMk/>
            <pc:sldMk cId="0" sldId="259"/>
            <ac:spMk id="7" creationId="{00000000-0000-0000-0000-000000000000}"/>
          </ac:spMkLst>
        </pc:spChg>
        <pc:spChg chg="del mod">
          <ac:chgData name="Raymond" userId="587f6a29-cfac-4975-a4f8-0d65ace1fd6e" providerId="ADAL" clId="{0F227C8C-3AAD-4AA0-A33C-5C9FEC61A8EB}" dt="2026-03-02T17:48:06.978" v="340" actId="478"/>
          <ac:spMkLst>
            <pc:docMk/>
            <pc:sldMk cId="0" sldId="259"/>
            <ac:spMk id="8" creationId="{00000000-0000-0000-0000-000000000000}"/>
          </ac:spMkLst>
        </pc:spChg>
        <pc:spChg chg="add mod">
          <ac:chgData name="Raymond" userId="587f6a29-cfac-4975-a4f8-0d65ace1fd6e" providerId="ADAL" clId="{0F227C8C-3AAD-4AA0-A33C-5C9FEC61A8EB}" dt="2026-03-02T18:00:45.640" v="438" actId="1076"/>
          <ac:spMkLst>
            <pc:docMk/>
            <pc:sldMk cId="0" sldId="259"/>
            <ac:spMk id="11" creationId="{55C09169-48C5-4D46-94C8-A4ADFB889B90}"/>
          </ac:spMkLst>
        </pc:spChg>
        <pc:spChg chg="add del mod">
          <ac:chgData name="Raymond" userId="587f6a29-cfac-4975-a4f8-0d65ace1fd6e" providerId="ADAL" clId="{0F227C8C-3AAD-4AA0-A33C-5C9FEC61A8EB}" dt="2026-03-02T18:00:14.123" v="430"/>
          <ac:spMkLst>
            <pc:docMk/>
            <pc:sldMk cId="0" sldId="259"/>
            <ac:spMk id="14" creationId="{BA189BEE-D8BA-4D61-9983-CB456F76307C}"/>
          </ac:spMkLst>
        </pc:spChg>
        <pc:spChg chg="add del mod">
          <ac:chgData name="Raymond" userId="587f6a29-cfac-4975-a4f8-0d65ace1fd6e" providerId="ADAL" clId="{0F227C8C-3AAD-4AA0-A33C-5C9FEC61A8EB}" dt="2026-03-02T18:00:13.660" v="429"/>
          <ac:spMkLst>
            <pc:docMk/>
            <pc:sldMk cId="0" sldId="259"/>
            <ac:spMk id="15" creationId="{F8A6B913-7EE1-4CC8-B4D8-7873EB780FF8}"/>
          </ac:spMkLst>
        </pc:spChg>
        <pc:picChg chg="add del mod">
          <ac:chgData name="Raymond" userId="587f6a29-cfac-4975-a4f8-0d65ace1fd6e" providerId="ADAL" clId="{0F227C8C-3AAD-4AA0-A33C-5C9FEC61A8EB}" dt="2026-03-02T17:56:19.189" v="407" actId="478"/>
          <ac:picMkLst>
            <pc:docMk/>
            <pc:sldMk cId="0" sldId="259"/>
            <ac:picMk id="9" creationId="{A8DDED06-DA99-4BBE-8AE3-0D892B24458D}"/>
          </ac:picMkLst>
        </pc:picChg>
        <pc:picChg chg="add del mod ord">
          <ac:chgData name="Raymond" userId="587f6a29-cfac-4975-a4f8-0d65ace1fd6e" providerId="ADAL" clId="{0F227C8C-3AAD-4AA0-A33C-5C9FEC61A8EB}" dt="2026-03-02T17:56:16.964" v="405" actId="478"/>
          <ac:picMkLst>
            <pc:docMk/>
            <pc:sldMk cId="0" sldId="259"/>
            <ac:picMk id="10" creationId="{037A508D-D129-4D8C-96E9-4C3AB8128C1D}"/>
          </ac:picMkLst>
        </pc:picChg>
        <pc:picChg chg="add del">
          <ac:chgData name="Raymond" userId="587f6a29-cfac-4975-a4f8-0d65ace1fd6e" providerId="ADAL" clId="{0F227C8C-3AAD-4AA0-A33C-5C9FEC61A8EB}" dt="2026-03-02T17:59:01.675" v="413"/>
          <ac:picMkLst>
            <pc:docMk/>
            <pc:sldMk cId="0" sldId="259"/>
            <ac:picMk id="12" creationId="{0D685084-68A6-4174-AA4A-85BB962565DB}"/>
          </ac:picMkLst>
        </pc:picChg>
        <pc:picChg chg="add del mod">
          <ac:chgData name="Raymond" userId="587f6a29-cfac-4975-a4f8-0d65ace1fd6e" providerId="ADAL" clId="{0F227C8C-3AAD-4AA0-A33C-5C9FEC61A8EB}" dt="2026-03-02T18:01:23.118" v="440" actId="478"/>
          <ac:picMkLst>
            <pc:docMk/>
            <pc:sldMk cId="0" sldId="259"/>
            <ac:picMk id="16" creationId="{DAD04793-3DAD-4B57-9DDF-E3CDD671C253}"/>
          </ac:picMkLst>
        </pc:picChg>
        <pc:picChg chg="mod">
          <ac:chgData name="Raymond" userId="587f6a29-cfac-4975-a4f8-0d65ace1fd6e" providerId="ADAL" clId="{0F227C8C-3AAD-4AA0-A33C-5C9FEC61A8EB}" dt="2026-03-02T18:01:37.793" v="441" actId="1076"/>
          <ac:picMkLst>
            <pc:docMk/>
            <pc:sldMk cId="0" sldId="259"/>
            <ac:picMk id="1026" creationId="{F6E3CBC8-5B11-5ABE-A740-8D457C4F74BB}"/>
          </ac:picMkLst>
        </pc:picChg>
      </pc:sldChg>
      <pc:sldChg chg="modSp mod">
        <pc:chgData name="Raymond" userId="587f6a29-cfac-4975-a4f8-0d65ace1fd6e" providerId="ADAL" clId="{0F227C8C-3AAD-4AA0-A33C-5C9FEC61A8EB}" dt="2026-03-02T18:04:12.634" v="524" actId="14100"/>
        <pc:sldMkLst>
          <pc:docMk/>
          <pc:sldMk cId="0" sldId="260"/>
        </pc:sldMkLst>
        <pc:spChg chg="mod">
          <ac:chgData name="Raymond" userId="587f6a29-cfac-4975-a4f8-0d65ace1fd6e" providerId="ADAL" clId="{0F227C8C-3AAD-4AA0-A33C-5C9FEC61A8EB}" dt="2026-03-02T18:02:10.020" v="442" actId="113"/>
          <ac:spMkLst>
            <pc:docMk/>
            <pc:sldMk cId="0" sldId="260"/>
            <ac:spMk id="15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8:03:29.662" v="473" actId="20577"/>
          <ac:spMkLst>
            <pc:docMk/>
            <pc:sldMk cId="0" sldId="260"/>
            <ac:spMk id="27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8:04:12.634" v="524" actId="14100"/>
          <ac:spMkLst>
            <pc:docMk/>
            <pc:sldMk cId="0" sldId="260"/>
            <ac:spMk id="33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18:07:20.787" v="541" actId="5793"/>
        <pc:sldMkLst>
          <pc:docMk/>
          <pc:sldMk cId="0" sldId="261"/>
        </pc:sldMkLst>
        <pc:spChg chg="mod">
          <ac:chgData name="Raymond" userId="587f6a29-cfac-4975-a4f8-0d65ace1fd6e" providerId="ADAL" clId="{0F227C8C-3AAD-4AA0-A33C-5C9FEC61A8EB}" dt="2026-03-02T18:05:13.413" v="529" actId="20577"/>
          <ac:spMkLst>
            <pc:docMk/>
            <pc:sldMk cId="0" sldId="261"/>
            <ac:spMk id="3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8:07:20.787" v="541" actId="5793"/>
          <ac:spMkLst>
            <pc:docMk/>
            <pc:sldMk cId="0" sldId="261"/>
            <ac:spMk id="24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21:56:01.853" v="813" actId="1076"/>
        <pc:sldMkLst>
          <pc:docMk/>
          <pc:sldMk cId="0" sldId="262"/>
        </pc:sldMkLst>
        <pc:spChg chg="mod">
          <ac:chgData name="Raymond" userId="587f6a29-cfac-4975-a4f8-0d65ace1fd6e" providerId="ADAL" clId="{0F227C8C-3AAD-4AA0-A33C-5C9FEC61A8EB}" dt="2026-03-02T21:55:40.196" v="810" actId="14100"/>
          <ac:spMkLst>
            <pc:docMk/>
            <pc:sldMk cId="0" sldId="262"/>
            <ac:spMk id="6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1:55:45.269" v="811" actId="1076"/>
          <ac:spMkLst>
            <pc:docMk/>
            <pc:sldMk cId="0" sldId="262"/>
            <ac:spMk id="7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1:55:18.223" v="807" actId="14100"/>
          <ac:spMkLst>
            <pc:docMk/>
            <pc:sldMk cId="0" sldId="262"/>
            <ac:spMk id="10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8:26:19.503" v="724" actId="20577"/>
          <ac:spMkLst>
            <pc:docMk/>
            <pc:sldMk cId="0" sldId="262"/>
            <ac:spMk id="13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1:55:58.813" v="812" actId="1076"/>
          <ac:spMkLst>
            <pc:docMk/>
            <pc:sldMk cId="0" sldId="262"/>
            <ac:spMk id="14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1:56:01.853" v="813" actId="1076"/>
          <ac:spMkLst>
            <pc:docMk/>
            <pc:sldMk cId="0" sldId="262"/>
            <ac:spMk id="17" creationId="{4FE3F4AA-449C-65E4-B35F-D0E02F859079}"/>
          </ac:spMkLst>
        </pc:spChg>
      </pc:sldChg>
      <pc:sldChg chg="addSp modSp mod">
        <pc:chgData name="Raymond" userId="587f6a29-cfac-4975-a4f8-0d65ace1fd6e" providerId="ADAL" clId="{0F227C8C-3AAD-4AA0-A33C-5C9FEC61A8EB}" dt="2026-03-02T21:54:51.322" v="806" actId="20577"/>
        <pc:sldMkLst>
          <pc:docMk/>
          <pc:sldMk cId="0" sldId="263"/>
        </pc:sldMkLst>
        <pc:spChg chg="mod">
          <ac:chgData name="Raymond" userId="587f6a29-cfac-4975-a4f8-0d65ace1fd6e" providerId="ADAL" clId="{0F227C8C-3AAD-4AA0-A33C-5C9FEC61A8EB}" dt="2026-03-02T18:07:55.795" v="563" actId="20577"/>
          <ac:spMkLst>
            <pc:docMk/>
            <pc:sldMk cId="0" sldId="263"/>
            <ac:spMk id="3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18:09:30.288" v="569" actId="20577"/>
          <ac:spMkLst>
            <pc:docMk/>
            <pc:sldMk cId="0" sldId="263"/>
            <ac:spMk id="7" creationId="{00000000-0000-0000-0000-000000000000}"/>
          </ac:spMkLst>
        </pc:spChg>
        <pc:spChg chg="add mod">
          <ac:chgData name="Raymond" userId="587f6a29-cfac-4975-a4f8-0d65ace1fd6e" providerId="ADAL" clId="{0F227C8C-3AAD-4AA0-A33C-5C9FEC61A8EB}" dt="2026-03-02T18:09:20.899" v="568" actId="1076"/>
          <ac:spMkLst>
            <pc:docMk/>
            <pc:sldMk cId="0" sldId="263"/>
            <ac:spMk id="10" creationId="{C14EC644-A585-448F-BE13-E46335D6AD90}"/>
          </ac:spMkLst>
        </pc:spChg>
        <pc:spChg chg="add mod">
          <ac:chgData name="Raymond" userId="587f6a29-cfac-4975-a4f8-0d65ace1fd6e" providerId="ADAL" clId="{0F227C8C-3AAD-4AA0-A33C-5C9FEC61A8EB}" dt="2026-03-02T21:54:51.322" v="806" actId="20577"/>
          <ac:spMkLst>
            <pc:docMk/>
            <pc:sldMk cId="0" sldId="263"/>
            <ac:spMk id="11" creationId="{E5E879DB-7995-4E47-B797-FFAFB5BF125A}"/>
          </ac:spMkLst>
        </pc:spChg>
      </pc:sldChg>
      <pc:sldChg chg="modSp mod">
        <pc:chgData name="Raymond" userId="587f6a29-cfac-4975-a4f8-0d65ace1fd6e" providerId="ADAL" clId="{0F227C8C-3AAD-4AA0-A33C-5C9FEC61A8EB}" dt="2026-03-02T21:57:57.948" v="820" actId="122"/>
        <pc:sldMkLst>
          <pc:docMk/>
          <pc:sldMk cId="0" sldId="264"/>
        </pc:sldMkLst>
        <pc:spChg chg="mod">
          <ac:chgData name="Raymond" userId="587f6a29-cfac-4975-a4f8-0d65ace1fd6e" providerId="ADAL" clId="{0F227C8C-3AAD-4AA0-A33C-5C9FEC61A8EB}" dt="2026-03-02T21:57:57.948" v="820" actId="122"/>
          <ac:spMkLst>
            <pc:docMk/>
            <pc:sldMk cId="0" sldId="264"/>
            <ac:spMk id="4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1:57:01.224" v="817" actId="1076"/>
          <ac:spMkLst>
            <pc:docMk/>
            <pc:sldMk cId="0" sldId="264"/>
            <ac:spMk id="17" creationId="{ED5937FB-9EC4-3685-D975-27B994DA5EE2}"/>
          </ac:spMkLst>
        </pc:spChg>
        <pc:spChg chg="mod">
          <ac:chgData name="Raymond" userId="587f6a29-cfac-4975-a4f8-0d65ace1fd6e" providerId="ADAL" clId="{0F227C8C-3AAD-4AA0-A33C-5C9FEC61A8EB}" dt="2026-03-02T21:57:07.349" v="818" actId="1076"/>
          <ac:spMkLst>
            <pc:docMk/>
            <pc:sldMk cId="0" sldId="264"/>
            <ac:spMk id="18" creationId="{40D2CB03-6DC2-27F3-F393-70DAE6E40F4F}"/>
          </ac:spMkLst>
        </pc:spChg>
      </pc:sldChg>
      <pc:sldChg chg="addSp modSp mod">
        <pc:chgData name="Raymond" userId="587f6a29-cfac-4975-a4f8-0d65ace1fd6e" providerId="ADAL" clId="{0F227C8C-3AAD-4AA0-A33C-5C9FEC61A8EB}" dt="2026-03-02T21:56:41.181" v="816" actId="1076"/>
        <pc:sldMkLst>
          <pc:docMk/>
          <pc:sldMk cId="0" sldId="265"/>
        </pc:sldMkLst>
        <pc:spChg chg="mod">
          <ac:chgData name="Raymond" userId="587f6a29-cfac-4975-a4f8-0d65ace1fd6e" providerId="ADAL" clId="{0F227C8C-3AAD-4AA0-A33C-5C9FEC61A8EB}" dt="2026-03-02T18:28:04.109" v="725" actId="255"/>
          <ac:spMkLst>
            <pc:docMk/>
            <pc:sldMk cId="0" sldId="265"/>
            <ac:spMk id="7" creationId="{00000000-0000-0000-0000-000000000000}"/>
          </ac:spMkLst>
        </pc:spChg>
        <pc:spChg chg="add mod">
          <ac:chgData name="Raymond" userId="587f6a29-cfac-4975-a4f8-0d65ace1fd6e" providerId="ADAL" clId="{0F227C8C-3AAD-4AA0-A33C-5C9FEC61A8EB}" dt="2026-03-02T21:56:41.181" v="816" actId="1076"/>
          <ac:spMkLst>
            <pc:docMk/>
            <pc:sldMk cId="0" sldId="265"/>
            <ac:spMk id="10" creationId="{F2F3EBB5-48C7-4161-AAD1-62F96995F367}"/>
          </ac:spMkLst>
        </pc:spChg>
      </pc:sldChg>
      <pc:sldChg chg="modSp mod">
        <pc:chgData name="Raymond" userId="587f6a29-cfac-4975-a4f8-0d65ace1fd6e" providerId="ADAL" clId="{0F227C8C-3AAD-4AA0-A33C-5C9FEC61A8EB}" dt="2026-03-02T22:07:42.846" v="852" actId="6549"/>
        <pc:sldMkLst>
          <pc:docMk/>
          <pc:sldMk cId="0" sldId="266"/>
        </pc:sldMkLst>
        <pc:spChg chg="mod">
          <ac:chgData name="Raymond" userId="587f6a29-cfac-4975-a4f8-0d65ace1fd6e" providerId="ADAL" clId="{0F227C8C-3AAD-4AA0-A33C-5C9FEC61A8EB}" dt="2026-03-02T22:07:42.846" v="852" actId="6549"/>
          <ac:spMkLst>
            <pc:docMk/>
            <pc:sldMk cId="0" sldId="266"/>
            <ac:spMk id="13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21:59:24.321" v="851" actId="20577"/>
        <pc:sldMkLst>
          <pc:docMk/>
          <pc:sldMk cId="0" sldId="267"/>
        </pc:sldMkLst>
        <pc:spChg chg="mod">
          <ac:chgData name="Raymond" userId="587f6a29-cfac-4975-a4f8-0d65ace1fd6e" providerId="ADAL" clId="{0F227C8C-3AAD-4AA0-A33C-5C9FEC61A8EB}" dt="2026-03-02T21:59:24.321" v="851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22:10:30.130" v="863" actId="20577"/>
        <pc:sldMkLst>
          <pc:docMk/>
          <pc:sldMk cId="0" sldId="268"/>
        </pc:sldMkLst>
        <pc:spChg chg="mod">
          <ac:chgData name="Raymond" userId="587f6a29-cfac-4975-a4f8-0d65ace1fd6e" providerId="ADAL" clId="{0F227C8C-3AAD-4AA0-A33C-5C9FEC61A8EB}" dt="2026-03-02T22:10:30.130" v="863" actId="20577"/>
          <ac:spMkLst>
            <pc:docMk/>
            <pc:sldMk cId="0" sldId="268"/>
            <ac:spMk id="5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23:39:56.684" v="1162" actId="20577"/>
        <pc:sldMkLst>
          <pc:docMk/>
          <pc:sldMk cId="0" sldId="270"/>
        </pc:sldMkLst>
        <pc:spChg chg="mod">
          <ac:chgData name="Raymond" userId="587f6a29-cfac-4975-a4f8-0d65ace1fd6e" providerId="ADAL" clId="{0F227C8C-3AAD-4AA0-A33C-5C9FEC61A8EB}" dt="2026-03-02T23:39:12.233" v="1135" actId="20577"/>
          <ac:spMkLst>
            <pc:docMk/>
            <pc:sldMk cId="0" sldId="270"/>
            <ac:spMk id="7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36:28.856" v="1007" actId="1076"/>
          <ac:spMkLst>
            <pc:docMk/>
            <pc:sldMk cId="0" sldId="270"/>
            <ac:spMk id="8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39:24.688" v="1137"/>
          <ac:spMkLst>
            <pc:docMk/>
            <pc:sldMk cId="0" sldId="270"/>
            <ac:spMk id="9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39:56.684" v="1162" actId="20577"/>
          <ac:spMkLst>
            <pc:docMk/>
            <pc:sldMk cId="0" sldId="270"/>
            <ac:spMk id="13" creationId="{00000000-0000-0000-0000-000000000000}"/>
          </ac:spMkLst>
        </pc:spChg>
      </pc:sldChg>
      <pc:sldChg chg="addSp delSp modSp mod">
        <pc:chgData name="Raymond" userId="587f6a29-cfac-4975-a4f8-0d65ace1fd6e" providerId="ADAL" clId="{0F227C8C-3AAD-4AA0-A33C-5C9FEC61A8EB}" dt="2026-03-02T23:31:53.633" v="919" actId="20577"/>
        <pc:sldMkLst>
          <pc:docMk/>
          <pc:sldMk cId="0" sldId="271"/>
        </pc:sldMkLst>
        <pc:spChg chg="mod">
          <ac:chgData name="Raymond" userId="587f6a29-cfac-4975-a4f8-0d65ace1fd6e" providerId="ADAL" clId="{0F227C8C-3AAD-4AA0-A33C-5C9FEC61A8EB}" dt="2026-03-02T23:31:53.633" v="919" actId="20577"/>
          <ac:spMkLst>
            <pc:docMk/>
            <pc:sldMk cId="0" sldId="271"/>
            <ac:spMk id="16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2:26:41.510" v="891" actId="20577"/>
          <ac:spMkLst>
            <pc:docMk/>
            <pc:sldMk cId="0" sldId="271"/>
            <ac:spMk id="26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2:26:50.683" v="892" actId="1076"/>
          <ac:spMkLst>
            <pc:docMk/>
            <pc:sldMk cId="0" sldId="271"/>
            <ac:spMk id="29" creationId="{00000000-0000-0000-0000-000000000000}"/>
          </ac:spMkLst>
        </pc:spChg>
        <pc:graphicFrameChg chg="add del mod">
          <ac:chgData name="Raymond" userId="587f6a29-cfac-4975-a4f8-0d65ace1fd6e" providerId="ADAL" clId="{0F227C8C-3AAD-4AA0-A33C-5C9FEC61A8EB}" dt="2026-03-02T22:54:15.990" v="894" actId="478"/>
          <ac:graphicFrameMkLst>
            <pc:docMk/>
            <pc:sldMk cId="0" sldId="271"/>
            <ac:graphicFrameMk id="32" creationId="{680634F3-9B7C-4322-BA6C-AF2EF1528086}"/>
          </ac:graphicFrameMkLst>
        </pc:graphicFrameChg>
      </pc:sldChg>
      <pc:sldChg chg="modSp mod">
        <pc:chgData name="Raymond" userId="587f6a29-cfac-4975-a4f8-0d65ace1fd6e" providerId="ADAL" clId="{0F227C8C-3AAD-4AA0-A33C-5C9FEC61A8EB}" dt="2026-03-02T23:33:23.280" v="959" actId="20577"/>
        <pc:sldMkLst>
          <pc:docMk/>
          <pc:sldMk cId="0" sldId="272"/>
        </pc:sldMkLst>
        <pc:spChg chg="mod">
          <ac:chgData name="Raymond" userId="587f6a29-cfac-4975-a4f8-0d65ace1fd6e" providerId="ADAL" clId="{0F227C8C-3AAD-4AA0-A33C-5C9FEC61A8EB}" dt="2026-03-02T23:33:06.168" v="949" actId="20577"/>
          <ac:spMkLst>
            <pc:docMk/>
            <pc:sldMk cId="0" sldId="272"/>
            <ac:spMk id="7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33:23.280" v="959" actId="20577"/>
          <ac:spMkLst>
            <pc:docMk/>
            <pc:sldMk cId="0" sldId="272"/>
            <ac:spMk id="11" creationId="{00000000-0000-0000-0000-000000000000}"/>
          </ac:spMkLst>
        </pc:spChg>
      </pc:sldChg>
      <pc:sldChg chg="modSp mod">
        <pc:chgData name="Raymond" userId="587f6a29-cfac-4975-a4f8-0d65ace1fd6e" providerId="ADAL" clId="{0F227C8C-3AAD-4AA0-A33C-5C9FEC61A8EB}" dt="2026-03-02T23:46:46.519" v="1196" actId="313"/>
        <pc:sldMkLst>
          <pc:docMk/>
          <pc:sldMk cId="0" sldId="273"/>
        </pc:sldMkLst>
        <pc:spChg chg="mod">
          <ac:chgData name="Raymond" userId="587f6a29-cfac-4975-a4f8-0d65ace1fd6e" providerId="ADAL" clId="{0F227C8C-3AAD-4AA0-A33C-5C9FEC61A8EB}" dt="2026-03-02T23:46:46.519" v="1196" actId="313"/>
          <ac:spMkLst>
            <pc:docMk/>
            <pc:sldMk cId="0" sldId="273"/>
            <ac:spMk id="19" creationId="{3EBB5A75-1FD9-91A0-F808-A3DEC9CC30FB}"/>
          </ac:spMkLst>
        </pc:spChg>
      </pc:sldChg>
      <pc:sldChg chg="modSp mod">
        <pc:chgData name="Raymond" userId="587f6a29-cfac-4975-a4f8-0d65ace1fd6e" providerId="ADAL" clId="{0F227C8C-3AAD-4AA0-A33C-5C9FEC61A8EB}" dt="2026-03-02T23:47:27.165" v="1202" actId="313"/>
        <pc:sldMkLst>
          <pc:docMk/>
          <pc:sldMk cId="0" sldId="274"/>
        </pc:sldMkLst>
        <pc:spChg chg="mod">
          <ac:chgData name="Raymond" userId="587f6a29-cfac-4975-a4f8-0d65ace1fd6e" providerId="ADAL" clId="{0F227C8C-3AAD-4AA0-A33C-5C9FEC61A8EB}" dt="2026-03-02T23:47:27.165" v="1202" actId="313"/>
          <ac:spMkLst>
            <pc:docMk/>
            <pc:sldMk cId="0" sldId="274"/>
            <ac:spMk id="19" creationId="{A9BDF404-B3FC-0744-9021-EE0471F68B59}"/>
          </ac:spMkLst>
        </pc:spChg>
      </pc:sldChg>
      <pc:sldChg chg="delSp modSp mod">
        <pc:chgData name="Raymond" userId="587f6a29-cfac-4975-a4f8-0d65ace1fd6e" providerId="ADAL" clId="{0F227C8C-3AAD-4AA0-A33C-5C9FEC61A8EB}" dt="2026-03-02T23:43:20.810" v="1194" actId="1076"/>
        <pc:sldMkLst>
          <pc:docMk/>
          <pc:sldMk cId="0" sldId="276"/>
        </pc:sldMkLst>
        <pc:spChg chg="mod">
          <ac:chgData name="Raymond" userId="587f6a29-cfac-4975-a4f8-0d65ace1fd6e" providerId="ADAL" clId="{0F227C8C-3AAD-4AA0-A33C-5C9FEC61A8EB}" dt="2026-03-02T23:42:52.874" v="1191" actId="1076"/>
          <ac:spMkLst>
            <pc:docMk/>
            <pc:sldMk cId="0" sldId="276"/>
            <ac:spMk id="5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43:20.810" v="1194" actId="1076"/>
          <ac:spMkLst>
            <pc:docMk/>
            <pc:sldMk cId="0" sldId="276"/>
            <ac:spMk id="6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43:16.860" v="1193" actId="1076"/>
          <ac:spMkLst>
            <pc:docMk/>
            <pc:sldMk cId="0" sldId="276"/>
            <ac:spMk id="7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42:29.506" v="1189" actId="1076"/>
          <ac:spMkLst>
            <pc:docMk/>
            <pc:sldMk cId="0" sldId="276"/>
            <ac:spMk id="8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42:47.451" v="1190" actId="1076"/>
          <ac:spMkLst>
            <pc:docMk/>
            <pc:sldMk cId="0" sldId="276"/>
            <ac:spMk id="9" creationId="{00000000-0000-0000-0000-000000000000}"/>
          </ac:spMkLst>
        </pc:spChg>
        <pc:spChg chg="del mod">
          <ac:chgData name="Raymond" userId="587f6a29-cfac-4975-a4f8-0d65ace1fd6e" providerId="ADAL" clId="{0F227C8C-3AAD-4AA0-A33C-5C9FEC61A8EB}" dt="2026-03-02T23:41:38.755" v="1186" actId="478"/>
          <ac:spMkLst>
            <pc:docMk/>
            <pc:sldMk cId="0" sldId="276"/>
            <ac:spMk id="10" creationId="{00000000-0000-0000-0000-000000000000}"/>
          </ac:spMkLst>
        </pc:spChg>
        <pc:spChg chg="mod">
          <ac:chgData name="Raymond" userId="587f6a29-cfac-4975-a4f8-0d65ace1fd6e" providerId="ADAL" clId="{0F227C8C-3AAD-4AA0-A33C-5C9FEC61A8EB}" dt="2026-03-02T23:43:13.435" v="1192" actId="1076"/>
          <ac:spMkLst>
            <pc:docMk/>
            <pc:sldMk cId="0" sldId="276"/>
            <ac:spMk id="1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367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ayuzwyshyn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laude.ai/public/artifacts/3d20e402-7aaa-46d2-8723-7715438e6278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laude.ai/public/artifacts/6fcd53ff-2ded-4622-b23a-6c605f505723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laude.ai/public/artifacts/da408442-9c2a-40d2-812e-39b8300f39c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laude.ai/public/artifacts/1b85ff5b-069d-4ef4-872c-52195f86814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ayuzwyshyn.net/boringcompanyprojec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claude.ai/public/artifacts/94aa6423-13d9-452b-ad27-6dce71deedc3" TargetMode="External"/><Relationship Id="rId13" Type="http://schemas.openxmlformats.org/officeDocument/2006/relationships/hyperlink" Target="https://claude.ai/public/artifacts/16552e6a-d8a2-4ce4-97a5-65fce0f6f247" TargetMode="External"/><Relationship Id="rId18" Type="http://schemas.openxmlformats.org/officeDocument/2006/relationships/hyperlink" Target="https://claude.ai/public/artifacts/b234ec3a-6f9e-4ae0-b5cc-e93a392884e4" TargetMode="External"/><Relationship Id="rId3" Type="http://schemas.openxmlformats.org/officeDocument/2006/relationships/hyperlink" Target="https://claude.ai/public/artifacts/b22b3f1e-1c1a-4c35-9ac1-36c02ebf7971" TargetMode="External"/><Relationship Id="rId7" Type="http://schemas.openxmlformats.org/officeDocument/2006/relationships/hyperlink" Target="https://claude.ai/public/artifacts/ec2d32bb-9de5-48fb-9451-bed669f54beb" TargetMode="External"/><Relationship Id="rId12" Type="http://schemas.openxmlformats.org/officeDocument/2006/relationships/hyperlink" Target="https://claude.ai/public/artifacts/e3cb8afb-7a30-46a5-930a-a6d3ad1ae9e3" TargetMode="External"/><Relationship Id="rId17" Type="http://schemas.openxmlformats.org/officeDocument/2006/relationships/hyperlink" Target="https://claude.ai/public/artifacts/964e0665-bddb-45d2-9c9f-c8de44d66ecb" TargetMode="External"/><Relationship Id="rId2" Type="http://schemas.openxmlformats.org/officeDocument/2006/relationships/notesSlide" Target="../notesSlides/notesSlide19.xml"/><Relationship Id="rId16" Type="http://schemas.openxmlformats.org/officeDocument/2006/relationships/hyperlink" Target="https://claude.ai/public/artifacts/21da100a-52fc-4ec3-8f1d-9ee3ae7f6bcb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laude.ai/public/artifacts/10797821-1fba-4910-a832-13bedb43cd4b" TargetMode="External"/><Relationship Id="rId11" Type="http://schemas.openxmlformats.org/officeDocument/2006/relationships/hyperlink" Target="https://claude.ai/public/artifacts/8a46e56b-0a64-46b7-9ee6-30fea9ca0211" TargetMode="External"/><Relationship Id="rId5" Type="http://schemas.openxmlformats.org/officeDocument/2006/relationships/hyperlink" Target="https://www.linkedin.com/feed/update/urn:li:activity:7360282360019345409/" TargetMode="External"/><Relationship Id="rId15" Type="http://schemas.openxmlformats.org/officeDocument/2006/relationships/hyperlink" Target="https://claude.ai/public/artifacts/21a47eb2-85a1-4852-9c8b-ce7e02ef2250" TargetMode="External"/><Relationship Id="rId10" Type="http://schemas.openxmlformats.org/officeDocument/2006/relationships/hyperlink" Target="https://claude.ai/public/artifacts/4de402ae-0d82-47c3-9100-094d4003e8de" TargetMode="External"/><Relationship Id="rId19" Type="http://schemas.openxmlformats.org/officeDocument/2006/relationships/hyperlink" Target="https://www.linkedin.com/feed/update/urn:li:activity:7417931548621946880/" TargetMode="External"/><Relationship Id="rId4" Type="http://schemas.openxmlformats.org/officeDocument/2006/relationships/hyperlink" Target="https://claude.ai/public/artifacts/1b85ff5b-069d-4ef4-872c-52195f86814a" TargetMode="External"/><Relationship Id="rId9" Type="http://schemas.openxmlformats.org/officeDocument/2006/relationships/hyperlink" Target="https://claude.ai/public/artifacts/da408442-9c2a-40d2-812e-39b8300f39c6" TargetMode="External"/><Relationship Id="rId14" Type="http://schemas.openxmlformats.org/officeDocument/2006/relationships/hyperlink" Target="https://claude.ai/public/artifacts/3d20e402-7aaa-46d2-8723-7715438e6278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claude.ai/public/artifacts/8dd54f19-99e0-46c3-8b61-be04336d4d70" TargetMode="External"/><Relationship Id="rId13" Type="http://schemas.openxmlformats.org/officeDocument/2006/relationships/hyperlink" Target="https://claude.ai/public/artifacts/eea4dfa9-2a88-423b-a7ee-bb977ae0a2aa" TargetMode="External"/><Relationship Id="rId3" Type="http://schemas.openxmlformats.org/officeDocument/2006/relationships/hyperlink" Target="https://claude.ai/public/artifacts/4ae4b803-6197-46e2-ad8b-c6b5b3fb384c" TargetMode="External"/><Relationship Id="rId7" Type="http://schemas.openxmlformats.org/officeDocument/2006/relationships/hyperlink" Target="https://claude.ai/public/artifacts/d0cfd3e7-4d45-49a8-9262-ddef892bd0a5" TargetMode="External"/><Relationship Id="rId12" Type="http://schemas.openxmlformats.org/officeDocument/2006/relationships/hyperlink" Target="https://claude.ai/public/artifacts/a9a18eba-a60e-44ac-9fbd-b5d4c2229bba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laude.ai/public/artifacts/c73e429d-98e1-4615-b670-bc1a1148baca" TargetMode="External"/><Relationship Id="rId11" Type="http://schemas.openxmlformats.org/officeDocument/2006/relationships/hyperlink" Target="https://claude.ai/public/artifacts/34064bea-e47f-472f-bee0-3d44b81e32fc" TargetMode="External"/><Relationship Id="rId5" Type="http://schemas.openxmlformats.org/officeDocument/2006/relationships/hyperlink" Target="https://www.linkedin.com/posts/rayuzwyshyn_how-a-viral-science-paper-got-statistics-activity-7408868931299360768-_cRl" TargetMode="External"/><Relationship Id="rId10" Type="http://schemas.openxmlformats.org/officeDocument/2006/relationships/hyperlink" Target="https://claude.ai/public/artifacts/5d1eee63-c723-4503-93a7-9a89b88e188f" TargetMode="External"/><Relationship Id="rId4" Type="http://schemas.openxmlformats.org/officeDocument/2006/relationships/hyperlink" Target="https://claude.ai/public/artifacts/30e0d069-cc01-4793-97ca-cee499a9f98a" TargetMode="External"/><Relationship Id="rId9" Type="http://schemas.openxmlformats.org/officeDocument/2006/relationships/hyperlink" Target="https://claude.ai/chat/a70b26cb-9fe1-4fe1-9d79-9be7de945fd2?artifactId=ai_model_performance_cost_2025" TargetMode="External"/><Relationship Id="rId14" Type="http://schemas.openxmlformats.org/officeDocument/2006/relationships/hyperlink" Target="https://claude.ai/public/artifacts/83a66442-f1c6-4932-8261-a654713f5072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rayuzwyshyn/recent-activity/article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researchgate.net/profile/Raymond-Uzwyshyn/research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laude.ai/public/artifacts/10797821-1fba-4910-a832-13bedb43cd4b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laude.ai/public/artifacts/33461114-c7df-495e-a3c0-2eec1bce52cb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sma-statement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6858000" y="-731520"/>
            <a:ext cx="3657600" cy="3657600"/>
          </a:xfrm>
          <a:prstGeom prst="ellipse">
            <a:avLst/>
          </a:prstGeom>
          <a:solidFill>
            <a:srgbClr val="0891B2">
              <a:alpha val="10000"/>
            </a:srgbClr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-1371600" y="3200400"/>
            <a:ext cx="3200400" cy="3200400"/>
          </a:xfrm>
          <a:prstGeom prst="ellipse">
            <a:avLst/>
          </a:prstGeom>
          <a:solidFill>
            <a:srgbClr val="F59E0B">
              <a:alpha val="8000"/>
            </a:srgbClr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1520" y="64008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Vibe Coding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16459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Programming — The Live Demos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468880"/>
            <a:ext cx="2286000" cy="36576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11926" y="3296412"/>
            <a:ext cx="5486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Ray Uzwyshyn, Ph.D. MBA MLIS</a:t>
            </a: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Acting AUL for Research and Technology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Director of Research Services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UCR Libraries | University of California, Riverside</a:t>
            </a:r>
          </a:p>
          <a:p>
            <a:pPr>
              <a:lnSpc>
                <a:spcPct val="130000"/>
              </a:lnSpc>
            </a:pPr>
            <a:r>
              <a:rPr lang="en-US" sz="11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https://rayuzwyshyn.net</a:t>
            </a:r>
            <a:r>
              <a:rPr lang="en-US" sz="11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, https://www.linkedin.com/in/rayuzwyshyn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11926" y="2560320"/>
            <a:ext cx="57084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coding experience required — just curiosity and a  willingness  to surf  the waves!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11926" y="467127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21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914400" cy="320040"/>
          </a:xfrm>
          <a:prstGeom prst="rect">
            <a:avLst/>
          </a:prstGeom>
          <a:solidFill>
            <a:srgbClr val="0891B2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2  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645920" y="1828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PRISMA </a:t>
            </a:r>
            <a:b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</a:b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Systematic Review Framework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Insights Architect: Interdisciplinary Systematic Review App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1234440"/>
            <a:ext cx="3840480" cy="24688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48640" y="1234440"/>
            <a:ext cx="54864" cy="246888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777240" y="13258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3474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Structures interdisciplinary literature reviews using the PRISMA framework</a:t>
            </a:r>
            <a:endParaRPr lang="en-US" sz="11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PRISMA stands for Preferred Reporting Items for Systematic Reviews and Meta-Analyses. 27 item checklist, four phase flow diagram for rigor</a:t>
            </a:r>
            <a:endParaRPr lang="en-US" sz="11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Automates search strategy, screening criteria, and inclusion/exclusion tracking</a:t>
            </a:r>
            <a:endParaRPr lang="en-US" sz="11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synthesis tables and evidence maps</a:t>
            </a:r>
            <a:endParaRPr lang="en-US" sz="11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Produces publication-ready methodology sections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234440"/>
            <a:ext cx="4023360" cy="24688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572000" y="1234440"/>
            <a:ext cx="54864" cy="24688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00600" y="1325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Technique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00600" y="1691640"/>
            <a:ext cx="3657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synthesis first — AI surveys the literature landscape before building the tool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prompts define methodology, inclusion criteria, and output format upfront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API enables real-time analysis as new research is added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Iterative refinement through conversational editing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21</a:t>
            </a:r>
            <a:endParaRPr lang="en-US" sz="900" dirty="0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ED5937FB-9EC4-3685-D975-27B994DA5EE2}"/>
              </a:ext>
            </a:extLst>
          </p:cNvPr>
          <p:cNvSpPr/>
          <p:nvPr/>
        </p:nvSpPr>
        <p:spPr>
          <a:xfrm>
            <a:off x="1645920" y="3889422"/>
            <a:ext cx="581018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PRISMA Review Framework V.1</a:t>
            </a:r>
            <a:r>
              <a:rPr lang="en-US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Sonnet 3.5, 2025</a:t>
            </a:r>
            <a:r>
              <a:rPr lang="en-US" sz="18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800" dirty="0"/>
          </a:p>
        </p:txBody>
      </p:sp>
      <p:sp>
        <p:nvSpPr>
          <p:cNvPr id="18" name="Text 12">
            <a:extLst>
              <a:ext uri="{FF2B5EF4-FFF2-40B4-BE49-F238E27FC236}">
                <a16:creationId xmlns:a16="http://schemas.microsoft.com/office/drawing/2014/main" id="{40D2CB03-6DC2-27F3-F393-70DAE6E40F4F}"/>
              </a:ext>
            </a:extLst>
          </p:cNvPr>
          <p:cNvSpPr/>
          <p:nvPr/>
        </p:nvSpPr>
        <p:spPr>
          <a:xfrm>
            <a:off x="1463040" y="4343400"/>
            <a:ext cx="6077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PRISMA Review Framework V.2</a:t>
            </a:r>
            <a:r>
              <a:rPr lang="en-US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Beta, Unverified, Opus 4.6</a:t>
            </a:r>
            <a:r>
              <a:rPr lang="en-US" sz="18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 3: The AI Curriculum Builder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3474720"/>
          </a:xfrm>
          <a:prstGeom prst="rect">
            <a:avLst/>
          </a:prstGeom>
          <a:solidFill>
            <a:srgbClr val="0D1117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8046720" cy="3200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1520" y="93268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371600"/>
            <a:ext cx="75895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Build a multi-literacy AI curriculum builder that generates lesson plans through multiple critical lenses.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Critical frameworks to include: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Bruno Latour (Science, Technology &amp; Society)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Donna Haraway (Situated Knowledge / Feminist Posthumanism)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Karen Barad (New Materialism / Intra-action)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Traditional Media Literacy (critical evaluation of sources)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each lens, generate: learning objectives, activities, assessments.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Support customization by grade level and special needs.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Enable AI API to generate new curricula in real-time.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Please ask me questions about pedagogical approach or audience.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914400" cy="32004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3  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645920" y="1828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Literacy Curriculum Builder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Multi-Literacy Curriculum Builder: AI Literacy Through Multiple Critical Lenses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1234440"/>
            <a:ext cx="3840480" cy="24688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48640" y="1234440"/>
            <a:ext cx="54864" cy="24688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777240" y="13258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3474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complete AI literacy curricula grounded in critical theory frameworks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lenses: Latour (STS), Haraway (feminist posthumanist), Barad (new materialist), media literacy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Customizable for grade levels, special needs, and curriculum standards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API-powered: generates activities, assessments, and lesson plans in real-time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0" y="1234440"/>
            <a:ext cx="4023360" cy="24688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572000" y="1234440"/>
            <a:ext cx="54864" cy="246888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00600" y="1325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Technique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00600" y="1691640"/>
            <a:ext cx="3657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framework as scaffolding — critical lenses structure the AI's output, not just aesthetics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Claude AI API integration enables real-time curriculum generation at the trillion-parameter scale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evolution: V.1 → V.2 with enhanced accessibility and standards alignment through iterative prompting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770632" y="45034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Bruno Latour Specialized Version</a:t>
            </a: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21</a:t>
            </a:r>
            <a:endParaRPr lang="en-US" sz="9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E1987-D861-68E4-4656-D2CE33356EFB}"/>
              </a:ext>
            </a:extLst>
          </p:cNvPr>
          <p:cNvSpPr txBox="1"/>
          <p:nvPr/>
        </p:nvSpPr>
        <p:spPr>
          <a:xfrm>
            <a:off x="146943" y="4000500"/>
            <a:ext cx="8700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Original  Version https://claude.ai/public/artifacts/1b85ff5b-069d-4ef4-872c-52195f86814a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914400" cy="320040"/>
          </a:xfrm>
          <a:prstGeom prst="rect">
            <a:avLst/>
          </a:prstGeom>
          <a:solidFill>
            <a:srgbClr val="10B981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4  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645920" y="1828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Boring Company Project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Unlocking the Invisible Mile: 10 Global Strategic Sub-Ground Tunnel Sites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138310" y="1152144"/>
            <a:ext cx="3840480" cy="24688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20349" y="1234440"/>
            <a:ext cx="54864" cy="24688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631953" y="127101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366910" y="1609344"/>
            <a:ext cx="3474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10 highest-ROI global infrastructure bottlenecks solvable by a single 1-mile tunnel intervention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research reports, site maps atlas, ROI matrices, and operational metrics dashboards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data visualizations for each site with comparative analysis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Multimedia: podcasts, video overviews, presentation decks — all AI-assisted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1249989"/>
            <a:ext cx="4023360" cy="24688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572000" y="1234440"/>
            <a:ext cx="54864" cy="246888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33950" y="1387149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+ Vibe Coding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3950" y="1752909"/>
            <a:ext cx="3657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Complex Interdisciplinary Research Project</a:t>
            </a:r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multi-format output: PDFs, HTML dashboards, presentations, audio/video — all from conversational prompts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the full vibe coding pipeline: research → prompt → build → iterate → publish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743200" y="3977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Tunnel Vision</a:t>
            </a: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 4: Deep Research Synthesis + Prompt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3749040" cy="3474720"/>
          </a:xfrm>
          <a:prstGeom prst="rect">
            <a:avLst/>
          </a:prstGeom>
          <a:solidFill>
            <a:srgbClr val="0D1117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3749040" cy="32004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1520" y="93268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UTILIZE DEEP RESEARCH MODELS  : (Gemini 3.1,  OpenAI 5.2, Opus 4.6, Kimi  K2 2.5 Thinking,  Deep Seek  3, Grok  4(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1371600"/>
            <a:ext cx="33832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Research the top 10 global infrastructure bottlenecks that could be solved by a single 1-mile tunnel.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Consider: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Airport connectivity gaps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Urban transit dead zones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Port-to-rail missing links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Cross-border bottlenecks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Rank by ROI, feasibility, and economic multiplier effect.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0" y="914400"/>
            <a:ext cx="4023360" cy="3474720"/>
          </a:xfrm>
          <a:prstGeom prst="rect">
            <a:avLst/>
          </a:prstGeom>
          <a:solidFill>
            <a:srgbClr val="0D1117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572000" y="914400"/>
            <a:ext cx="4023360" cy="3200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754880" y="93268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BUILD PROMPT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754880" y="137160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an interactive project site using  the Research Reports as a Base for top 10 tunnel ranking and analyses.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Include: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ROI matrix with comparative scoring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Operational metrics dashboard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Site maps atlas (interactive)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Full research report + addendum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Audio/video overviews</a:t>
            </a: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endParaRPr lang="en-US" sz="1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professional styling with dark theme.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21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AI Toolkit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8046720" cy="62179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54864" cy="621792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77240" y="107899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Artifacts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834640" y="107899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interactive apps, dashboards, AI API integration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903720" y="117142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Prototypes,</a:t>
            </a:r>
            <a:br>
              <a:rPr lang="en-US" sz="100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00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Iterating  &amp; deploying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1755648"/>
            <a:ext cx="8046720" cy="62179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48640" y="1755648"/>
            <a:ext cx="54864" cy="62179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777240" y="18288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Models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834640" y="182880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 surveys, data discovery, ‘Deep Research’</a:t>
            </a:r>
            <a:b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 Model  source verification and  validation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040880" y="182880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foundation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2505456"/>
            <a:ext cx="8046720" cy="62179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548640" y="2505456"/>
            <a:ext cx="54864" cy="6217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94944" y="268916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Opus 4.6, Sonnet  4.6 </a:t>
            </a:r>
            <a:b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 5.2,  Gemini 3.1. </a:t>
            </a:r>
            <a:b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Grok Kimi K2 2.5 Thinking,  </a:t>
            </a:r>
            <a:b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 Seek 3, Qwen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834640" y="2578608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Exploratory data analysis, Python notebooks, scientific verification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040880" y="2578608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&amp; validation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3255264"/>
            <a:ext cx="8046720" cy="62179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548640" y="3255264"/>
            <a:ext cx="54864" cy="621792"/>
          </a:xfrm>
          <a:prstGeom prst="rect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77240" y="3328416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NotebookLM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834640" y="3328416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synthesis, audio podcasts, video overviews, infographics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040880" y="332841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Multimodal synthesis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4005072"/>
            <a:ext cx="8046720" cy="62179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548640" y="4005072"/>
            <a:ext cx="54864" cy="621792"/>
          </a:xfrm>
          <a:prstGeom prst="rect">
            <a:avLst/>
          </a:prstGeom>
          <a:solidFill>
            <a:srgbClr val="A855F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694944" y="4201668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</a:t>
            </a:r>
            <a:br>
              <a:rPr lang="en-US" sz="12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2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Agents </a:t>
            </a:r>
            <a:br>
              <a:rPr lang="en-US" sz="12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2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OpenClaw, CrewAI etc.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834640" y="421081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personal AI agents, Teams, Crews,  Groups and Swarms —full workflow management  email, calendar, code, Social Media Connections, Human AI Collaboration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040880" y="407822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agentic future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" y="4738102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tools available now — start building today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21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Practices &amp; Responsible Use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3840480" cy="329184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54864" cy="32918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This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463040"/>
            <a:ext cx="34747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clear research questions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deep research before building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incrementally (8–20 versions)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 and verify all outputs against source data</a:t>
            </a:r>
            <a:endParaRPr lang="en-US" sz="1200" b="1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your prompts and iterations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the AI to ask you questions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AI tools and data sources, check sources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Embrace experimental discovery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0" y="1005840"/>
            <a:ext cx="4023360" cy="329184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572000" y="1005840"/>
            <a:ext cx="54864" cy="32918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80060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This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00600" y="1463040"/>
            <a:ext cx="3657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Skipping verification and validation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Trusting complex calculations blindly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Feeding sensitive data to AI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Assuming first output is final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Over-complicating visualizations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accessibility standards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institutional compliance</a:t>
            </a:r>
            <a:endParaRPr lang="en-US" sz="12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Going for perfection in one shot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448056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Fluency ≠ factuality  |  Plausibility ≠ verification  |  Coherence ≠ clinical safety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21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Future: Agentic AI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vibe coding to AI agents that act autonomously on your behalf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325880"/>
            <a:ext cx="5029200" cy="2926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54864" cy="2926080"/>
          </a:xfrm>
          <a:prstGeom prst="rect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86384" y="1484013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</a:t>
            </a:r>
            <a:r>
              <a:rPr lang="en-US" sz="1800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ulti-agentic Architectures,  </a:t>
            </a:r>
            <a:br>
              <a:rPr lang="en-US" sz="1800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</a:br>
            <a:r>
              <a:rPr lang="en-US" sz="1800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OpenClaw</a:t>
            </a:r>
            <a:r>
              <a:rPr lang="en-US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</a:t>
            </a:r>
            <a:r>
              <a:rPr lang="en-US" sz="1800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 Al.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1950021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AI that actually does things."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" y="2148840"/>
            <a:ext cx="4572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buSzPct val="100000"/>
              <a:buFontTx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orchestration: specialized sub-agents collaborate</a:t>
            </a:r>
            <a:endParaRPr lang="en-US" sz="11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OpenClaw Open-source personal AI agent by Peter Steinberger</a:t>
            </a:r>
            <a:endParaRPr lang="en-US" sz="11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on your machine — Mac, Windows, or Linux with full privacy</a:t>
            </a:r>
            <a:endParaRPr lang="en-US" sz="11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Communicates via WhatsApp, Telegram, Discord, Slack, iMessage</a:t>
            </a:r>
            <a:endParaRPr lang="en-US" sz="11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email, calendar, flights, code, files — autonomously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760720" y="1325880"/>
            <a:ext cx="2926080" cy="2926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760720" y="1325880"/>
            <a:ext cx="54864" cy="29260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989320" y="14173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989320" y="1828800"/>
            <a:ext cx="25603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Cursor, Lovable, Claude Code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Vibe coding → Vibe working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doesn't just write code for you — it manages your entire digital workflow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professional is a cognitive supervisor or AI IT project manager of agentic systems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5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"2026 is the year of personal agents"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21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891B2">
              <a:alpha val="8000"/>
            </a:srgbClr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-804672" y="3144194"/>
            <a:ext cx="2743200" cy="2743200"/>
          </a:xfrm>
          <a:prstGeom prst="ellipse">
            <a:avLst/>
          </a:prstGeom>
          <a:solidFill>
            <a:srgbClr val="F59E0B">
              <a:alpha val="7000"/>
            </a:srgbClr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66928" y="922957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You!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73139" y="1998866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Comments and Questions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426464" y="3383280"/>
            <a:ext cx="6400800" cy="164592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1426464" y="3372553"/>
            <a:ext cx="54864" cy="16459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48640" y="379476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Ray Uzwyshyn, Ph.D. MBA MLIS</a:t>
            </a:r>
            <a:endParaRPr lang="en-US" sz="1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Acting AUL for Research &amp; Technology | Director of Research Services</a:t>
            </a:r>
            <a:endParaRPr lang="en-US" sz="1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UCR Library | University of California, Riverside</a:t>
            </a:r>
            <a:endParaRPr lang="en-US" sz="1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LinkedIn: linkedin.com/in/rayuzwyshyn  |  Vita: rayuzwyshyn.net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947020" y="2996149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21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Selected Works: AI Coding &amp; Programming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Applications, AI API-Enabled Apps, React, Node, Anthropic Claude API  •  rayuzwyshyn.net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21</a:t>
            </a:r>
            <a:endParaRPr lang="en-US" sz="9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BB5A75-1FD9-91A0-F808-A3DEC9CC30FB}"/>
              </a:ext>
            </a:extLst>
          </p:cNvPr>
          <p:cNvSpPr txBox="1"/>
          <p:nvPr/>
        </p:nvSpPr>
        <p:spPr>
          <a:xfrm>
            <a:off x="457199" y="1090654"/>
            <a:ext cx="8002105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900" b="0" i="0" dirty="0">
                <a:solidFill>
                  <a:srgbClr val="0563C1"/>
                </a:solidFill>
                <a:effectLst/>
                <a:latin typeface="Lucida Gran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Move 37:The Art of Counterintuitive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Discovery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Research Discovery Engine Modeled After Dennis Hassabis AlphaGo Creative AI Methodology. (AI API App) July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Literacy Activities and Planning Curriculum Builder Multi-Literacy Curriculum Builder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: AI Literacy Education Through Multiple Critical Lenses. (AI API Enabled) August 2025.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Further Info</a:t>
            </a:r>
            <a:br>
              <a:rPr lang="en-US" sz="900" dirty="0">
                <a:solidFill>
                  <a:schemeClr val="bg1"/>
                </a:solidFill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UC Research Starter: University of California AI Powered Brainstorming Application for Research Faculty and Graduate Students. (AI API App) July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Jungian Psychotherapeutic Therapy App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: Individuation. Hillman, von Franz, Jung. (AI API App). July,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Symph Composer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: Note Taking Creative Idea Brainstorming Scratch Pad (Experimental). July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Bruno Latour AI Literacy Builde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r: Based on Latour's Science, Technology and Society Framework.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Version 2 (Enhanced, Special Needs, Curriculum Standards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(AI API Enabled) June 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Spartan Amazonia: Mind-Body Training System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: Integrating, Movement Mindfulness and Nutrition for Optimal Performance (AI API app). June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Athena Deep Learning: Computational Creativity for Strategic Business Intelligence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Business App v.11,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V.52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Simplified (AI API app). June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Insights Architect: PRISMA Interdisciplinary Systematic Review Framework App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June 2025.</a:t>
            </a: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Urban Spartan: Men's Health Ap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p. May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Market Derivative Sonic Screener.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V.5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,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V.7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, V.7.b,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V.9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) (AI API). Financial Derivative Experimental Prototypes Through Aural Analogues. (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Background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) 2025.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"Vibe Coding"?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8046720" cy="118872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143000"/>
            <a:ext cx="54864" cy="1188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77240" y="1234440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through </a:t>
            </a: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language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conversation with AI.</a:t>
            </a:r>
            <a:endParaRPr lang="en-US" sz="18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less rigor but a different focus: Paradigm  shift towards clear language and </a:t>
            </a:r>
            <a:br>
              <a:rPr lang="en-US" sz="15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5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evaluation,  iteration &amp; validation</a:t>
            </a:r>
            <a:endParaRPr lang="en-US" sz="18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620443"/>
              </p:ext>
            </p:extLst>
          </p:nvPr>
        </p:nvGraphicFramePr>
        <p:xfrm>
          <a:off x="548640" y="2811781"/>
          <a:ext cx="8046720" cy="1661160"/>
        </p:xfrm>
        <a:graphic>
          <a:graphicData uri="http://schemas.openxmlformats.org/drawingml/2006/table">
            <a:tbl>
              <a:tblPr/>
              <a:tblGrid>
                <a:gridCol w="402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3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Traditional Coding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A16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Vibe Coding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9E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Deterministic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A4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Probabilistic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A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Syntax-first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Natural Language-ideation first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Debugging errors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A4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Shaping emergence and rigor through iteration/conversations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A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 as syntax and logic translator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Creator as conductor/orchestrator/project manager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Full-stack analytic software engineering background preferred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A4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Fuzzy Logic orchestration (Probabilistic, Neuro-symbolic)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A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21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Works: Data Visualization &amp; Dashboards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Data-Driven Dashboards &amp; Information Visualization Apps  •  rayuzwyshyn.net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21</a:t>
            </a:r>
            <a:endParaRPr lang="en-US" sz="9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BDF404-B3FC-0744-9021-EE0471F68B59}"/>
              </a:ext>
            </a:extLst>
          </p:cNvPr>
          <p:cNvSpPr txBox="1"/>
          <p:nvPr/>
        </p:nvSpPr>
        <p:spPr>
          <a:xfrm>
            <a:off x="868016" y="1174879"/>
            <a:ext cx="807278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Graduate Employment Paradox: Interactive Data Visualization and Synthesis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: New York Federal Reserve, Stats Canada and UK Universities Labor Market Sources et al. 2026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Collider Bias: The Elite Athlete Paradox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Multivariate Complex Statistics Explained through Interactive Visualization (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Background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).2025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NASDAQ Corporations Across Demis Hassabis Probability Landscape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  (Business App Mapping Innovation Stages to Market Capitalization.  June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AI's Impact on Knowledge Workers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: Real-Time Analysis of Economic Transformation on Professional Work v.6 (Interactive Data Visualization). June 2025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Model Intelligence and Economics Dashboard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 ,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Version 14 Revision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(Price Performance, Ranking, Market Intelligence). June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Athena Capital Financial Derivatives Sell Side Puts Quant Ap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p . 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V. 2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 FinTech. (AI API). May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Innovation in Academic Research Libraries. Advanced Data Analytics and Visualization Dashboard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May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rgbClr val="0563C1"/>
                </a:solidFill>
                <a:effectLst/>
                <a:latin typeface="Lucida Grand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NASDAQ Companies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Mapped to Demis Hassabis Creativity Architecture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April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Citation &amp; LinkedIn Analysis Dashboard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Interactive Visualization so Citation Patterns, knowledge flows and LinkedIn Post Performance. April 2025.</a:t>
            </a:r>
            <a:b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</a:b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Complex Treasury Bond ETF Yield Relationships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 (TLT). Interactive Visualization of TLT Price relationship vs Treasury Yields and Federal Reserve Fund Rate. 2025</a:t>
            </a:r>
          </a:p>
          <a:p>
            <a:pPr algn="l">
              <a:buNone/>
            </a:pPr>
            <a:endParaRPr lang="en-US" sz="900" b="0" i="0" dirty="0">
              <a:solidFill>
                <a:schemeClr val="bg1"/>
              </a:solidFill>
              <a:effectLst/>
              <a:latin typeface="Lucida Grande"/>
            </a:endParaRPr>
          </a:p>
          <a:p>
            <a:pPr algn="l">
              <a:buNone/>
            </a:pPr>
            <a:r>
              <a:rPr lang="en-US" sz="900" dirty="0">
                <a:solidFill>
                  <a:srgbClr val="0563C1"/>
                </a:solidFill>
                <a:latin typeface="Lucida Grande"/>
              </a:rPr>
              <a:t>Enhanced Socio-Economic Analysis of LinkedIn User Profile Interest </a:t>
            </a:r>
            <a:r>
              <a:rPr lang="en-US" sz="900" dirty="0">
                <a:solidFill>
                  <a:schemeClr val="bg1"/>
                </a:solidFill>
                <a:latin typeface="Lucida Grande"/>
              </a:rPr>
              <a:t>Networks</a:t>
            </a:r>
            <a:r>
              <a:rPr lang="en-US" sz="900" b="0" i="0" dirty="0">
                <a:solidFill>
                  <a:schemeClr val="bg1"/>
                </a:solidFill>
                <a:effectLst/>
                <a:latin typeface="Lucida Grande"/>
              </a:rPr>
              <a:t>. Interactive Visualization. 2025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Works: AI-Human Collaboration &amp; Research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22030" y="74523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Scholarly Articles, Social Media Publications &amp; AI Research Program, </a:t>
            </a:r>
            <a:r>
              <a:rPr lang="en-US" sz="11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https://www.linkedin.com/in/rayuzwyshyn/recent-activity/articles/</a:t>
            </a:r>
            <a:r>
              <a:rPr lang="en-US" sz="11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,  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1051560"/>
            <a:ext cx="3840480" cy="141732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4864" cy="14173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77240" y="111556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Publications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1389888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Traditional AI IQ Metrics: Metacognition &amp; Benchmarking for LLMs, AGI, and ASI. J. Human Behavior &amp; Emerging Tech., 2026.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Reimagining Education in the Age of AI: From Information Scarcity to Abundant Intelligence. Education Technology Insight,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Horizons in AI for Libraries (Editor). IFLA Publication Series, De Gruyter,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Library AI Infrastructures: Research Data Repositories &amp; AI Scaffolding. De Gruyter, 2025.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0" y="1051560"/>
            <a:ext cx="4023360" cy="141732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572000" y="1051560"/>
            <a:ext cx="54864" cy="14173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00600" y="11155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Human-AI Collaboration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00600" y="1389888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Blueprint for AI/Human Ph.D. Level Research Collaboration (2025–2035). LinkedIn AI Feature,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Human–AI Ph.D. Level Co-Intelligence 2025–2035: Roadmaps, Reflections &amp; Recommendations.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Co-Intelligence, Entangled Partnerships &amp; New Models for Human-AI Collaboration.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the Algorithm Halfway: Karen Barad's Quantum Entanglement as Human/AI Model. 2025.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548640" y="2606040"/>
            <a:ext cx="3840480" cy="141732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48640" y="2606040"/>
            <a:ext cx="54864" cy="1417320"/>
          </a:xfrm>
          <a:prstGeom prst="rect">
            <a:avLst/>
          </a:prstGeom>
          <a:solidFill>
            <a:srgbClr val="A855F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77240" y="267004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&amp; Critical Theory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2944368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AI Networks: Bruno Latour, STS and AI Literacy in 2025. LinkedIn AI Feature,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Donna Haraway's Cyborg Vision: A Framework for Understanding AI Literacy in 2025.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of AI Series: How Four California Academic Theorists Wrote the Book on AI Ethics.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Karen Barad's Physics Frameworks Applied for AI Literacy (10 Concepts). 2025.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572000" y="2606040"/>
            <a:ext cx="4023360" cy="141732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572000" y="2606040"/>
            <a:ext cx="54864" cy="14173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800600" y="267004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Coding, Creativity &amp; Discovery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00600" y="2944368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37: Paths for AI Creativity in Discovery &amp; Academic Research for 2025.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Staying With the Trouble: Programming's Symbiotic AI Vibe Turn.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Coding Tools Quick Comparison &amp; Quick Beginners Guide 2025. 2025.</a:t>
            </a:r>
            <a:endParaRPr lang="en-US" sz="8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8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Architecture of Probabilities: Inside Demis Hassabis' Framework for AI Creativity. 2025.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48640" y="42062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115+ AI scholarly and  social  media articles across 9 interdisciplinary domains  •  Research: </a:t>
            </a:r>
            <a:r>
              <a:rPr lang="en-US" sz="1000" dirty="0">
                <a:hlinkClick r:id="rId4"/>
              </a:rPr>
              <a:t>ResearchGate </a:t>
            </a:r>
            <a:r>
              <a:rPr lang="en-US" sz="1000" dirty="0"/>
              <a:t>  </a:t>
            </a:r>
            <a:br>
              <a:rPr lang="en-US" sz="1000" dirty="0"/>
            </a:b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Media: linkedin.com/in/rayuzwyshyn/recent-activity/articles/</a:t>
            </a:r>
            <a:b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Tips for Effective Vibe Coding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3931920" cy="105156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143000"/>
            <a:ext cx="54864" cy="105156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731520" y="137160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3152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1280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Idea,  Openness, Curiosity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371600" y="160020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your research question — AI responds to clear intent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377440"/>
            <a:ext cx="3931920" cy="105156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48640" y="2377440"/>
            <a:ext cx="54864" cy="105156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731520" y="260604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3152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371600" y="25146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Describe, Don't Prescribe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71600" y="283464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 AI what you want, not how to build it. Natural language and Voice &gt; syntax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28469" y="3662979"/>
            <a:ext cx="3931920" cy="105156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48640" y="3611880"/>
            <a:ext cx="54864" cy="105156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731520" y="384048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31520" y="3840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3749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Conversationally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71600" y="400050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12–20 versions is normal. Treat AI as a collaborative partner, not a one-shot tool,  Back  and Forth, Call and Response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663440" y="1211580"/>
            <a:ext cx="3931920" cy="105156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663440" y="1143000"/>
            <a:ext cx="54864" cy="105156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846320" y="137160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484632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486400" y="1280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Everything at  Least Twice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0" y="160020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Fluency ≠ factuality. Always cross-check outputs and sources  against primary sources/links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663440" y="2377440"/>
            <a:ext cx="3931920" cy="105156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4663440" y="2377440"/>
            <a:ext cx="54864" cy="105156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4846320" y="260604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84632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486400" y="25146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Deep Research as Basis as Needed  (The AI Research Models)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486400" y="283464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AI models research your topic deeply before building — synthesis drives quality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663440" y="3611880"/>
            <a:ext cx="3931920" cy="105156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35" name="Shape 33"/>
          <p:cNvSpPr/>
          <p:nvPr/>
        </p:nvSpPr>
        <p:spPr>
          <a:xfrm>
            <a:off x="4663440" y="3611880"/>
            <a:ext cx="54864" cy="105156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6" name="Shape 34"/>
          <p:cNvSpPr/>
          <p:nvPr/>
        </p:nvSpPr>
        <p:spPr>
          <a:xfrm>
            <a:off x="4846320" y="384048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4846320" y="3840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5486400" y="3749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AI Questions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477256" y="4070968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the model to ask clarifying questions. Better input = better output   </a:t>
            </a:r>
            <a:r>
              <a:rPr lang="en-US" sz="1100" dirty="0">
                <a:solidFill>
                  <a:schemeClr val="accent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“Feel Free To Ask  Me Questions?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40" name="Text 38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686848" y="1789588"/>
            <a:ext cx="17890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Current State, 2026</a:t>
            </a:r>
            <a:b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</a:br>
            <a:b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</a:b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Coding </a:t>
            </a:r>
            <a:b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</a:b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Capability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686848" y="3171916"/>
            <a:ext cx="1476401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 Task-Completion Time Horizon Benchmark</a:t>
            </a:r>
            <a:b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(February 2026)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860273" y="3879161"/>
            <a:ext cx="1129553" cy="8837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METR.org — Measuring AI task completion across 100+ software tasks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577885" y="4729740"/>
            <a:ext cx="1411941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6E3CBC8-5B11-5ABE-A740-8D457C4F7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744" y="108282"/>
            <a:ext cx="7546610" cy="503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55C09169-48C5-4D46-94C8-A4ADFB889B90}"/>
              </a:ext>
            </a:extLst>
          </p:cNvPr>
          <p:cNvSpPr/>
          <p:nvPr/>
        </p:nvSpPr>
        <p:spPr>
          <a:xfrm>
            <a:off x="6698513" y="1982038"/>
            <a:ext cx="637952" cy="3104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Iterative Workflow: Deep Research + Vibe Coding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8046720" cy="640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05156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777240" y="114300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772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17320" y="112471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417320" y="1380744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AI deep research models to survey literature, find data sources, synthesize background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48640" y="1828800"/>
            <a:ext cx="8046720" cy="640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48640" y="1828800"/>
            <a:ext cx="54864" cy="64008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777240" y="192024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7724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417320" y="19019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Your Prompt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417320" y="2157984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</a:t>
            </a:r>
            <a: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task, audience, format, and data structure </a:t>
            </a: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be specific about what you want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48640" y="2606040"/>
            <a:ext cx="8046720" cy="640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48640" y="2606040"/>
            <a:ext cx="54864" cy="640080"/>
          </a:xfrm>
          <a:prstGeom prst="rect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777240" y="2697480"/>
            <a:ext cx="457200" cy="457200"/>
          </a:xfrm>
          <a:prstGeom prst="ellipse">
            <a:avLst/>
          </a:prstGeom>
          <a:solidFill>
            <a:srgbClr val="22D3EE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77240" y="2697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17320" y="26791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MVP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417320" y="2935224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 a Minimal Viable Product through conversational co-creation with AI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48640" y="3383280"/>
            <a:ext cx="8046720" cy="640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548640" y="3383280"/>
            <a:ext cx="54864" cy="6400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777240" y="3474720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77240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417320" y="345643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&amp; Refine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417320" y="3712464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Converse, produce, review, edit, repeat.  Version — 8–20 iterations is normal for excellent output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548640" y="4160520"/>
            <a:ext cx="8046720" cy="64008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548640" y="416052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777240" y="425196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777240" y="4251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417320" y="423367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&amp; Publish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1417320" y="4489704"/>
            <a:ext cx="7178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Cross-check sources, verify data, test accessibility, then deploy your final product. Publish to Artifacts or Web (Server)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Live Demos:  </a:t>
            </a:r>
            <a:b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</a:b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 Simple To Complex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80467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54864" cy="804672"/>
          </a:xfrm>
          <a:prstGeom prst="rect">
            <a:avLst/>
          </a:prstGeom>
          <a:solidFill>
            <a:srgbClr val="A855F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1097280" cy="320040"/>
          </a:xfrm>
          <a:prstGeom prst="rect">
            <a:avLst/>
          </a:prstGeom>
          <a:solidFill>
            <a:srgbClr val="A855F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011680" y="10058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UC Research Starter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2011680" y="134416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brainstorming app for research faculty and graduate students — accessible, immediate, and practical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1874520"/>
            <a:ext cx="8046720" cy="80467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54864" cy="804672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777240" y="2057400"/>
            <a:ext cx="1097280" cy="320040"/>
          </a:xfrm>
          <a:prstGeom prst="rect">
            <a:avLst/>
          </a:prstGeom>
          <a:solidFill>
            <a:srgbClr val="0891B2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011680" y="19659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PRISMA Systematic Review Framework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2011680" y="230428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Interdisciplinary systematic review with structured PRISMA methodology, literature mapping, and research synthesis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2834640"/>
            <a:ext cx="8046720" cy="80467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548640" y="2834640"/>
            <a:ext cx="54864" cy="80467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777240" y="3017520"/>
            <a:ext cx="1097280" cy="32004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011680" y="292608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Literacy Curriculum Builder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2011680" y="326440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Multi-literacy curriculum generator through critical lenses — building education tools accessible to all skill levels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48640" y="3794760"/>
            <a:ext cx="8046720" cy="804672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548640" y="3794760"/>
            <a:ext cx="54864" cy="80467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77240" y="3977640"/>
            <a:ext cx="1097280" cy="320040"/>
          </a:xfrm>
          <a:prstGeom prst="rect">
            <a:avLst/>
          </a:prstGeom>
          <a:solidFill>
            <a:srgbClr val="10B981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011680" y="38862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Boring Company Project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2011680" y="422452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infrastructure analysis with deep research synthesis — 10 global tunnel sites, ROI matrices, and data visualization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48640" y="4572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~20—25 min demos + 10–12 min discussion &amp; Q&amp;A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 1 UC Research Starter: The Prompt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3474720"/>
          </a:xfrm>
          <a:prstGeom prst="rect">
            <a:avLst/>
          </a:prstGeom>
          <a:solidFill>
            <a:srgbClr val="0D1117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8046720" cy="320040"/>
          </a:xfrm>
          <a:prstGeom prst="rect">
            <a:avLst/>
          </a:prstGeom>
          <a:solidFill>
            <a:srgbClr val="A855F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1520" y="932688"/>
            <a:ext cx="40623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101:  The Structured Simple Prompt 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371600"/>
            <a:ext cx="75895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a University of California AI-powered research brainstorming application.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app should: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Help faculty and graduate students brainstorm research questions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Suggest methodological approaches and theoretical frameworks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Generate structured research outlines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Connect ideas to relevant literature and datasets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Work across all disciplines (STEM, humanities, social sciences)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the Anthropic Claude </a:t>
            </a:r>
            <a:r>
              <a:rPr lang="en-US" sz="1100" dirty="0">
                <a:solidFill>
                  <a:srgbClr val="FF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API </a:t>
            </a:r>
            <a:r>
              <a:rPr lang="en-US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real-time brainstorming.</a:t>
            </a:r>
            <a:endParaRPr lang="en-US" sz="125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Design with UC branding (blue and gold) and professional styling.</a:t>
            </a:r>
            <a:endParaRPr lang="en-US" sz="125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br>
              <a:rPr lang="en-US" sz="11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</a:br>
            <a:r>
              <a:rPr lang="en-US" sz="11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Please ask me questions if you have about the features or audience.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21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4EC644-A585-448F-BE13-E46335D6AD90}"/>
              </a:ext>
            </a:extLst>
          </p:cNvPr>
          <p:cNvSpPr/>
          <p:nvPr/>
        </p:nvSpPr>
        <p:spPr>
          <a:xfrm>
            <a:off x="0" y="3116616"/>
            <a:ext cx="7149332" cy="870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E879DB-7995-4E47-B797-FFAFB5BF125A}"/>
              </a:ext>
            </a:extLst>
          </p:cNvPr>
          <p:cNvSpPr txBox="1"/>
          <p:nvPr/>
        </p:nvSpPr>
        <p:spPr>
          <a:xfrm>
            <a:off x="7214317" y="2731893"/>
            <a:ext cx="1570430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The AI API</a:t>
            </a:r>
            <a:br>
              <a:rPr lang="en-US" sz="1600" b="1" dirty="0">
                <a:solidFill>
                  <a:schemeClr val="bg1"/>
                </a:solidFill>
              </a:rPr>
            </a:b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The AI Model’s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Trillion Parameter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Brain 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(Hyperdimensional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Neural Net)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914400" cy="320040"/>
          </a:xfrm>
          <a:prstGeom prst="rect">
            <a:avLst/>
          </a:prstGeom>
          <a:solidFill>
            <a:srgbClr val="A855F7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1  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645920" y="1828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UC Research Starter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Brainstorming for Research Faculty and Graduate Students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1234439"/>
            <a:ext cx="3840480" cy="2743199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82031" y="1234439"/>
            <a:ext cx="54864" cy="2468880"/>
          </a:xfrm>
          <a:prstGeom prst="rect">
            <a:avLst/>
          </a:prstGeom>
          <a:solidFill>
            <a:srgbClr val="A855F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777240" y="13258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3474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researchers brainstorm and refine research questions through AI-guided conversation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Suggests methodological approaches, theoretical frameworks, and literature connections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structured research outlines with key variables and hypotheses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UC faculty and students — accessible to all disciplines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0" y="1234440"/>
            <a:ext cx="4206240" cy="2743200"/>
          </a:xfrm>
          <a:prstGeom prst="rect">
            <a:avLst/>
          </a:prstGeom>
          <a:solidFill>
            <a:srgbClr val="162A45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572000" y="1234440"/>
            <a:ext cx="54864" cy="246888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00600" y="1325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Start Here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718304" y="1828800"/>
            <a:ext cx="3739896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Simples vibe coding example — everyone understands the research brainstorming pain point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the core </a:t>
            </a:r>
            <a: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pattern:</a:t>
            </a: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what you want → </a:t>
            </a:r>
            <a:b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generates a working app →  </a:t>
            </a:r>
            <a:b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5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Review, Verify,  Iterate  (Repeat as Necessary)</a:t>
            </a:r>
            <a:endParaRPr lang="en-US" sz="1150" b="1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API integration</a:t>
            </a: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the app connects to Claude for real-time brainstorming at trillion-parameter scale</a:t>
            </a:r>
            <a:endParaRPr lang="en-US" sz="11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prompt to working application in a single conversation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743200" y="405355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sz="18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UC  Research  Starter</a:t>
            </a:r>
            <a:r>
              <a:rPr lang="en-US" sz="18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21</a:t>
            </a:r>
            <a:endParaRPr lang="en-US" sz="900" dirty="0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4FE3F4AA-449C-65E4-B35F-D0E02F859079}"/>
              </a:ext>
            </a:extLst>
          </p:cNvPr>
          <p:cNvSpPr/>
          <p:nvPr/>
        </p:nvSpPr>
        <p:spPr>
          <a:xfrm>
            <a:off x="2743200" y="4445537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New York Designer Remix</a:t>
            </a:r>
            <a:r>
              <a:rPr lang="en-US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 2: The Prompt: PRISMA Keep it Simple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3474720"/>
          </a:xfrm>
          <a:prstGeom prst="rect">
            <a:avLst/>
          </a:prstGeom>
          <a:solidFill>
            <a:srgbClr val="0D1117"/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8046720" cy="3200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1520" y="93268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371600"/>
            <a:ext cx="75895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5000"/>
              </a:lnSpc>
            </a:pPr>
            <a:r>
              <a:rPr lang="en-US" sz="125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an interdisciplinary systematic review framework using PRISMA guideline documents available here: </a:t>
            </a:r>
            <a:r>
              <a:rPr lang="en-US" sz="125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3"/>
              </a:rPr>
              <a:t>https://www.prisma-statement.org/</a:t>
            </a:r>
            <a:r>
              <a:rPr lang="en-US" sz="1250" b="1" dirty="0">
                <a:solidFill>
                  <a:srgbClr val="22D3E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Include: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Structured search strategy builder (databases, keywords, Boolean logic)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Screening criteria with inclusion/exclusion tracking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PRISMA flow diagram generation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Evidence synthesis tables with quality assessment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Cross-disciplinary theme mapping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Design for researchers across health sciences, social sciences, and STEM.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professional academic styling.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Please ask me questions if you have about the data or research</a:t>
            </a:r>
            <a:r>
              <a:rPr lang="en-US" sz="11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4709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Generative Office Hours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0" y="4709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21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2F3EBB5-48C7-4161-AAD1-62F96995F367}"/>
              </a:ext>
            </a:extLst>
          </p:cNvPr>
          <p:cNvSpPr/>
          <p:nvPr/>
        </p:nvSpPr>
        <p:spPr>
          <a:xfrm>
            <a:off x="548640" y="3809495"/>
            <a:ext cx="7387501" cy="9248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3108</Words>
  <Application>Microsoft Office PowerPoint</Application>
  <PresentationFormat>On-screen Show (16:9)</PresentationFormat>
  <Paragraphs>371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Aptos</vt:lpstr>
      <vt:lpstr>Arial</vt:lpstr>
      <vt:lpstr>Calibri</vt:lpstr>
      <vt:lpstr>Consolas</vt:lpstr>
      <vt:lpstr>Georgia</vt:lpstr>
      <vt:lpstr>Lucida Grande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Vibe Coding: AI-Assisted Programming — The Live Demos</dc:title>
  <dc:subject>PptxGenJS Presentation</dc:subject>
  <dc:creator>Ray Uzwyshyn</dc:creator>
  <cp:lastModifiedBy>Raymond Uzwyshyn</cp:lastModifiedBy>
  <cp:revision>15</cp:revision>
  <dcterms:created xsi:type="dcterms:W3CDTF">2026-03-01T22:27:52Z</dcterms:created>
  <dcterms:modified xsi:type="dcterms:W3CDTF">2026-03-02T23:51:10Z</dcterms:modified>
</cp:coreProperties>
</file>